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113"/>
    <a:srgbClr val="417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4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652C74-7424-4F7B-BD17-5B84C6E651D1}" type="datetimeFigureOut">
              <a:rPr lang="ru-RU" smtClean="0"/>
              <a:pPr/>
              <a:t>26.10.2014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C04716-4200-40AC-8172-7971B87A624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Ребенок у компьютера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Подготовила учитель-логопед </a:t>
            </a:r>
          </a:p>
          <a:p>
            <a:pPr marL="0" indent="0" algn="r">
              <a:buNone/>
            </a:pPr>
            <a:r>
              <a:rPr lang="ru-RU" dirty="0" smtClean="0"/>
              <a:t>ГБДОУ детский сад №78 компенсирующего вида Петроградского района СПб</a:t>
            </a:r>
          </a:p>
          <a:p>
            <a:pPr marL="320040" lvl="1" indent="0" algn="r">
              <a:buNone/>
            </a:pPr>
            <a:r>
              <a:rPr lang="ru-RU" b="1" i="1" dirty="0" smtClean="0"/>
              <a:t>ФЕОФАНОВА Елена </a:t>
            </a:r>
            <a:r>
              <a:rPr lang="ru-RU" b="1" i="1" dirty="0" err="1" smtClean="0"/>
              <a:t>Анатолльевна</a:t>
            </a:r>
            <a:endParaRPr lang="ru-RU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3240360" cy="2304256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331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024744" cy="1008112"/>
          </a:xfrm>
        </p:spPr>
        <p:txBody>
          <a:bodyPr>
            <a:normAutofit/>
          </a:bodyPr>
          <a:lstStyle/>
          <a:p>
            <a:pPr algn="r"/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Охрана здоровья наших детей!</a:t>
            </a:r>
            <a:endParaRPr lang="ru-RU" sz="32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2132856"/>
            <a:ext cx="7065349" cy="350897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2F5113"/>
                </a:solidFill>
              </a:rPr>
              <a:t>1.Расстояние от глаз ребенка до экрана компьютера должно быть не менее 50 сантиметров.</a:t>
            </a:r>
          </a:p>
          <a:p>
            <a:r>
              <a:rPr lang="ru-RU" dirty="0" smtClean="0">
                <a:solidFill>
                  <a:srgbClr val="2F5113"/>
                </a:solidFill>
              </a:rPr>
              <a:t>2. С осторожностью  решать вопрос о компьютерных занятиях, если у ребенка имеются невротическое расстройства, судорожные реакции и нарушение зрения, т.к. компьютер может усилить все эти отклонения.</a:t>
            </a:r>
            <a:endParaRPr lang="ru-RU" dirty="0">
              <a:solidFill>
                <a:srgbClr val="2F5113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53136"/>
            <a:ext cx="2109787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60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37112"/>
            <a:ext cx="7632848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2420888"/>
            <a:ext cx="7704856" cy="347472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Поговорим о компьютерных играх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68580" indent="0">
              <a:buNone/>
            </a:pPr>
            <a:r>
              <a:rPr lang="ru-RU" dirty="0" smtClean="0">
                <a:solidFill>
                  <a:srgbClr val="2F5113"/>
                </a:solidFill>
              </a:rPr>
              <a:t>  </a:t>
            </a:r>
            <a:r>
              <a:rPr lang="ru-RU" dirty="0">
                <a:solidFill>
                  <a:srgbClr val="2F5113"/>
                </a:solidFill>
              </a:rPr>
              <a:t>Используется современная образовательная технология: </a:t>
            </a:r>
          </a:p>
          <a:p>
            <a:pPr marL="68580" indent="0">
              <a:buNone/>
            </a:pPr>
            <a:r>
              <a:rPr lang="ru-RU" dirty="0">
                <a:solidFill>
                  <a:srgbClr val="2F5113"/>
                </a:solidFill>
              </a:rPr>
              <a:t>здоровье-сберегающая,  учебно-воспитательная</a:t>
            </a:r>
          </a:p>
          <a:p>
            <a:pPr marL="68580" indent="0">
              <a:buNone/>
            </a:pPr>
            <a:r>
              <a:rPr lang="ru-RU" dirty="0" smtClean="0">
                <a:solidFill>
                  <a:srgbClr val="2F5113"/>
                </a:solidFill>
              </a:rPr>
              <a:t>     </a:t>
            </a:r>
            <a:endParaRPr lang="ru-RU" sz="3200" i="1" dirty="0">
              <a:solidFill>
                <a:srgbClr val="2F511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4046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solidFill>
                  <a:schemeClr val="bg1"/>
                </a:solidFill>
              </a:rPr>
              <a:t>Советы </a:t>
            </a:r>
            <a:r>
              <a:rPr lang="ru-RU" sz="4000" i="1" dirty="0">
                <a:solidFill>
                  <a:schemeClr val="bg1"/>
                </a:solidFill>
              </a:rPr>
              <a:t>педагога </a:t>
            </a:r>
            <a:r>
              <a:rPr lang="ru-RU" sz="4000" i="1" dirty="0" smtClean="0">
                <a:solidFill>
                  <a:schemeClr val="bg1"/>
                </a:solidFill>
              </a:rPr>
              <a:t>родителям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>
          <a:xfrm>
            <a:off x="6948264" y="5301208"/>
            <a:ext cx="45719" cy="45719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лыбающееся лицо 7"/>
          <p:cNvSpPr/>
          <p:nvPr/>
        </p:nvSpPr>
        <p:spPr>
          <a:xfrm>
            <a:off x="6300192" y="4221088"/>
            <a:ext cx="2088232" cy="19945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5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37112"/>
            <a:ext cx="7632848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260649"/>
            <a:ext cx="7488832" cy="508627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Итоги анкетирования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68580" indent="0">
              <a:buNone/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8580" indent="0">
              <a:buNone/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8580" indent="0">
              <a:buNone/>
            </a:pPr>
            <a:r>
              <a:rPr lang="ru-RU" sz="2400" dirty="0" smtClean="0">
                <a:solidFill>
                  <a:srgbClr val="2F5113"/>
                </a:solidFill>
              </a:rPr>
              <a:t>1 Почти 80% детей моей группы играют дома в компьютерные игры.</a:t>
            </a:r>
          </a:p>
          <a:p>
            <a:pPr marL="68580" indent="0">
              <a:buNone/>
            </a:pPr>
            <a:r>
              <a:rPr lang="ru-RU" sz="2400" dirty="0" smtClean="0">
                <a:solidFill>
                  <a:srgbClr val="2F5113"/>
                </a:solidFill>
              </a:rPr>
              <a:t>2. Все эти дети играют в игры для взрослых, просто на низком уровне </a:t>
            </a:r>
          </a:p>
          <a:p>
            <a:pPr marL="68580" indent="0">
              <a:buNone/>
            </a:pPr>
            <a:r>
              <a:rPr lang="ru-RU" sz="2400" dirty="0">
                <a:solidFill>
                  <a:srgbClr val="2F5113"/>
                </a:solidFill>
              </a:rPr>
              <a:t> </a:t>
            </a:r>
            <a:r>
              <a:rPr lang="ru-RU" sz="2400" dirty="0" smtClean="0">
                <a:solidFill>
                  <a:srgbClr val="2F5113"/>
                </a:solidFill>
              </a:rPr>
              <a:t>   сложности («автогонки», «квесты», «стрелялки» и т.д.)</a:t>
            </a:r>
          </a:p>
          <a:p>
            <a:pPr marL="68580" indent="0">
              <a:buNone/>
            </a:pPr>
            <a:r>
              <a:rPr lang="ru-RU" sz="2400" dirty="0" smtClean="0">
                <a:solidFill>
                  <a:srgbClr val="2F5113"/>
                </a:solidFill>
              </a:rPr>
              <a:t>3. Большинство родителей даже не задумывалось о том, что есть специальные развивающие игры для детей…</a:t>
            </a:r>
          </a:p>
        </p:txBody>
      </p:sp>
      <p:sp>
        <p:nvSpPr>
          <p:cNvPr id="7" name="Улыбающееся лицо 6"/>
          <p:cNvSpPr/>
          <p:nvPr/>
        </p:nvSpPr>
        <p:spPr>
          <a:xfrm>
            <a:off x="6948264" y="5301208"/>
            <a:ext cx="45719" cy="45719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лыбающееся лицо 7"/>
          <p:cNvSpPr/>
          <p:nvPr/>
        </p:nvSpPr>
        <p:spPr>
          <a:xfrm>
            <a:off x="6660232" y="4725144"/>
            <a:ext cx="2088232" cy="19945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4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37112"/>
            <a:ext cx="7632848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260648"/>
            <a:ext cx="7992887" cy="6264696"/>
          </a:xfrm>
        </p:spPr>
        <p:txBody>
          <a:bodyPr>
            <a:normAutofit fontScale="92500" lnSpcReduction="20000"/>
          </a:bodyPr>
          <a:lstStyle/>
          <a:p>
            <a:pPr marL="68580" indent="0" algn="r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Как выбрать игру для вашего                  ребёнка?</a:t>
            </a:r>
          </a:p>
          <a:p>
            <a:pPr marL="68580" indent="0">
              <a:buNone/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68580" indent="0">
              <a:buNone/>
            </a:pPr>
            <a:endParaRPr lang="ru-RU" sz="2000" dirty="0" smtClean="0">
              <a:solidFill>
                <a:srgbClr val="2F5113"/>
              </a:solidFill>
            </a:endParaRPr>
          </a:p>
          <a:p>
            <a:pPr marL="68580" indent="0">
              <a:buNone/>
            </a:pPr>
            <a:r>
              <a:rPr lang="ru-RU" sz="2000" dirty="0" smtClean="0">
                <a:solidFill>
                  <a:srgbClr val="2F5113"/>
                </a:solidFill>
              </a:rPr>
              <a:t>1. Обратите внимание, чтобы игра была русифицирована.</a:t>
            </a:r>
          </a:p>
          <a:p>
            <a:pPr marL="68580" indent="0">
              <a:buNone/>
            </a:pPr>
            <a:r>
              <a:rPr lang="ru-RU" sz="2000" dirty="0" smtClean="0">
                <a:solidFill>
                  <a:srgbClr val="2F5113"/>
                </a:solidFill>
              </a:rPr>
              <a:t>2. Системные требования детских игр, как правило, очень 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невысокие. Вам нужно проверить подойдёт ли игра к 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вашей операционной системе.</a:t>
            </a:r>
          </a:p>
          <a:p>
            <a:pPr marL="68580" indent="0">
              <a:buNone/>
            </a:pPr>
            <a:r>
              <a:rPr lang="ru-RU" sz="2000" dirty="0" smtClean="0">
                <a:solidFill>
                  <a:srgbClr val="2F5113"/>
                </a:solidFill>
              </a:rPr>
              <a:t>3. Желательно брать игры, где указан примерный возраст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ребёнка на которого игра ориентирована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(если ваш ребёнок не может справиться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 с заданием, не расстраивайтесь, очень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 часто производители завышают требования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 к игрокам).</a:t>
            </a:r>
          </a:p>
          <a:p>
            <a:pPr marL="68580" indent="0">
              <a:buNone/>
            </a:pPr>
            <a:r>
              <a:rPr lang="ru-RU" sz="2000" dirty="0" smtClean="0">
                <a:solidFill>
                  <a:srgbClr val="2F5113"/>
                </a:solidFill>
              </a:rPr>
              <a:t>4. Мне больше нравятся игры отечественного пр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производителя, но это моё субъективное</a:t>
            </a:r>
          </a:p>
          <a:p>
            <a:pPr marL="68580" indent="0">
              <a:buNone/>
            </a:pPr>
            <a:r>
              <a:rPr lang="ru-RU" sz="2000" dirty="0">
                <a:solidFill>
                  <a:srgbClr val="2F5113"/>
                </a:solidFill>
              </a:rPr>
              <a:t> </a:t>
            </a:r>
            <a:r>
              <a:rPr lang="ru-RU" sz="2000" dirty="0" smtClean="0">
                <a:solidFill>
                  <a:srgbClr val="2F5113"/>
                </a:solidFill>
              </a:rPr>
              <a:t>   мнение.</a:t>
            </a:r>
          </a:p>
          <a:p>
            <a:pPr marL="68580" indent="0"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68580" indent="0">
              <a:buNone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>
          <a:xfrm>
            <a:off x="6948264" y="5301208"/>
            <a:ext cx="45719" cy="45719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лыбающееся лицо 7"/>
          <p:cNvSpPr/>
          <p:nvPr/>
        </p:nvSpPr>
        <p:spPr>
          <a:xfrm>
            <a:off x="6300192" y="4221088"/>
            <a:ext cx="2088232" cy="19945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94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24744" cy="86409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Как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познакомить ребенка с игрой 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065349" cy="4248472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2F5113"/>
                </a:solidFill>
              </a:rPr>
              <a:t>1. Первый раз вы играете вместе  с ребенком, по ходу игры объясняете, что нужно делать и как. Если  ребенок еще не умеет читать, то тем более ему нужна ваша помощь, особенно где нет звуковой подсказки.</a:t>
            </a:r>
          </a:p>
          <a:p>
            <a:r>
              <a:rPr lang="ru-RU" sz="1800" dirty="0" smtClean="0">
                <a:solidFill>
                  <a:srgbClr val="2F5113"/>
                </a:solidFill>
              </a:rPr>
              <a:t>2.Если в игре есть сказочные герои, то с ними лучше познакомиться заранее.</a:t>
            </a:r>
          </a:p>
          <a:p>
            <a:r>
              <a:rPr lang="ru-RU" sz="1800" dirty="0" smtClean="0">
                <a:solidFill>
                  <a:srgbClr val="2F5113"/>
                </a:solidFill>
              </a:rPr>
              <a:t>Так же нужно объяснить ребенку стратегию игры, где лучше подпрыгнуть, где пробежать и почему, а также объяснить какое значение имеют очки на экране: количество очков, количество жизней и т.д.</a:t>
            </a:r>
          </a:p>
          <a:p>
            <a:r>
              <a:rPr lang="ru-RU" sz="1800" dirty="0" smtClean="0">
                <a:solidFill>
                  <a:srgbClr val="2F5113"/>
                </a:solidFill>
              </a:rPr>
              <a:t>Попробуйте поиграть сами и попросите ребенка подсказывать вам, вы увидите как он будет рад вашим совместным успехам.</a:t>
            </a:r>
            <a:endParaRPr lang="ru-RU" sz="1800" dirty="0">
              <a:solidFill>
                <a:srgbClr val="2F511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4840287"/>
            <a:ext cx="2109787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38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933056"/>
            <a:ext cx="2109787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024744" cy="1080120"/>
          </a:xfrm>
        </p:spPr>
        <p:txBody>
          <a:bodyPr>
            <a:noAutofit/>
          </a:bodyPr>
          <a:lstStyle/>
          <a:p>
            <a:pPr algn="r"/>
            <a:r>
              <a:rPr lang="ru-RU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Отличия освоения детьми с ограниченными возможностями здоровья азов пользования компьютеров</a:t>
            </a:r>
            <a:endParaRPr lang="ru-RU" sz="2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7065233" cy="3508977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2F5113"/>
                </a:solidFill>
              </a:rPr>
              <a:t>Установление связи движения мышкой и изменение на экране идет гораздо дольше у детей с ОВЗ</a:t>
            </a:r>
          </a:p>
          <a:p>
            <a:r>
              <a:rPr lang="ru-RU" sz="2400" dirty="0" smtClean="0">
                <a:solidFill>
                  <a:srgbClr val="2F5113"/>
                </a:solidFill>
              </a:rPr>
              <a:t>Координация «глаз-рука» также формируется значительно дольше, даже через полгода занятий детям проще показать пальцем, чем курсором.</a:t>
            </a:r>
          </a:p>
          <a:p>
            <a:r>
              <a:rPr lang="ru-RU" sz="2400" dirty="0" smtClean="0">
                <a:solidFill>
                  <a:srgbClr val="2F5113"/>
                </a:solidFill>
              </a:rPr>
              <a:t>Так  </a:t>
            </a:r>
            <a:r>
              <a:rPr lang="ru-RU" sz="2400" dirty="0">
                <a:solidFill>
                  <a:srgbClr val="2F5113"/>
                </a:solidFill>
              </a:rPr>
              <a:t>к</a:t>
            </a:r>
            <a:r>
              <a:rPr lang="ru-RU" sz="2400" dirty="0" smtClean="0">
                <a:solidFill>
                  <a:srgbClr val="2F5113"/>
                </a:solidFill>
              </a:rPr>
              <a:t>ак у детей с ОВЗ есть значительное нарушение общей и мелкой моторики то, освоение работы с мышкой идет более длительно и для этого есть ряд методов облегчающих обучение</a:t>
            </a:r>
            <a:endParaRPr lang="ru-RU" sz="2400" dirty="0">
              <a:solidFill>
                <a:srgbClr val="2F51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6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81128"/>
            <a:ext cx="2109787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024744" cy="1008112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научить ребенка работать с мышкой?</a:t>
            </a:r>
            <a:endParaRPr lang="ru-RU" sz="32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844824"/>
            <a:ext cx="7137241" cy="4013033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2F5113"/>
                </a:solidFill>
              </a:rPr>
              <a:t>1. Выбираем маленькую мышку специально для детской ладошки.</a:t>
            </a:r>
          </a:p>
          <a:p>
            <a:r>
              <a:rPr lang="ru-RU" sz="2800" dirty="0" smtClean="0">
                <a:solidFill>
                  <a:srgbClr val="2F5113"/>
                </a:solidFill>
              </a:rPr>
              <a:t>2.Отмечаем кнопку нажатия маленьким кусочком лейкопластыря, что бы чувствовать его пальчиком (хотя сначала визуальный контроль возможен)</a:t>
            </a:r>
          </a:p>
          <a:p>
            <a:r>
              <a:rPr lang="ru-RU" sz="2800" dirty="0" smtClean="0">
                <a:solidFill>
                  <a:srgbClr val="2F5113"/>
                </a:solidFill>
              </a:rPr>
              <a:t>3. Работаем мышкой по всему столу, затем переходим на большой коврик, </a:t>
            </a:r>
          </a:p>
          <a:p>
            <a:pPr marL="68580" indent="0">
              <a:buNone/>
            </a:pPr>
            <a:r>
              <a:rPr lang="ru-RU" sz="2800" dirty="0">
                <a:solidFill>
                  <a:srgbClr val="2F5113"/>
                </a:solidFill>
              </a:rPr>
              <a:t> </a:t>
            </a:r>
            <a:r>
              <a:rPr lang="ru-RU" sz="2800" dirty="0" smtClean="0">
                <a:solidFill>
                  <a:srgbClr val="2F5113"/>
                </a:solidFill>
              </a:rPr>
              <a:t>   потом на обычный</a:t>
            </a:r>
            <a:endParaRPr lang="ru-RU" sz="2800" dirty="0">
              <a:solidFill>
                <a:srgbClr val="2F51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3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4581128"/>
            <a:ext cx="2109787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24744" cy="86409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Чем помогает компьютер?</a:t>
            </a:r>
            <a:endParaRPr lang="ru-RU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064896" cy="4608512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2F5113"/>
                </a:solidFill>
              </a:rPr>
              <a:t>1. Компьютер, несмотря на различные особенности ребенка, дает ему возможность играть так что бы у него получалось</a:t>
            </a:r>
          </a:p>
          <a:p>
            <a:r>
              <a:rPr lang="ru-RU" sz="2300" dirty="0" smtClean="0">
                <a:solidFill>
                  <a:srgbClr val="2F5113"/>
                </a:solidFill>
              </a:rPr>
              <a:t>2.Компьютер стимулирует любопытство и познавательный интерес.</a:t>
            </a:r>
          </a:p>
          <a:p>
            <a:r>
              <a:rPr lang="ru-RU" sz="2300" dirty="0" smtClean="0">
                <a:solidFill>
                  <a:srgbClr val="2F5113"/>
                </a:solidFill>
              </a:rPr>
              <a:t>3. Игра дает ребенку очень стойкую мотивацию, поэтому способность к концентрации возрастает, а это улучшает предпосылки к обучению.</a:t>
            </a:r>
          </a:p>
          <a:p>
            <a:r>
              <a:rPr lang="ru-RU" sz="2300" dirty="0" smtClean="0">
                <a:solidFill>
                  <a:srgbClr val="2F5113"/>
                </a:solidFill>
              </a:rPr>
              <a:t>4. У компьютера бесконечное терпение, он не устает и не сердится, все это является хорошей поддержкой </a:t>
            </a:r>
          </a:p>
          <a:p>
            <a:pPr marL="68580" indent="0">
              <a:buNone/>
            </a:pPr>
            <a:r>
              <a:rPr lang="ru-RU" sz="2300" dirty="0">
                <a:solidFill>
                  <a:srgbClr val="2F5113"/>
                </a:solidFill>
              </a:rPr>
              <a:t> </a:t>
            </a:r>
            <a:r>
              <a:rPr lang="ru-RU" sz="2300" dirty="0" smtClean="0">
                <a:solidFill>
                  <a:srgbClr val="2F5113"/>
                </a:solidFill>
              </a:rPr>
              <a:t>   для детей, которым требуется многократные </a:t>
            </a:r>
          </a:p>
          <a:p>
            <a:pPr marL="68580" indent="0">
              <a:buNone/>
            </a:pPr>
            <a:r>
              <a:rPr lang="ru-RU" sz="2300" dirty="0">
                <a:solidFill>
                  <a:srgbClr val="2F5113"/>
                </a:solidFill>
              </a:rPr>
              <a:t> </a:t>
            </a:r>
            <a:r>
              <a:rPr lang="ru-RU" sz="2300" dirty="0" smtClean="0">
                <a:solidFill>
                  <a:srgbClr val="2F5113"/>
                </a:solidFill>
              </a:rPr>
              <a:t>   повторение и поддержка.</a:t>
            </a:r>
            <a:endParaRPr lang="ru-RU" sz="2300" dirty="0">
              <a:solidFill>
                <a:srgbClr val="2F51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7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024744" cy="1080120"/>
          </a:xfrm>
        </p:spPr>
        <p:txBody>
          <a:bodyPr>
            <a:normAutofit/>
          </a:bodyPr>
          <a:lstStyle/>
          <a:p>
            <a:pPr algn="r"/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Охрана здоровья наших детей </a:t>
            </a:r>
            <a:b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или о чем необходимо помнить!</a:t>
            </a:r>
            <a:endParaRPr lang="ru-RU" sz="32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988840"/>
            <a:ext cx="8424936" cy="432048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2F5113"/>
                </a:solidFill>
              </a:rPr>
              <a:t>Использование обучающих игр и программ адекватных возрасту ребенка.</a:t>
            </a:r>
          </a:p>
          <a:p>
            <a:pPr lvl="1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2F5113"/>
                </a:solidFill>
              </a:rPr>
              <a:t>Необходима безопасная для здоровья техника.</a:t>
            </a:r>
          </a:p>
          <a:p>
            <a:pPr lvl="1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2F5113"/>
                </a:solidFill>
              </a:rPr>
              <a:t>Занятия для 5-6 лет должны длится не более 10-15 минут.</a:t>
            </a:r>
          </a:p>
          <a:p>
            <a:pPr lvl="1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2F5113"/>
                </a:solidFill>
              </a:rPr>
              <a:t> Зрительная гимнастика после работы за компьютером.</a:t>
            </a:r>
          </a:p>
          <a:p>
            <a:pPr lvl="1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2F5113"/>
                </a:solidFill>
              </a:rPr>
              <a:t>Не рекомендуется работать </a:t>
            </a:r>
          </a:p>
          <a:p>
            <a:pPr marL="388620" lvl="1" indent="0">
              <a:buFont typeface="Wingdings" pitchFamily="2" charset="2"/>
              <a:buChar char="q"/>
            </a:pPr>
            <a:r>
              <a:rPr lang="ru-RU" sz="2800" dirty="0">
                <a:solidFill>
                  <a:srgbClr val="2F5113"/>
                </a:solidFill>
              </a:rPr>
              <a:t> </a:t>
            </a:r>
            <a:r>
              <a:rPr lang="ru-RU" sz="2800" dirty="0" smtClean="0">
                <a:solidFill>
                  <a:srgbClr val="2F5113"/>
                </a:solidFill>
              </a:rPr>
              <a:t>   с компьютером перед сном.</a:t>
            </a:r>
          </a:p>
          <a:p>
            <a:pPr lvl="1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2F5113"/>
                </a:solidFill>
              </a:rPr>
              <a:t>Правильное освещение!</a:t>
            </a:r>
          </a:p>
          <a:p>
            <a:pPr marL="68580" indent="0">
              <a:buNone/>
            </a:pP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93096"/>
            <a:ext cx="2109787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15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243</TotalTime>
  <Words>634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Ребенок у компьютера</vt:lpstr>
      <vt:lpstr>Презентация PowerPoint</vt:lpstr>
      <vt:lpstr>Презентация PowerPoint</vt:lpstr>
      <vt:lpstr>Презентация PowerPoint</vt:lpstr>
      <vt:lpstr>Как познакомить ребенка с игрой :</vt:lpstr>
      <vt:lpstr>Отличия освоения детьми с ограниченными возможностями здоровья азов пользования компьютеров</vt:lpstr>
      <vt:lpstr>Как научить ребенка работать с мышкой?</vt:lpstr>
      <vt:lpstr>Чем помогает компьютер?</vt:lpstr>
      <vt:lpstr>Охрана здоровья наших детей  или о чем необходимо помнить!</vt:lpstr>
      <vt:lpstr>Охрана здоровья наших детей!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Довольный пользователь Microsoft Office</cp:lastModifiedBy>
  <cp:revision>25</cp:revision>
  <dcterms:created xsi:type="dcterms:W3CDTF">2011-11-21T08:56:19Z</dcterms:created>
  <dcterms:modified xsi:type="dcterms:W3CDTF">2014-10-26T18:47:54Z</dcterms:modified>
</cp:coreProperties>
</file>