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62" r:id="rId4"/>
    <p:sldId id="278" r:id="rId5"/>
    <p:sldId id="279" r:id="rId6"/>
    <p:sldId id="259" r:id="rId7"/>
    <p:sldId id="261" r:id="rId8"/>
    <p:sldId id="268" r:id="rId9"/>
    <p:sldId id="280" r:id="rId10"/>
    <p:sldId id="269" r:id="rId11"/>
    <p:sldId id="281" r:id="rId12"/>
    <p:sldId id="282" r:id="rId13"/>
    <p:sldId id="270" r:id="rId14"/>
    <p:sldId id="283" r:id="rId15"/>
    <p:sldId id="272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8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031" autoAdjust="0"/>
  </p:normalViewPr>
  <p:slideViewPr>
    <p:cSldViewPr>
      <p:cViewPr varScale="1">
        <p:scale>
          <a:sx n="91" d="100"/>
          <a:sy n="91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65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65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9400-B25D-4F4F-8284-03FA47552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1A19E-C7F3-405A-911A-247AC04BD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60762-2586-42B9-AF03-CFE9EDE6F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BD5B9-8622-447E-AEE4-8D703F04B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A7B0-DC9E-43ED-8F25-DA855B261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CA15C-C1B7-4434-9F16-EBE5837A9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8DFE3-B7CD-40F1-84D2-F988283B3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C261B-D06D-4025-BAB6-569559962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93072-77E2-461C-9E81-8A1E390C6F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05B7-5E4F-4F7D-B73F-1D7426611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D72EB-2E64-42B3-9EFE-9AD2DBE2E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6601B01-A290-40F9-B1C4-C06AD3B82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55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55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1" r:id="rId3"/>
    <p:sldLayoutId id="2147483690" r:id="rId4"/>
    <p:sldLayoutId id="2147483689" r:id="rId5"/>
    <p:sldLayoutId id="2147483688" r:id="rId6"/>
    <p:sldLayoutId id="2147483687" r:id="rId7"/>
    <p:sldLayoutId id="2147483686" r:id="rId8"/>
    <p:sldLayoutId id="2147483685" r:id="rId9"/>
    <p:sldLayoutId id="2147483684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0" y="1828800"/>
            <a:ext cx="5372100" cy="2209800"/>
          </a:xfrm>
        </p:spPr>
        <p:txBody>
          <a:bodyPr/>
          <a:lstStyle/>
          <a:p>
            <a:pPr algn="ctr" eaLnBrk="1" hangingPunct="1"/>
            <a:r>
              <a:rPr lang="ru-RU" sz="4600" b="1" smtClean="0">
                <a:solidFill>
                  <a:schemeClr val="accent2"/>
                </a:solidFill>
              </a:rPr>
              <a:t>К. ПАУСТОВСКИЙ</a:t>
            </a:r>
            <a:r>
              <a:rPr lang="ru-RU" sz="4600" b="1" smtClean="0"/>
              <a:t/>
            </a:r>
            <a:br>
              <a:rPr lang="ru-RU" sz="4600" b="1" smtClean="0"/>
            </a:br>
            <a:r>
              <a:rPr lang="ru-RU" b="1" smtClean="0">
                <a:solidFill>
                  <a:schemeClr val="accent2"/>
                </a:solidFill>
              </a:rPr>
              <a:t>«</a:t>
            </a:r>
            <a:r>
              <a:rPr lang="ru-RU" sz="4600" b="1" smtClean="0">
                <a:solidFill>
                  <a:schemeClr val="accent2"/>
                </a:solidFill>
              </a:rPr>
              <a:t>КОТ – ВОРЮГА»</a:t>
            </a:r>
            <a:br>
              <a:rPr lang="ru-RU" sz="4600" b="1" smtClean="0">
                <a:solidFill>
                  <a:schemeClr val="accent2"/>
                </a:solidFill>
              </a:rPr>
            </a:br>
            <a:endParaRPr lang="ru-RU" sz="4600" b="1" smtClean="0">
              <a:solidFill>
                <a:schemeClr val="accent2"/>
              </a:solidFill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933825"/>
            <a:ext cx="6800850" cy="22050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ru-RU" sz="3000" b="1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ru-RU" sz="3000" b="1" smtClean="0">
              <a:solidFill>
                <a:schemeClr val="accent2"/>
              </a:solidFill>
            </a:endParaRPr>
          </a:p>
        </p:txBody>
      </p:sp>
      <p:pic>
        <p:nvPicPr>
          <p:cNvPr id="2055" name="Picture 7" descr="К.Г. Паустовск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3327400" y="187325"/>
            <a:ext cx="55657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Муниципальное бюджетное общеобразовательное учреждение </a:t>
            </a:r>
          </a:p>
          <a:p>
            <a:pPr algn="ctr"/>
            <a:r>
              <a:rPr lang="ru-RU" sz="1400"/>
              <a:t>– средняя общеобразовательная школа № 54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303213" y="5056188"/>
            <a:ext cx="4375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/>
              <a:t>Выполнил: учитель начальных классов, </a:t>
            </a:r>
          </a:p>
          <a:p>
            <a:r>
              <a:rPr lang="ru-RU" sz="1600" b="1"/>
              <a:t>Коняева Лариса Львовна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hlink"/>
                </a:solidFill>
              </a:rPr>
              <a:t>Задание № 4</a:t>
            </a:r>
            <a:br>
              <a:rPr lang="ru-RU" sz="4000" b="1" smtClean="0">
                <a:solidFill>
                  <a:schemeClr val="hlink"/>
                </a:solidFill>
              </a:rPr>
            </a:br>
            <a:r>
              <a:rPr lang="ru-RU" sz="4000" smtClean="0">
                <a:solidFill>
                  <a:schemeClr val="hlink"/>
                </a:solidFill>
              </a:rPr>
              <a:t>(</a:t>
            </a:r>
            <a:r>
              <a:rPr lang="ru-RU" sz="4000" b="1" smtClean="0">
                <a:solidFill>
                  <a:schemeClr val="hlink"/>
                </a:solidFill>
              </a:rPr>
              <a:t>психологи)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064500" cy="4105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smtClean="0"/>
              <a:t>Выпишите слова и выражения, которые раскрывают характер и поведение кота.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smtClean="0"/>
              <a:t>Сформулируйте вывод о характере животного.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smtClean="0"/>
              <a:t>Попробуйте определить, опираясь на характеристику кота, какой приём использовал писатель для изображения своего героя.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800" smtClean="0">
                <a:hlinkClick r:id="rId2" action="ppaction://hlinksldjump"/>
              </a:rPr>
              <a:t>Как вы думаете, почему поймать ворюгу поручили именно Лёньке? 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hlink"/>
                </a:solidFill>
              </a:rPr>
              <a:t>ПРОВЕРЬ СЕБЯ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557338"/>
            <a:ext cx="7689850" cy="5111750"/>
          </a:xfrm>
        </p:spPr>
        <p:txBody>
          <a:bodyPr/>
          <a:lstStyle/>
          <a:p>
            <a:pPr marL="0" indent="352425" algn="just" eaLnBrk="1" hangingPunct="1">
              <a:buFont typeface="Wingdings" pitchFamily="2" charset="2"/>
              <a:buNone/>
            </a:pPr>
            <a:r>
              <a:rPr lang="ru-RU" sz="2800" smtClean="0"/>
              <a:t> </a:t>
            </a:r>
            <a:r>
              <a:rPr lang="ru-RU" sz="2400" b="1" i="1" smtClean="0"/>
              <a:t>“Тощий, огненно-рыжий кот - беспризорник с белыми подпалинами на животе”, “с зелёными нахальными глазами”, </a:t>
            </a:r>
            <a:r>
              <a:rPr lang="ru-RU" sz="2400" b="1" smtClean="0"/>
              <a:t>разорванным ухом и отрубленным грязным хвостом</a:t>
            </a:r>
            <a:r>
              <a:rPr lang="ru-RU" sz="2400" smtClean="0"/>
              <a:t>.</a:t>
            </a:r>
          </a:p>
          <a:p>
            <a:pPr marL="0" indent="352425" algn="just" eaLnBrk="1" hangingPunct="1">
              <a:buFont typeface="Wingdings" pitchFamily="2" charset="2"/>
              <a:buNone/>
            </a:pPr>
            <a:r>
              <a:rPr lang="ru-RU" sz="2400" smtClean="0"/>
              <a:t> Окрас кота неслучаен и является важной деталью для понимания его характера.</a:t>
            </a:r>
          </a:p>
          <a:p>
            <a:pPr marL="0" indent="352425" algn="just" eaLnBrk="1" hangingPunct="1">
              <a:buFont typeface="Wingdings" pitchFamily="2" charset="2"/>
              <a:buNone/>
            </a:pPr>
            <a:r>
              <a:rPr lang="ru-RU" sz="2400" smtClean="0"/>
              <a:t> </a:t>
            </a:r>
            <a:r>
              <a:rPr lang="ru-RU" sz="2400" b="1" smtClean="0">
                <a:solidFill>
                  <a:srgbClr val="FF9900"/>
                </a:solidFill>
              </a:rPr>
              <a:t>Рыжий цвет</a:t>
            </a:r>
            <a:r>
              <a:rPr lang="ru-RU" sz="2400" b="1" smtClean="0"/>
              <a:t> (то есть </a:t>
            </a:r>
            <a:r>
              <a:rPr lang="ru-RU" sz="2400" b="1" smtClean="0">
                <a:solidFill>
                  <a:schemeClr val="accent2"/>
                </a:solidFill>
              </a:rPr>
              <a:t>огненно-красный</a:t>
            </a:r>
            <a:r>
              <a:rPr lang="ru-RU" sz="2400" smtClean="0"/>
              <a:t>) — символ отваги, мужества, бесстрашия. Цветовой контраст — </a:t>
            </a:r>
            <a:r>
              <a:rPr lang="ru-RU" sz="2400" b="1" smtClean="0">
                <a:solidFill>
                  <a:srgbClr val="008000"/>
                </a:solidFill>
              </a:rPr>
              <a:t>зелёные </a:t>
            </a:r>
            <a:r>
              <a:rPr lang="ru-RU" sz="2400" b="1" smtClean="0"/>
              <a:t>глаза у </a:t>
            </a:r>
            <a:r>
              <a:rPr lang="ru-RU" sz="2400" b="1" smtClean="0">
                <a:solidFill>
                  <a:srgbClr val="FF9900"/>
                </a:solidFill>
              </a:rPr>
              <a:t>огненно-рыжего</a:t>
            </a:r>
            <a:r>
              <a:rPr lang="ru-RU" sz="2400" b="1" smtClean="0"/>
              <a:t> с белыми подпалинами кота</a:t>
            </a:r>
            <a:r>
              <a:rPr lang="ru-RU" sz="2400" smtClean="0"/>
              <a:t> — важная деталь характеристики кота как необычного героя.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hlink"/>
                </a:solidFill>
              </a:rPr>
              <a:t>ПРОВЕРЬ СЕБЯ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smtClean="0"/>
              <a:t>    Кот </a:t>
            </a:r>
            <a:r>
              <a:rPr lang="ru-RU" sz="2800" b="1" i="1" smtClean="0">
                <a:solidFill>
                  <a:srgbClr val="008000"/>
                </a:solidFill>
              </a:rPr>
              <a:t>“ловко прятался”, “потерявший всякую совесть, кот — бродяга и бандит”, “это было уже не воровство, а грабёж средь бела дня”, “смотрел сверху дикими глазами и грозно выл”, “решился на отчаянный поступок”, “зажмурил глаза и прижал уши. Хвост он на всякий случай подобрал под себя”, “выл и ругался”, “вцепился мёртвой хваткой”</a:t>
            </a:r>
            <a:r>
              <a:rPr lang="ru-RU" sz="2800" i="1" smtClean="0">
                <a:solidFill>
                  <a:srgbClr val="008000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smtClean="0"/>
              <a:t>    И неслучайно вытащить кота из-под дома поручили Лёньке, который, славился бесстрашием.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hlink"/>
                </a:solidFill>
              </a:rPr>
              <a:t>Задание № 5 </a:t>
            </a:r>
            <a:br>
              <a:rPr lang="ru-RU" sz="4000" b="1" smtClean="0">
                <a:solidFill>
                  <a:schemeClr val="hlink"/>
                </a:solidFill>
              </a:rPr>
            </a:br>
            <a:r>
              <a:rPr lang="ru-RU" sz="4000" smtClean="0">
                <a:solidFill>
                  <a:schemeClr val="hlink"/>
                </a:solidFill>
              </a:rPr>
              <a:t> (</a:t>
            </a:r>
            <a:r>
              <a:rPr lang="ru-RU" sz="4000" b="1" smtClean="0">
                <a:solidFill>
                  <a:schemeClr val="hlink"/>
                </a:solidFill>
              </a:rPr>
              <a:t>литераторы)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smtClean="0"/>
              <a:t>Кто рассказывает нам историю кота?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smtClean="0"/>
              <a:t>Что вы можете сказать о рассказчике?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(Чем занимается, как проводит свободное время?)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smtClean="0"/>
              <a:t>Обратитесь к названию рассказа. О чём говорит такая деталь, как суффикс в существительном-определении? Проведите параллель подобной детали в русских народных сказках.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smtClean="0">
                <a:hlinkClick r:id="rId2" action="ppaction://hlinksldjump"/>
              </a:rPr>
              <a:t>Как складывались взаимоотношения рассказчика с котом? Выпишите ключевые слова, подчёркивающие эти взаимоотношения</a:t>
            </a:r>
            <a:r>
              <a:rPr lang="ru-RU" sz="280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hlink"/>
                </a:solidFill>
              </a:rPr>
              <a:t>ПРОВЕРЬ СЕБЯ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400" smtClean="0"/>
              <a:t>  </a:t>
            </a:r>
            <a:r>
              <a:rPr lang="ru-RU" sz="2000" smtClean="0"/>
              <a:t>Р</a:t>
            </a:r>
            <a:r>
              <a:rPr lang="ru-RU" sz="2000" b="1" smtClean="0"/>
              <a:t>ассказчик — молодой человек, отличающийся дружелюбием, любовью к природе, знающий Лёньку, сына деревенского сапожника.  </a:t>
            </a:r>
            <a:r>
              <a:rPr lang="ru-RU" sz="2000" b="1" i="1" smtClean="0">
                <a:solidFill>
                  <a:schemeClr val="hlink"/>
                </a:solidFill>
              </a:rPr>
              <a:t>“Все дни, от рассвета до темноты, мы проводили на берегах бесчисленных протоков и озёр. Там мы ловили рыбу и разводили</a:t>
            </a:r>
            <a:r>
              <a:rPr lang="ru-RU" sz="2000" b="1" i="1" smtClean="0">
                <a:solidFill>
                  <a:srgbClr val="003300"/>
                </a:solidFill>
              </a:rPr>
              <a:t> </a:t>
            </a:r>
            <a:r>
              <a:rPr lang="ru-RU" sz="2000" b="1" i="1" smtClean="0">
                <a:solidFill>
                  <a:schemeClr val="hlink"/>
                </a:solidFill>
              </a:rPr>
              <a:t>костры в прибрежных зарослях”.</a:t>
            </a:r>
            <a:r>
              <a:rPr lang="ru-RU" sz="2000" b="1" smtClean="0">
                <a:solidFill>
                  <a:srgbClr val="003300"/>
                </a:solidFill>
              </a:rPr>
              <a:t> </a:t>
            </a:r>
            <a:r>
              <a:rPr lang="ru-RU" sz="2000" b="1" smtClean="0"/>
              <a:t>И вот в беззаботную жизнь ворвался кот, которому дали кличку Ворюга.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b="1" smtClean="0"/>
              <a:t>   Суффикс данного слова подчёркивает уничижительное отношение к коту, является важным средством речевой характеристики и несёт негативную эмоциональную оценку героя. Ключевые слова — </a:t>
            </a:r>
            <a:r>
              <a:rPr lang="ru-RU" sz="2000" b="1" i="1" smtClean="0">
                <a:solidFill>
                  <a:schemeClr val="hlink"/>
                </a:solidFill>
              </a:rPr>
              <a:t>“мы пришли в отчаяние”, “не знали, как поймать”, “звали за глаза Ворюгой”, “почти месяц потратили, чтобы выследить”, “поклялись поймать… и вздуть…»</a:t>
            </a:r>
            <a:r>
              <a:rPr lang="ru-RU" sz="2000" b="1" smtClean="0">
                <a:solidFill>
                  <a:schemeClr val="hlink"/>
                </a:solidFill>
              </a:rPr>
              <a:t> —</a:t>
            </a:r>
            <a:r>
              <a:rPr lang="ru-RU" sz="2000" b="1" smtClean="0"/>
              <a:t> подчёркивают, с одной стороны, конфликтность ситуации, а с другой стороны — её комизм.</a:t>
            </a:r>
          </a:p>
          <a:p>
            <a:pPr algn="just" eaLnBrk="1" hangingPunct="1">
              <a:lnSpc>
                <a:spcPct val="80000"/>
              </a:lnSpc>
            </a:pP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400" b="1" smtClean="0">
                <a:solidFill>
                  <a:schemeClr val="hlink"/>
                </a:solidFill>
              </a:rPr>
              <a:t>Если у тебя осталось время, не теряй его даром. </a:t>
            </a:r>
            <a:r>
              <a:rPr lang="en-US" sz="3400" b="1" smtClean="0">
                <a:solidFill>
                  <a:schemeClr val="hlink"/>
                </a:solidFill>
              </a:rPr>
              <a:t/>
            </a:r>
            <a:br>
              <a:rPr lang="en-US" sz="3400" b="1" smtClean="0">
                <a:solidFill>
                  <a:schemeClr val="hlink"/>
                </a:solidFill>
              </a:rPr>
            </a:br>
            <a:r>
              <a:rPr lang="ru-RU" sz="3400" b="1" smtClean="0">
                <a:solidFill>
                  <a:schemeClr val="hlink"/>
                </a:solidFill>
              </a:rPr>
              <a:t>Займись творческим заданием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76475"/>
            <a:ext cx="7689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 </a:t>
            </a:r>
            <a:r>
              <a:rPr lang="ru-RU" sz="2800" b="1" smtClean="0"/>
              <a:t>Домашнее задание:</a:t>
            </a:r>
            <a:r>
              <a:rPr lang="ru-RU" sz="28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   написать сочинение-миниатюру на одну из тем: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Какие мысли и чувства вызвал у меня рассказ Паустовского «Кот-ворюга»?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Каким я представляю себе кота-ворюгу?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В чём проявилось мастерство Паустовского в изображении кота?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5575" cy="1431925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hlink"/>
                </a:solidFill>
              </a:rPr>
              <a:t/>
            </a:r>
            <a:br>
              <a:rPr lang="ru-RU" sz="3600" b="1" smtClean="0">
                <a:solidFill>
                  <a:schemeClr val="hlink"/>
                </a:solidFill>
              </a:rPr>
            </a:br>
            <a:r>
              <a:rPr lang="ru-RU" sz="3600" b="1" smtClean="0">
                <a:solidFill>
                  <a:schemeClr val="hlink"/>
                </a:solidFill>
              </a:rPr>
              <a:t>Литература,</a:t>
            </a:r>
            <a:br>
              <a:rPr lang="ru-RU" sz="3600" b="1" smtClean="0">
                <a:solidFill>
                  <a:schemeClr val="hlink"/>
                </a:solidFill>
              </a:rPr>
            </a:br>
            <a:r>
              <a:rPr lang="ru-RU" sz="3600" b="1" smtClean="0">
                <a:solidFill>
                  <a:schemeClr val="hlink"/>
                </a:solidFill>
              </a:rPr>
              <a:t> используемая в данной презентации: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04137" cy="3527425"/>
          </a:xfrm>
        </p:spPr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/>
              <a:t>Ефросинина Л.А.. «Литературное чтение». 3 класс. 6-е изд.,- М.: Вентана-Граф, 2013.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/>
              <a:t>Ефросинина Л.А.. «Литературное чтение». 3 класс. Рабочая тетрадь. 5-е изд.,- М.: Вентана-Граф, 2013. 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/>
              <a:t>К. Паустовский «Кот-ворюга». изд., - М.: 2004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/>
              <a:t>Русские писатели, ХХ век. Биобиблиогр. слов.: Редкол.: Н.А. Грознова и др.; Под ред. Н.Н. Скатова. - М.:Просвещение,1998</a:t>
            </a:r>
            <a:r>
              <a:rPr lang="ru-RU" sz="2800" smtClean="0"/>
              <a:t>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hlink"/>
                </a:solidFill>
              </a:rPr>
              <a:t>Аннотация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tabLst>
                <a:tab pos="92075" algn="l"/>
              </a:tabLst>
            </a:pPr>
            <a:r>
              <a:rPr lang="ru-RU" b="1" smtClean="0"/>
              <a:t>Данная презентация представляет собой демонстрационный материал к уроку  по литературному чтению для учащихся 3 класса (1-4).</a:t>
            </a:r>
          </a:p>
          <a:p>
            <a:pPr eaLnBrk="1" hangingPunct="1">
              <a:lnSpc>
                <a:spcPct val="90000"/>
              </a:lnSpc>
              <a:tabLst>
                <a:tab pos="92075" algn="l"/>
              </a:tabLst>
            </a:pPr>
            <a:r>
              <a:rPr lang="ru-RU" b="1" smtClean="0"/>
              <a:t>Образовательная система «Школа России».</a:t>
            </a:r>
          </a:p>
          <a:p>
            <a:pPr eaLnBrk="1" hangingPunct="1">
              <a:lnSpc>
                <a:spcPct val="90000"/>
              </a:lnSpc>
              <a:tabLst>
                <a:tab pos="92075" algn="l"/>
              </a:tabLst>
            </a:pPr>
            <a:r>
              <a:rPr lang="ru-RU" b="1" smtClean="0"/>
              <a:t>Тема :  К. Паустовский «Кот – ворюга».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92075" algn="l"/>
              </a:tabLst>
            </a:pPr>
            <a:r>
              <a:rPr lang="ru-RU" sz="3600" b="1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92075" algn="l"/>
              </a:tabLst>
            </a:pPr>
            <a:endParaRPr lang="ru-RU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>
                <a:solidFill>
                  <a:schemeClr val="accent2"/>
                </a:solidFill>
              </a:rPr>
              <a:t/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/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/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К. Г.  ПАУСТОВСКИЙ</a:t>
            </a:r>
            <a:r>
              <a:rPr lang="ru-RU" b="1" smtClean="0">
                <a:solidFill>
                  <a:schemeClr val="accent2"/>
                </a:solidFill>
              </a:rPr>
              <a:t/>
            </a:r>
            <a:br>
              <a:rPr lang="ru-RU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(1892 – 1968)</a:t>
            </a:r>
            <a:r>
              <a:rPr lang="ru-RU" smtClean="0">
                <a:solidFill>
                  <a:schemeClr val="accent2"/>
                </a:solidFill>
              </a:rPr>
              <a:t> </a:t>
            </a:r>
            <a:br>
              <a:rPr lang="ru-RU" smtClean="0">
                <a:solidFill>
                  <a:schemeClr val="accent2"/>
                </a:solidFill>
              </a:rPr>
            </a:b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4824412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1800"/>
              <a:t>     </a:t>
            </a:r>
            <a:r>
              <a:rPr lang="ru-RU" sz="2000"/>
              <a:t>Родился Паустовский 31 мая 1892 года в Москве, но вырос он на Украине, в Киеве. Писательская жизнь началась “с желания всё знать, всё видеть и путешествовать”. Автор романов, повестей, рассказов, Книги писателя яркие, романтичные, читаются охотно, с увлечением.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000"/>
              <a:t>    «У каждого писателя своя манера жить и писать. Что касается меня, то для плодотворной работы мне нужно две вещи: поездки по стране и сосредоточенность.»      </a:t>
            </a:r>
          </a:p>
          <a:p>
            <a:pPr algn="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1800"/>
              <a:t>К.Г.ПАУСТОВСКИЙ</a:t>
            </a:r>
          </a:p>
        </p:txBody>
      </p:sp>
      <p:pic>
        <p:nvPicPr>
          <p:cNvPr id="39945" name="Picture 9" descr="tarusa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205038"/>
            <a:ext cx="32035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Работа  с  текстом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Вопросы  к  тексту  до прочтения:</a:t>
            </a:r>
          </a:p>
          <a:p>
            <a:pPr eaLnBrk="1" hangingPunct="1"/>
            <a:r>
              <a:rPr lang="ru-RU" smtClean="0"/>
              <a:t>Можно ли узнать из заглавия, кто герой  рассказа</a:t>
            </a:r>
            <a:r>
              <a:rPr lang="en-US" smtClean="0"/>
              <a:t>?</a:t>
            </a:r>
            <a:endParaRPr lang="ru-RU" smtClean="0"/>
          </a:p>
          <a:p>
            <a:pPr eaLnBrk="1" hangingPunct="1"/>
            <a:r>
              <a:rPr lang="ru-RU" smtClean="0"/>
              <a:t>Как называет его автор</a:t>
            </a:r>
            <a:r>
              <a:rPr lang="en-US" smtClean="0"/>
              <a:t>? </a:t>
            </a:r>
            <a:r>
              <a:rPr lang="ru-RU" smtClean="0"/>
              <a:t>Что  означает слово ворюга</a:t>
            </a:r>
            <a:r>
              <a:rPr lang="en-US" smtClean="0"/>
              <a:t>?</a:t>
            </a:r>
          </a:p>
          <a:p>
            <a:pPr eaLnBrk="1" hangingPunct="1"/>
            <a:r>
              <a:rPr lang="ru-RU" smtClean="0"/>
              <a:t>Какой  оттенок  у этого слова</a:t>
            </a:r>
            <a:r>
              <a:rPr lang="en-US" smtClean="0"/>
              <a:t>?</a:t>
            </a:r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Работа  с иллюстрацией</a:t>
            </a:r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475163" cy="4327525"/>
          </a:xfrm>
        </p:spPr>
        <p:txBody>
          <a:bodyPr/>
          <a:lstStyle/>
          <a:p>
            <a:pPr eaLnBrk="1" hangingPunct="1"/>
            <a:r>
              <a:rPr lang="ru-RU" smtClean="0"/>
              <a:t>Какой  здесь  кот</a:t>
            </a:r>
            <a:r>
              <a:rPr lang="en-US" smtClean="0"/>
              <a:t>?</a:t>
            </a:r>
          </a:p>
          <a:p>
            <a:pPr eaLnBrk="1" hangingPunct="1"/>
            <a:r>
              <a:rPr lang="ru-RU" smtClean="0"/>
              <a:t>Можно  ли предположить, чем любит лакомиться этот кот</a:t>
            </a:r>
            <a:r>
              <a:rPr lang="en-US" smtClean="0"/>
              <a:t>?</a:t>
            </a:r>
          </a:p>
          <a:p>
            <a:pPr eaLnBrk="1" hangingPunct="1"/>
            <a:r>
              <a:rPr lang="ru-RU" smtClean="0"/>
              <a:t>Что он таскает</a:t>
            </a:r>
            <a:r>
              <a:rPr lang="en-US" smtClean="0"/>
              <a:t>?</a:t>
            </a:r>
            <a:endParaRPr lang="ru-RU" smtClean="0"/>
          </a:p>
        </p:txBody>
      </p:sp>
      <p:pic>
        <p:nvPicPr>
          <p:cNvPr id="69638" name="Picture 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628775"/>
            <a:ext cx="372427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200" smtClean="0">
                <a:solidFill>
                  <a:schemeClr val="hlink"/>
                </a:solidFill>
              </a:rPr>
              <a:t>Задание №1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754188"/>
          </a:xfrm>
        </p:spPr>
        <p:txBody>
          <a:bodyPr/>
          <a:lstStyle/>
          <a:p>
            <a:pPr eaLnBrk="1" hangingPunct="1"/>
            <a:r>
              <a:rPr lang="ru-RU" smtClean="0"/>
              <a:t>Прочитайте ключевые слова текста. </a:t>
            </a:r>
          </a:p>
          <a:p>
            <a:pPr eaLnBrk="1" hangingPunct="1"/>
            <a:r>
              <a:rPr lang="ru-RU" smtClean="0"/>
              <a:t>На какие группы их можно разделить?</a:t>
            </a:r>
          </a:p>
          <a:p>
            <a:pPr eaLnBrk="1" hangingPunct="1"/>
            <a:r>
              <a:rPr lang="ru-RU" smtClean="0"/>
              <a:t>Какие предложения о содержании текста возникают?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547813" y="3789363"/>
            <a:ext cx="37449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/>
          </a:p>
          <a:p>
            <a:pPr algn="ctr"/>
            <a:r>
              <a:rPr lang="ru-RU" sz="2400"/>
              <a:t>кот</a:t>
            </a:r>
          </a:p>
          <a:p>
            <a:pPr algn="ctr"/>
            <a:r>
              <a:rPr lang="ru-RU" sz="2400"/>
              <a:t>воровал</a:t>
            </a:r>
          </a:p>
          <a:p>
            <a:pPr algn="ctr"/>
            <a:r>
              <a:rPr lang="ru-RU" sz="2400"/>
              <a:t>попался</a:t>
            </a:r>
          </a:p>
          <a:p>
            <a:pPr algn="ctr"/>
            <a:r>
              <a:rPr lang="ru-RU" sz="2400"/>
              <a:t>накормили</a:t>
            </a:r>
          </a:p>
          <a:p>
            <a:pPr algn="ctr"/>
            <a:r>
              <a:rPr lang="ru-RU" sz="2400"/>
              <a:t>перестал воровать </a:t>
            </a:r>
          </a:p>
          <a:p>
            <a:pPr algn="ctr"/>
            <a:r>
              <a:rPr lang="ru-RU" sz="2400"/>
              <a:t>хозяин и сторож</a:t>
            </a:r>
          </a:p>
        </p:txBody>
      </p:sp>
      <p:pic>
        <p:nvPicPr>
          <p:cNvPr id="2053" name="Picture 5" descr="КЛАССИКИ - ДЕТЯМ: Паустовский К. КОТ-ВОРЮГ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644900"/>
            <a:ext cx="2200275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hlink"/>
                </a:solidFill>
              </a:rPr>
              <a:t>Задание №2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0575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rgbClr val="003300"/>
                </a:solidFill>
              </a:rPr>
              <a:t>Какова основная мысль рассказа?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rgbClr val="003300"/>
                </a:solidFill>
              </a:rPr>
              <a:t>Какие формулировки кажутся наиболее точными?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mtClean="0">
              <a:solidFill>
                <a:srgbClr val="0033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А) Человек должен любить животных и заботиться о них.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В) «Собака бывает кусачей только от жизни собачьей»  (Ю. Мориц).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С) «Ты навсегда в ответе за тех, кого приручил» (А. де Сент-Экзюпери)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468313"/>
            <a:ext cx="8158162" cy="1123950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hlink"/>
                </a:solidFill>
              </a:rPr>
              <a:t>Задание № 3</a:t>
            </a:r>
            <a:br>
              <a:rPr lang="ru-RU" sz="4000" b="1" smtClean="0">
                <a:solidFill>
                  <a:schemeClr val="hlink"/>
                </a:solidFill>
              </a:rPr>
            </a:br>
            <a:r>
              <a:rPr lang="ru-RU" sz="4000" b="1" smtClean="0">
                <a:solidFill>
                  <a:schemeClr val="hlink"/>
                </a:solidFill>
              </a:rPr>
              <a:t> (иллюстраторы)</a:t>
            </a:r>
            <a:endParaRPr lang="ru-RU" sz="4000" i="1" smtClean="0">
              <a:solidFill>
                <a:schemeClr val="hlink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62950" cy="3886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>
                <a:hlinkClick r:id="rId2" action="ppaction://hlinksldjump"/>
              </a:rPr>
              <a:t>Вспомните, что такое портрет в художественном произведении. </a:t>
            </a:r>
            <a:endParaRPr lang="ru-RU" sz="2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/>
              <a:t>Прочитайте первый абзац рассказа.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/>
              <a:t>Нарисуйте кота таким, каким вы его себе представили.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>
                <a:hlinkClick r:id="rId3" action="ppaction://hlinksldjump"/>
              </a:rPr>
              <a:t>Найдите детали портрета, приведённые далее в тексте. </a:t>
            </a:r>
            <a:endParaRPr lang="ru-RU" sz="2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/>
              <a:t>Чем интересен цветовой контраст?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2800" smtClean="0"/>
              <a:t>Поясните свои рисунки. </a:t>
            </a:r>
            <a:endParaRPr lang="ru-RU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hlink"/>
                </a:solidFill>
              </a:rPr>
              <a:t>ПРОВЕРЬ СЕБЯ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i="1" smtClean="0"/>
          </a:p>
          <a:p>
            <a:pPr algn="just" eaLnBrk="1" hangingPunct="1"/>
            <a:r>
              <a:rPr lang="ru-RU" b="1" i="1" smtClean="0">
                <a:solidFill>
                  <a:schemeClr val="hlink"/>
                </a:solidFill>
              </a:rPr>
              <a:t>Портрет</a:t>
            </a:r>
            <a:r>
              <a:rPr lang="ru-RU" smtClean="0">
                <a:solidFill>
                  <a:srgbClr val="FF9900"/>
                </a:solidFill>
              </a:rPr>
              <a:t> </a:t>
            </a:r>
            <a:r>
              <a:rPr lang="ru-RU" smtClean="0"/>
              <a:t>— изображение внешности героя (черты лица, одежды, фигуры, позы, особенности мимики, жестов, походки, манеры говорить, держаться), является средством его характеристики.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983</TotalTime>
  <Words>700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Wingdings</vt:lpstr>
      <vt:lpstr>Calibri</vt:lpstr>
      <vt:lpstr>Arial Black</vt:lpstr>
      <vt:lpstr>Times New Roman</vt:lpstr>
      <vt:lpstr>Пиксел</vt:lpstr>
      <vt:lpstr>Пиксел</vt:lpstr>
      <vt:lpstr>К. ПАУСТОВСКИЙ «КОТ – ВОРЮГА» </vt:lpstr>
      <vt:lpstr>Аннотация</vt:lpstr>
      <vt:lpstr>   К. Г.  ПАУСТОВСКИЙ (1892 – 1968)  </vt:lpstr>
      <vt:lpstr>Работа  с  текстом</vt:lpstr>
      <vt:lpstr>Работа  с иллюстрацией</vt:lpstr>
      <vt:lpstr>Задание №1</vt:lpstr>
      <vt:lpstr>Задание №2</vt:lpstr>
      <vt:lpstr>Задание № 3  (иллюстраторы)</vt:lpstr>
      <vt:lpstr>ПРОВЕРЬ СЕБЯ</vt:lpstr>
      <vt:lpstr>Задание № 4 (психологи)</vt:lpstr>
      <vt:lpstr>ПРОВЕРЬ СЕБЯ</vt:lpstr>
      <vt:lpstr>ПРОВЕРЬ СЕБЯ</vt:lpstr>
      <vt:lpstr>Задание № 5   (литераторы)</vt:lpstr>
      <vt:lpstr>ПРОВЕРЬ СЕБЯ</vt:lpstr>
      <vt:lpstr>Если у тебя осталось время, не теряй его даром.  Займись творческим заданием</vt:lpstr>
      <vt:lpstr> Литература,  используемая в данной презентации: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k14</dc:creator>
  <cp:lastModifiedBy>Admin</cp:lastModifiedBy>
  <cp:revision>50</cp:revision>
  <dcterms:created xsi:type="dcterms:W3CDTF">2007-09-19T08:02:40Z</dcterms:created>
  <dcterms:modified xsi:type="dcterms:W3CDTF">2015-10-19T12:21:58Z</dcterms:modified>
</cp:coreProperties>
</file>