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8" r:id="rId3"/>
    <p:sldId id="303" r:id="rId4"/>
    <p:sldId id="305" r:id="rId5"/>
    <p:sldId id="304" r:id="rId6"/>
    <p:sldId id="309" r:id="rId7"/>
    <p:sldId id="307" r:id="rId8"/>
    <p:sldId id="306" r:id="rId9"/>
    <p:sldId id="296" r:id="rId10"/>
    <p:sldId id="260" r:id="rId11"/>
    <p:sldId id="265" r:id="rId12"/>
    <p:sldId id="273" r:id="rId13"/>
    <p:sldId id="300" r:id="rId14"/>
    <p:sldId id="290" r:id="rId15"/>
    <p:sldId id="283" r:id="rId16"/>
    <p:sldId id="287" r:id="rId17"/>
    <p:sldId id="261" r:id="rId18"/>
    <p:sldId id="288" r:id="rId19"/>
    <p:sldId id="263" r:id="rId20"/>
    <p:sldId id="267" r:id="rId21"/>
    <p:sldId id="262" r:id="rId22"/>
    <p:sldId id="266" r:id="rId23"/>
    <p:sldId id="291" r:id="rId24"/>
    <p:sldId id="284" r:id="rId25"/>
    <p:sldId id="268" r:id="rId26"/>
    <p:sldId id="279" r:id="rId27"/>
    <p:sldId id="280" r:id="rId28"/>
    <p:sldId id="269" r:id="rId29"/>
    <p:sldId id="311" r:id="rId30"/>
    <p:sldId id="272" r:id="rId31"/>
    <p:sldId id="292" r:id="rId32"/>
    <p:sldId id="294" r:id="rId33"/>
    <p:sldId id="295" r:id="rId34"/>
    <p:sldId id="302" r:id="rId35"/>
    <p:sldId id="301" r:id="rId36"/>
  </p:sldIdLst>
  <p:sldSz cx="3636963" cy="2700338"/>
  <p:notesSz cx="6858000" cy="9144000"/>
  <p:defaultTextStyle>
    <a:defPPr>
      <a:defRPr lang="ru-RU"/>
    </a:defPPr>
    <a:lvl1pPr marL="0" algn="l" defTabSz="366396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83197" algn="l" defTabSz="366396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66396" algn="l" defTabSz="366396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549593" algn="l" defTabSz="366396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732790" algn="l" defTabSz="366396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915988" algn="l" defTabSz="366396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099186" algn="l" defTabSz="366396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282383" algn="l" defTabSz="366396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465582" algn="l" defTabSz="366396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88" autoAdjust="0"/>
    <p:restoredTop sz="94660"/>
  </p:normalViewPr>
  <p:slideViewPr>
    <p:cSldViewPr>
      <p:cViewPr>
        <p:scale>
          <a:sx n="100" d="100"/>
          <a:sy n="100" d="100"/>
        </p:scale>
        <p:origin x="-420" y="-738"/>
      </p:cViewPr>
      <p:guideLst>
        <p:guide orient="horz" pos="852"/>
        <p:guide pos="11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75" y="838862"/>
            <a:ext cx="3091418" cy="5788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5548" y="1530195"/>
            <a:ext cx="2545873" cy="6900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6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5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36800" y="108144"/>
            <a:ext cx="818316" cy="2304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1850" y="108144"/>
            <a:ext cx="2394334" cy="2304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98" y="1735225"/>
            <a:ext cx="3091418" cy="53631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298" y="1144518"/>
            <a:ext cx="3091418" cy="590699"/>
          </a:xfrm>
        </p:spPr>
        <p:txBody>
          <a:bodyPr anchor="b"/>
          <a:lstStyle>
            <a:lvl1pPr marL="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  <a:lvl2pPr marL="18319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6639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3pPr>
            <a:lvl4pPr marL="549593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73279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91598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109918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1282383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146558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1851" y="630081"/>
            <a:ext cx="1606327" cy="178209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48790" y="630081"/>
            <a:ext cx="1606327" cy="178209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851" y="604453"/>
            <a:ext cx="1606957" cy="251907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197" indent="0">
              <a:buNone/>
              <a:defRPr sz="600" b="1"/>
            </a:lvl2pPr>
            <a:lvl3pPr marL="366396" indent="0">
              <a:buNone/>
              <a:defRPr sz="600" b="1"/>
            </a:lvl3pPr>
            <a:lvl4pPr marL="549593" indent="0">
              <a:buNone/>
              <a:defRPr sz="500" b="1"/>
            </a:lvl4pPr>
            <a:lvl5pPr marL="732790" indent="0">
              <a:buNone/>
              <a:defRPr sz="500" b="1"/>
            </a:lvl5pPr>
            <a:lvl6pPr marL="915988" indent="0">
              <a:buNone/>
              <a:defRPr sz="500" b="1"/>
            </a:lvl6pPr>
            <a:lvl7pPr marL="1099186" indent="0">
              <a:buNone/>
              <a:defRPr sz="500" b="1"/>
            </a:lvl7pPr>
            <a:lvl8pPr marL="1282383" indent="0">
              <a:buNone/>
              <a:defRPr sz="500" b="1"/>
            </a:lvl8pPr>
            <a:lvl9pPr marL="1465582" indent="0">
              <a:buNone/>
              <a:defRPr sz="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1851" y="856357"/>
            <a:ext cx="1606957" cy="1555820"/>
          </a:xfrm>
        </p:spPr>
        <p:txBody>
          <a:bodyPr/>
          <a:lstStyle>
            <a:lvl1pPr>
              <a:defRPr sz="10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847531" y="604453"/>
            <a:ext cx="1607588" cy="251907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197" indent="0">
              <a:buNone/>
              <a:defRPr sz="600" b="1"/>
            </a:lvl2pPr>
            <a:lvl3pPr marL="366396" indent="0">
              <a:buNone/>
              <a:defRPr sz="600" b="1"/>
            </a:lvl3pPr>
            <a:lvl4pPr marL="549593" indent="0">
              <a:buNone/>
              <a:defRPr sz="500" b="1"/>
            </a:lvl4pPr>
            <a:lvl5pPr marL="732790" indent="0">
              <a:buNone/>
              <a:defRPr sz="500" b="1"/>
            </a:lvl5pPr>
            <a:lvl6pPr marL="915988" indent="0">
              <a:buNone/>
              <a:defRPr sz="500" b="1"/>
            </a:lvl6pPr>
            <a:lvl7pPr marL="1099186" indent="0">
              <a:buNone/>
              <a:defRPr sz="500" b="1"/>
            </a:lvl7pPr>
            <a:lvl8pPr marL="1282383" indent="0">
              <a:buNone/>
              <a:defRPr sz="500" b="1"/>
            </a:lvl8pPr>
            <a:lvl9pPr marL="1465582" indent="0">
              <a:buNone/>
              <a:defRPr sz="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847531" y="856357"/>
            <a:ext cx="1607588" cy="1555820"/>
          </a:xfrm>
        </p:spPr>
        <p:txBody>
          <a:bodyPr/>
          <a:lstStyle>
            <a:lvl1pPr>
              <a:defRPr sz="10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49" y="107516"/>
            <a:ext cx="1196537" cy="457558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1955" y="107517"/>
            <a:ext cx="2033163" cy="2304664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849" y="565073"/>
            <a:ext cx="1196537" cy="1847106"/>
          </a:xfrm>
        </p:spPr>
        <p:txBody>
          <a:bodyPr/>
          <a:lstStyle>
            <a:lvl1pPr marL="0" indent="0">
              <a:buNone/>
              <a:defRPr sz="400"/>
            </a:lvl1pPr>
            <a:lvl2pPr marL="183197" indent="0">
              <a:buNone/>
              <a:defRPr sz="400"/>
            </a:lvl2pPr>
            <a:lvl3pPr marL="366396" indent="0">
              <a:buNone/>
              <a:defRPr sz="400"/>
            </a:lvl3pPr>
            <a:lvl4pPr marL="549593" indent="0">
              <a:buNone/>
              <a:defRPr sz="400"/>
            </a:lvl4pPr>
            <a:lvl5pPr marL="732790" indent="0">
              <a:buNone/>
              <a:defRPr sz="400"/>
            </a:lvl5pPr>
            <a:lvl6pPr marL="915988" indent="0">
              <a:buNone/>
              <a:defRPr sz="400"/>
            </a:lvl6pPr>
            <a:lvl7pPr marL="1099186" indent="0">
              <a:buNone/>
              <a:defRPr sz="400"/>
            </a:lvl7pPr>
            <a:lvl8pPr marL="1282383" indent="0">
              <a:buNone/>
              <a:defRPr sz="400"/>
            </a:lvl8pPr>
            <a:lvl9pPr marL="1465582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71" y="1890242"/>
            <a:ext cx="2182178" cy="223153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12871" y="241283"/>
            <a:ext cx="2182178" cy="1620203"/>
          </a:xfrm>
        </p:spPr>
        <p:txBody>
          <a:bodyPr/>
          <a:lstStyle>
            <a:lvl1pPr marL="0" indent="0">
              <a:buNone/>
              <a:defRPr sz="1300"/>
            </a:lvl1pPr>
            <a:lvl2pPr marL="183197" indent="0">
              <a:buNone/>
              <a:defRPr sz="1200"/>
            </a:lvl2pPr>
            <a:lvl3pPr marL="366396" indent="0">
              <a:buNone/>
              <a:defRPr sz="1000"/>
            </a:lvl3pPr>
            <a:lvl4pPr marL="549593" indent="0">
              <a:buNone/>
              <a:defRPr sz="600"/>
            </a:lvl4pPr>
            <a:lvl5pPr marL="732790" indent="0">
              <a:buNone/>
              <a:defRPr sz="600"/>
            </a:lvl5pPr>
            <a:lvl6pPr marL="915988" indent="0">
              <a:buNone/>
              <a:defRPr sz="600"/>
            </a:lvl6pPr>
            <a:lvl7pPr marL="1099186" indent="0">
              <a:buNone/>
              <a:defRPr sz="600"/>
            </a:lvl7pPr>
            <a:lvl8pPr marL="1282383" indent="0">
              <a:buNone/>
              <a:defRPr sz="600"/>
            </a:lvl8pPr>
            <a:lvl9pPr marL="1465582" indent="0">
              <a:buNone/>
              <a:defRPr sz="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71" y="2113396"/>
            <a:ext cx="2182178" cy="316914"/>
          </a:xfrm>
        </p:spPr>
        <p:txBody>
          <a:bodyPr/>
          <a:lstStyle>
            <a:lvl1pPr marL="0" indent="0">
              <a:buNone/>
              <a:defRPr sz="400"/>
            </a:lvl1pPr>
            <a:lvl2pPr marL="183197" indent="0">
              <a:buNone/>
              <a:defRPr sz="400"/>
            </a:lvl2pPr>
            <a:lvl3pPr marL="366396" indent="0">
              <a:buNone/>
              <a:defRPr sz="400"/>
            </a:lvl3pPr>
            <a:lvl4pPr marL="549593" indent="0">
              <a:buNone/>
              <a:defRPr sz="400"/>
            </a:lvl4pPr>
            <a:lvl5pPr marL="732790" indent="0">
              <a:buNone/>
              <a:defRPr sz="400"/>
            </a:lvl5pPr>
            <a:lvl6pPr marL="915988" indent="0">
              <a:buNone/>
              <a:defRPr sz="400"/>
            </a:lvl6pPr>
            <a:lvl7pPr marL="1099186" indent="0">
              <a:buNone/>
              <a:defRPr sz="400"/>
            </a:lvl7pPr>
            <a:lvl8pPr marL="1282383" indent="0">
              <a:buNone/>
              <a:defRPr sz="400"/>
            </a:lvl8pPr>
            <a:lvl9pPr marL="1465582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50" y="108145"/>
            <a:ext cx="3273268" cy="450058"/>
          </a:xfrm>
          <a:prstGeom prst="rect">
            <a:avLst/>
          </a:prstGeom>
        </p:spPr>
        <p:txBody>
          <a:bodyPr vert="horz" lIns="36640" tIns="18318" rIns="36640" bIns="183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850" y="630081"/>
            <a:ext cx="3273268" cy="1782098"/>
          </a:xfrm>
          <a:prstGeom prst="rect">
            <a:avLst/>
          </a:prstGeom>
        </p:spPr>
        <p:txBody>
          <a:bodyPr vert="horz" lIns="36640" tIns="18318" rIns="36640" bIns="183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1850" y="2502819"/>
            <a:ext cx="848624" cy="143767"/>
          </a:xfrm>
          <a:prstGeom prst="rect">
            <a:avLst/>
          </a:prstGeom>
        </p:spPr>
        <p:txBody>
          <a:bodyPr vert="horz" lIns="36640" tIns="18318" rIns="36640" bIns="18318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7B78-2D4E-45F8-A238-9FC8940D478C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42631" y="2502819"/>
            <a:ext cx="1151705" cy="143767"/>
          </a:xfrm>
          <a:prstGeom prst="rect">
            <a:avLst/>
          </a:prstGeom>
        </p:spPr>
        <p:txBody>
          <a:bodyPr vert="horz" lIns="36640" tIns="18318" rIns="36640" bIns="18318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06493" y="2502819"/>
            <a:ext cx="848624" cy="143767"/>
          </a:xfrm>
          <a:prstGeom prst="rect">
            <a:avLst/>
          </a:prstGeom>
        </p:spPr>
        <p:txBody>
          <a:bodyPr vert="horz" lIns="36640" tIns="18318" rIns="36640" bIns="18318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028F-1897-4069-9D72-1721B67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6396" rtl="0" eaLnBrk="1" latinLnBrk="0" hangingPunct="1">
        <a:spcBef>
          <a:spcPct val="0"/>
        </a:spcBef>
        <a:buNone/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398" indent="-137398" algn="l" defTabSz="36639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97695" indent="-114499" algn="l" defTabSz="366396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993" indent="-91600" algn="l" defTabSz="366396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641193" indent="-91600" algn="l" defTabSz="366396" rtl="0" eaLnBrk="1" latinLnBrk="0" hangingPunct="1">
        <a:spcBef>
          <a:spcPct val="20000"/>
        </a:spcBef>
        <a:buFont typeface="Arial" pitchFamily="34" charset="0"/>
        <a:buChar char="–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824389" indent="-91600" algn="l" defTabSz="366396" rtl="0" eaLnBrk="1" latinLnBrk="0" hangingPunct="1">
        <a:spcBef>
          <a:spcPct val="20000"/>
        </a:spcBef>
        <a:buFont typeface="Arial" pitchFamily="34" charset="0"/>
        <a:buChar char="»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1007588" indent="-91600" algn="l" defTabSz="366396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1190785" indent="-91600" algn="l" defTabSz="366396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373983" indent="-91600" algn="l" defTabSz="366396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557181" indent="-91600" algn="l" defTabSz="366396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6396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83197" algn="l" defTabSz="366396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66396" algn="l" defTabSz="366396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549593" algn="l" defTabSz="366396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732790" algn="l" defTabSz="366396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915988" algn="l" defTabSz="366396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1099186" algn="l" defTabSz="366396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282383" algn="l" defTabSz="366396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582" algn="l" defTabSz="366396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3881688" cy="2700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8688" y="421925"/>
            <a:ext cx="2214709" cy="1210802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2500" i="1" dirty="0" smtClean="0"/>
              <a:t>Сюжетно- ролевые игры дошкольников</a:t>
            </a:r>
            <a:endParaRPr lang="ru-RU" sz="25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5123" name="Picture 3" descr="C:\Users\User\Desktop\с-р-игры\SAM_2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931" y="84380"/>
            <a:ext cx="2045795" cy="1518940"/>
          </a:xfrm>
          <a:prstGeom prst="rect">
            <a:avLst/>
          </a:prstGeom>
          <a:noFill/>
        </p:spPr>
      </p:pic>
      <p:pic>
        <p:nvPicPr>
          <p:cNvPr id="5125" name="Picture 5" descr="C:\Users\User\Desktop\с-р-игры\SAM_2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31" y="1237654"/>
            <a:ext cx="1790068" cy="13290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89" y="253150"/>
            <a:ext cx="1390099" cy="1422892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3000" b="1" i="1" dirty="0" smtClean="0"/>
              <a:t>«Дом», «Семья»</a:t>
            </a:r>
            <a:endParaRPr lang="ru-RU" sz="30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3"/>
            <a:ext cx="3488362" cy="2700338"/>
          </a:xfrm>
          <a:prstGeom prst="rect">
            <a:avLst/>
          </a:prstGeom>
          <a:noFill/>
        </p:spPr>
      </p:pic>
      <p:pic>
        <p:nvPicPr>
          <p:cNvPr id="7171" name="Picture 3" descr="C:\Users\User\Desktop\с-р-игры\SAM_2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584" y="84382"/>
            <a:ext cx="1894252" cy="1406426"/>
          </a:xfrm>
          <a:prstGeom prst="rect">
            <a:avLst/>
          </a:prstGeom>
          <a:noFill/>
        </p:spPr>
      </p:pic>
      <p:pic>
        <p:nvPicPr>
          <p:cNvPr id="7172" name="Picture 4" descr="C:\Users\User\Desktop\с-р-игры\сканирование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62" y="1322041"/>
            <a:ext cx="1823937" cy="12403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7420" y="590695"/>
            <a:ext cx="2305072" cy="499700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3000" i="1" dirty="0" smtClean="0"/>
              <a:t>Больница</a:t>
            </a:r>
            <a:endParaRPr lang="ru-RU" sz="3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15362" name="Picture 2" descr="C:\Users\User\Desktop\с-р-игры\Изображение 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834" y="84381"/>
            <a:ext cx="2054549" cy="1518950"/>
          </a:xfrm>
          <a:prstGeom prst="rect">
            <a:avLst/>
          </a:prstGeom>
          <a:noFill/>
        </p:spPr>
      </p:pic>
      <p:pic>
        <p:nvPicPr>
          <p:cNvPr id="15363" name="Picture 3" descr="C:\Users\User\Desktop\с-р-игры\Изображение 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18" y="1040755"/>
            <a:ext cx="1946709" cy="1518950"/>
          </a:xfrm>
          <a:prstGeom prst="rect">
            <a:avLst/>
          </a:prstGeom>
          <a:noFill/>
        </p:spPr>
      </p:pic>
      <p:pic>
        <p:nvPicPr>
          <p:cNvPr id="7" name="Picture 2" descr="C:\Users\User\Desktop\Новая папка\92561291_large_1e827c6d27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4539" y="1406432"/>
            <a:ext cx="1477515" cy="106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pic>
        <p:nvPicPr>
          <p:cNvPr id="1026" name="Picture 2" descr="C:\Users\User\Desktop\SAM_4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26" y="421926"/>
            <a:ext cx="2491687" cy="1884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1983" y="108145"/>
            <a:ext cx="1835979" cy="450058"/>
          </a:xfrm>
        </p:spPr>
        <p:txBody>
          <a:bodyPr>
            <a:normAutofit/>
          </a:bodyPr>
          <a:lstStyle/>
          <a:p>
            <a:r>
              <a:rPr lang="ru-RU" sz="2300" i="1" dirty="0" err="1" smtClean="0"/>
              <a:t>лабаратория</a:t>
            </a:r>
            <a:endParaRPr lang="ru-RU" sz="2300" i="1" dirty="0"/>
          </a:p>
        </p:txBody>
      </p:sp>
      <p:pic>
        <p:nvPicPr>
          <p:cNvPr id="1028" name="Picture 4" descr="C:\Users\User\Desktop\с-р-игры\SAM_49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87" y="646952"/>
            <a:ext cx="1606327" cy="1463278"/>
          </a:xfrm>
          <a:prstGeom prst="rect">
            <a:avLst/>
          </a:prstGeom>
          <a:noFill/>
        </p:spPr>
      </p:pic>
      <p:pic>
        <p:nvPicPr>
          <p:cNvPr id="9" name="Picture 5" descr="C:\Users\User\Desktop\с-р-игры\SAM_49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713570" y="1012626"/>
            <a:ext cx="1835979" cy="1459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5122" name="Picture 2" descr="C:\Users\User\Desktop\с-р-игры\SAM_496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16" y="84379"/>
            <a:ext cx="1982596" cy="1594688"/>
          </a:xfrm>
          <a:prstGeom prst="rect">
            <a:avLst/>
          </a:prstGeom>
          <a:noFill/>
        </p:spPr>
      </p:pic>
      <p:pic>
        <p:nvPicPr>
          <p:cNvPr id="5123" name="Picture 3" descr="C:\Users\User\Desktop\с-р-игры\SAM_4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5680" y="506309"/>
            <a:ext cx="1363869" cy="2072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pic>
        <p:nvPicPr>
          <p:cNvPr id="30" name="Picture 2" descr="C:\Users\User\Desktop\с-р-игры\SAM_4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07519" y="-5513237"/>
            <a:ext cx="1337642" cy="2835000"/>
          </a:xfrm>
          <a:prstGeom prst="rect">
            <a:avLst/>
          </a:prstGeom>
          <a:noFill/>
        </p:spPr>
      </p:pic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1398830" y="112505"/>
            <a:ext cx="1337642" cy="445690"/>
          </a:xfrm>
        </p:spPr>
        <p:txBody>
          <a:bodyPr>
            <a:normAutofit fontScale="90000"/>
          </a:bodyPr>
          <a:lstStyle/>
          <a:p>
            <a:endParaRPr lang="ru-RU" sz="2800" i="1" dirty="0"/>
          </a:p>
        </p:txBody>
      </p:sp>
      <p:pic>
        <p:nvPicPr>
          <p:cNvPr id="34" name="Picture 3" descr="C:\Users\User\Desktop\с-р-игры\SAM_49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102" y="618826"/>
            <a:ext cx="1205362" cy="1884624"/>
          </a:xfrm>
          <a:prstGeom prst="rect">
            <a:avLst/>
          </a:prstGeom>
          <a:noFill/>
        </p:spPr>
      </p:pic>
      <p:pic>
        <p:nvPicPr>
          <p:cNvPr id="1028" name="Picture 4" descr="C:\Users\User\Desktop\с-р-игры\SAM_49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4884" y="900114"/>
            <a:ext cx="1914663" cy="1715852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\92561293_large_3a1beb692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5058" y="56252"/>
            <a:ext cx="1299164" cy="976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6147" name="Picture 3" descr="C:\Users\User\Desktop\с-р-игры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13" y="534437"/>
            <a:ext cx="2734299" cy="19971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241" y="112506"/>
            <a:ext cx="2136868" cy="390937"/>
          </a:xfrm>
          <a:prstGeom prst="rect">
            <a:avLst/>
          </a:prstGeom>
          <a:noFill/>
        </p:spPr>
        <p:txBody>
          <a:bodyPr wrap="none" lIns="36640" tIns="18318" rIns="36640" bIns="18318" rtlCol="0">
            <a:spAutoFit/>
          </a:bodyPr>
          <a:lstStyle/>
          <a:p>
            <a:r>
              <a:rPr lang="ru-RU" sz="2300" i="1" dirty="0" smtClean="0"/>
              <a:t>парикмахерская</a:t>
            </a:r>
            <a:endParaRPr lang="ru-RU" sz="23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pic>
        <p:nvPicPr>
          <p:cNvPr id="1026" name="Picture 2" descr="C:\Users\User\Desktop\SAM_2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157147" y="129730"/>
            <a:ext cx="1658485" cy="1254414"/>
          </a:xfrm>
          <a:prstGeom prst="rect">
            <a:avLst/>
          </a:prstGeom>
          <a:noFill/>
        </p:spPr>
      </p:pic>
      <p:pic>
        <p:nvPicPr>
          <p:cNvPr id="1027" name="Picture 3" descr="C:\Users\User\Desktop\сканирование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">
            <a:off x="1606400" y="245036"/>
            <a:ext cx="1860689" cy="1348270"/>
          </a:xfrm>
          <a:prstGeom prst="rect">
            <a:avLst/>
          </a:prstGeom>
          <a:noFill/>
        </p:spPr>
      </p:pic>
      <p:pic>
        <p:nvPicPr>
          <p:cNvPr id="1028" name="Picture 4" descr="C:\Users\User\Desktop\сканирование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895" y="1432591"/>
            <a:ext cx="2014981" cy="1207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8195" name="Picture 3" descr="C:\Users\User\Desktop\с-р-игры\SAM_2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44" y="253149"/>
            <a:ext cx="2879282" cy="2137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724" y="3"/>
            <a:ext cx="3680690" cy="2700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332" y="365667"/>
            <a:ext cx="2895255" cy="1852875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1200" b="1" i="1" dirty="0" smtClean="0"/>
              <a:t>«игра -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любознательности»     </a:t>
            </a:r>
          </a:p>
          <a:p>
            <a:endParaRPr lang="ru-RU" sz="1400" b="1" i="1" dirty="0" smtClean="0"/>
          </a:p>
          <a:p>
            <a:pPr algn="ctr"/>
            <a:r>
              <a:rPr lang="ru-RU" sz="1400" b="1" i="1" dirty="0" smtClean="0"/>
              <a:t> В.А.Сухомлинский.</a:t>
            </a:r>
            <a:endParaRPr lang="ru-RU" sz="1400" i="1" dirty="0" smtClean="0"/>
          </a:p>
          <a:p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9218" name="Picture 2" descr="C:\Users\User\Desktop\с-р-игры\сканирование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619" y="84381"/>
            <a:ext cx="2232576" cy="1502016"/>
          </a:xfrm>
          <a:prstGeom prst="rect">
            <a:avLst/>
          </a:prstGeom>
          <a:noFill/>
        </p:spPr>
      </p:pic>
      <p:pic>
        <p:nvPicPr>
          <p:cNvPr id="9219" name="Picture 3" descr="C:\Users\User\Desktop\с-р-игры\Изображение 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60" y="1265785"/>
            <a:ext cx="1846895" cy="13712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88" y="365667"/>
            <a:ext cx="1180272" cy="819832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2500" i="1" dirty="0" smtClean="0"/>
              <a:t>Пароход</a:t>
            </a:r>
            <a:endParaRPr lang="ru-RU" sz="25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3"/>
            <a:ext cx="5114501" cy="2700338"/>
          </a:xfrm>
          <a:prstGeom prst="rect">
            <a:avLst/>
          </a:prstGeom>
          <a:noFill/>
        </p:spPr>
      </p:pic>
      <p:pic>
        <p:nvPicPr>
          <p:cNvPr id="10242" name="Picture 2" descr="C:\Users\User\Desktop\с-р-игры\SAM_4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74" y="1125143"/>
            <a:ext cx="2007907" cy="1490811"/>
          </a:xfrm>
          <a:prstGeom prst="rect">
            <a:avLst/>
          </a:prstGeom>
          <a:noFill/>
        </p:spPr>
      </p:pic>
      <p:pic>
        <p:nvPicPr>
          <p:cNvPr id="10243" name="Picture 3" descr="C:\Users\User\Desktop\с-р-игры\SAM_4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987" y="84379"/>
            <a:ext cx="1988978" cy="14767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87" y="140639"/>
            <a:ext cx="2393112" cy="621769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1900" i="1" dirty="0" smtClean="0"/>
              <a:t>Строительные</a:t>
            </a:r>
          </a:p>
          <a:p>
            <a:r>
              <a:rPr lang="ru-RU" sz="1900" i="1" dirty="0" smtClean="0"/>
              <a:t> игры</a:t>
            </a:r>
            <a:endParaRPr lang="ru-RU" sz="19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5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614" y="3"/>
            <a:ext cx="3697578" cy="2700338"/>
          </a:xfrm>
          <a:prstGeom prst="rect">
            <a:avLst/>
          </a:prstGeom>
          <a:noFill/>
        </p:spPr>
      </p:pic>
      <p:pic>
        <p:nvPicPr>
          <p:cNvPr id="11266" name="Picture 2" descr="C:\Users\User\Desktop\с-р-игры\SAM_4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125141"/>
            <a:ext cx="1970036" cy="1462693"/>
          </a:xfrm>
          <a:prstGeom prst="rect">
            <a:avLst/>
          </a:prstGeom>
          <a:noFill/>
        </p:spPr>
      </p:pic>
      <p:pic>
        <p:nvPicPr>
          <p:cNvPr id="11267" name="Picture 3" descr="C:\Users\User\Desktop\с-р-игры\SAM_4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999" y="84380"/>
            <a:ext cx="1818482" cy="1350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pic>
        <p:nvPicPr>
          <p:cNvPr id="7170" name="Picture 2" descr="I:\DCIM\100PHOTO\SAM_4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52" y="84380"/>
            <a:ext cx="1704827" cy="1371265"/>
          </a:xfrm>
          <a:prstGeom prst="rect">
            <a:avLst/>
          </a:prstGeom>
          <a:noFill/>
        </p:spPr>
      </p:pic>
      <p:pic>
        <p:nvPicPr>
          <p:cNvPr id="7172" name="Picture 4" descr="C:\Users\User\Desktop\конструироание (2)\SAM_4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170" y="1237654"/>
            <a:ext cx="1652370" cy="1329073"/>
          </a:xfrm>
          <a:prstGeom prst="rect">
            <a:avLst/>
          </a:prstGeom>
          <a:noFill/>
        </p:spPr>
      </p:pic>
      <p:pic>
        <p:nvPicPr>
          <p:cNvPr id="7173" name="Picture 5" descr="C:\Users\User\Desktop\конструироание (2)\SAM_4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88" y="1350172"/>
            <a:ext cx="1608656" cy="1293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12524"/>
            <a:ext cx="3639892" cy="2700338"/>
          </a:xfrm>
          <a:prstGeom prst="rect">
            <a:avLst/>
          </a:prstGeom>
          <a:noFill/>
        </p:spPr>
      </p:pic>
      <p:pic>
        <p:nvPicPr>
          <p:cNvPr id="1026" name="Picture 2" descr="C:\Users\User\Desktop\с-р-игры\Изображение 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45" y="140635"/>
            <a:ext cx="1809752" cy="1434565"/>
          </a:xfrm>
          <a:prstGeom prst="rect">
            <a:avLst/>
          </a:prstGeom>
          <a:noFill/>
        </p:spPr>
      </p:pic>
      <p:pic>
        <p:nvPicPr>
          <p:cNvPr id="1027" name="Picture 3" descr="C:\Users\User\Desktop\с-р-игры\Изображение 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8665" y="1125143"/>
            <a:ext cx="1877678" cy="15102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5856" y="253150"/>
            <a:ext cx="1206500" cy="821824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1700" i="1" dirty="0" smtClean="0"/>
              <a:t>Швейная </a:t>
            </a:r>
          </a:p>
          <a:p>
            <a:r>
              <a:rPr lang="ru-RU" sz="1700" i="1" dirty="0" smtClean="0"/>
              <a:t>мастерская</a:t>
            </a:r>
            <a:endParaRPr lang="ru-RU" sz="17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182" y="3"/>
            <a:ext cx="3639892" cy="2700338"/>
          </a:xfrm>
          <a:prstGeom prst="rect">
            <a:avLst/>
          </a:prstGeom>
          <a:noFill/>
        </p:spPr>
      </p:pic>
      <p:pic>
        <p:nvPicPr>
          <p:cNvPr id="7" name="Picture 2" descr="C:\Users\User\Desktop\с-р-игры\SAM_4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75" y="84378"/>
            <a:ext cx="1206500" cy="1743982"/>
          </a:xfrm>
          <a:prstGeom prst="rect">
            <a:avLst/>
          </a:prstGeom>
          <a:noFill/>
        </p:spPr>
      </p:pic>
      <p:pic>
        <p:nvPicPr>
          <p:cNvPr id="2052" name="Picture 4" descr="C:\Users\User\Desktop\с-р-игры\SAM_4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8830" y="984499"/>
            <a:ext cx="2158207" cy="1631466"/>
          </a:xfrm>
          <a:prstGeom prst="rect">
            <a:avLst/>
          </a:prstGeom>
          <a:noFill/>
        </p:spPr>
      </p:pic>
      <p:pic>
        <p:nvPicPr>
          <p:cNvPr id="9" name="Picture 2" descr="C:\Users\User\Desktop\Новая папка\92561298_large_79b3cbc09abf__kop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7169" y="84377"/>
            <a:ext cx="1246707" cy="843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pic>
        <p:nvPicPr>
          <p:cNvPr id="4098" name="Picture 2" descr="C:\Users\User\Desktop\с-р-игры\SAM_4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0" y="421926"/>
            <a:ext cx="1993350" cy="1659595"/>
          </a:xfrm>
          <a:prstGeom prst="rect">
            <a:avLst/>
          </a:prstGeom>
          <a:noFill/>
        </p:spPr>
      </p:pic>
      <p:pic>
        <p:nvPicPr>
          <p:cNvPr id="9" name="Picture 4" descr="C:\Users\User\Desktop\с-р-игры\SAM_496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65523" y="-4810019"/>
            <a:ext cx="1479243" cy="2154334"/>
          </a:xfrm>
          <a:prstGeom prst="rect">
            <a:avLst/>
          </a:prstGeom>
          <a:noFill/>
        </p:spPr>
      </p:pic>
      <p:pic>
        <p:nvPicPr>
          <p:cNvPr id="16" name="Picture 3" descr="C:\Users\User\Desktop\с-р-игры\SAM_4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6997" y="168765"/>
            <a:ext cx="1442555" cy="2278425"/>
          </a:xfrm>
          <a:prstGeom prst="rect">
            <a:avLst/>
          </a:prstGeom>
          <a:noFill/>
        </p:spPr>
      </p:pic>
      <p:pic>
        <p:nvPicPr>
          <p:cNvPr id="4101" name="Picture 5" descr="C:\Users\User\Desktop\с-р-игры\SAM_4960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089531" y="-5147563"/>
            <a:ext cx="1982596" cy="283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3075" name="Picture 3" descr="C:\Users\User\Desktop\с-р-игры\SAM_4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45" y="140636"/>
            <a:ext cx="1940893" cy="1462693"/>
          </a:xfrm>
          <a:prstGeom prst="rect">
            <a:avLst/>
          </a:prstGeom>
          <a:noFill/>
        </p:spPr>
      </p:pic>
      <p:pic>
        <p:nvPicPr>
          <p:cNvPr id="3076" name="Picture 4" descr="C:\Users\User\Desktop\с-р-игры\SAM_4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3571" y="956370"/>
            <a:ext cx="1862197" cy="1518940"/>
          </a:xfrm>
          <a:prstGeom prst="rect">
            <a:avLst/>
          </a:prstGeom>
          <a:noFill/>
        </p:spPr>
      </p:pic>
      <p:pic>
        <p:nvPicPr>
          <p:cNvPr id="3077" name="Picture 5" descr="C:\Users\User\Desktop\Новая папка\92561304_large_db20e3eb59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18" y="1659587"/>
            <a:ext cx="1547469" cy="1040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16386" name="Picture 2" descr="C:\Users\User\Desktop\с-р-игры\Изображение 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24" y="530651"/>
            <a:ext cx="2751773" cy="20431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417" y="112506"/>
            <a:ext cx="1704840" cy="329382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1900" b="1" i="1" dirty="0" smtClean="0"/>
              <a:t>Детский сад</a:t>
            </a:r>
            <a:endParaRPr lang="ru-RU" sz="1900" b="1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pic>
        <p:nvPicPr>
          <p:cNvPr id="2050" name="Picture 2" descr="C:\Users\User\Desktop\сканирование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41" y="278700"/>
            <a:ext cx="2812495" cy="214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724" y="3"/>
            <a:ext cx="3680690" cy="270033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300" y="196893"/>
            <a:ext cx="2753969" cy="139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40" tIns="18318" rIns="36640" bIns="18318" numCol="1" anchor="ctr" anchorCtr="0" compatLnSpc="1">
            <a:prstTxWarp prst="textNoShape">
              <a:avLst/>
            </a:prstTxWarp>
            <a:spAutoFit/>
          </a:bodyPr>
          <a:lstStyle/>
          <a:p>
            <a:pPr indent="38167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38167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Игра:</a:t>
            </a:r>
          </a:p>
          <a:p>
            <a:pPr indent="38167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 Деятельность,  которая доставляет ребенку удовольствие.</a:t>
            </a:r>
            <a:endParaRPr lang="ru-RU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81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381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2.Игра несет в себе таинство для ребенка: он верит, что находится в волшебном, воображаемом мире игры.</a:t>
            </a:r>
            <a:endParaRPr lang="ru-RU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81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381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Игра несет в себе чувство свободы. </a:t>
            </a:r>
            <a:endParaRPr lang="ru-RU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81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381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4.В игре ребенок воспроизводит  другие виды человеческой деятельности. отношений.</a:t>
            </a:r>
            <a:endParaRPr lang="ru-RU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81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81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В игре ребенок начинает осознавать себя как члена коллектива, возникает чувство «МЫ».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"/>
            <a:ext cx="3636963" cy="2700338"/>
          </a:xfrm>
          <a:prstGeom prst="rect">
            <a:avLst/>
          </a:prstGeom>
          <a:noFill/>
        </p:spPr>
      </p:pic>
      <p:pic>
        <p:nvPicPr>
          <p:cNvPr id="13314" name="Picture 2" descr="C:\Users\User\Desktop\с-р-игры\SAM_2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429" y="56250"/>
            <a:ext cx="1970035" cy="1462693"/>
          </a:xfrm>
          <a:prstGeom prst="rect">
            <a:avLst/>
          </a:prstGeom>
          <a:noFill/>
        </p:spPr>
      </p:pic>
      <p:pic>
        <p:nvPicPr>
          <p:cNvPr id="13315" name="Picture 3" descr="C:\Users\User\Desktop\с-р-игры\SAM_2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0" y="1209527"/>
            <a:ext cx="1838165" cy="1434565"/>
          </a:xfrm>
          <a:prstGeom prst="rect">
            <a:avLst/>
          </a:prstGeom>
          <a:noFill/>
        </p:spPr>
      </p:pic>
      <p:pic>
        <p:nvPicPr>
          <p:cNvPr id="3074" name="Picture 2" descr="C:\Users\User\Desktop\Новая папка\92561300_large_ac66869c37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645" y="84379"/>
            <a:ext cx="1247440" cy="937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pic>
        <p:nvPicPr>
          <p:cNvPr id="4099" name="Picture 3" descr="C:\Users\User\Desktop\с-р-игры\SAM_2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03" y="63293"/>
            <a:ext cx="1564942" cy="1258751"/>
          </a:xfrm>
          <a:prstGeom prst="rect">
            <a:avLst/>
          </a:prstGeom>
          <a:noFill/>
        </p:spPr>
      </p:pic>
      <p:pic>
        <p:nvPicPr>
          <p:cNvPr id="4100" name="Picture 4" descr="C:\Users\User\Desktop\с-р-игры\Изображение 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8484" y="618827"/>
            <a:ext cx="1652381" cy="1329082"/>
          </a:xfrm>
          <a:prstGeom prst="rect">
            <a:avLst/>
          </a:prstGeom>
          <a:noFill/>
        </p:spPr>
      </p:pic>
      <p:pic>
        <p:nvPicPr>
          <p:cNvPr id="4101" name="Picture 5" descr="C:\Users\User\Desktop\с-р-игры\Изображение 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558" y="1406431"/>
            <a:ext cx="1521228" cy="1223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pic>
        <p:nvPicPr>
          <p:cNvPr id="6146" name="Picture 2" descr="C:\Users\User\Desktop\Новая папка\92561302_large_d3bedd16fabf_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20" y="84382"/>
            <a:ext cx="1496942" cy="1125149"/>
          </a:xfrm>
          <a:prstGeom prst="rect">
            <a:avLst/>
          </a:prstGeom>
          <a:noFill/>
        </p:spPr>
      </p:pic>
      <p:pic>
        <p:nvPicPr>
          <p:cNvPr id="6" name="Picture 2" descr="C:\Users\User\Desktop\с-р-игры\SAM_4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028" y="56251"/>
            <a:ext cx="1713569" cy="1406435"/>
          </a:xfrm>
          <a:prstGeom prst="rect">
            <a:avLst/>
          </a:prstGeom>
          <a:noFill/>
        </p:spPr>
      </p:pic>
      <p:pic>
        <p:nvPicPr>
          <p:cNvPr id="10" name="Picture 2" descr="C:\Users\User\Desktop\с-р-игры\SAM_4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16" y="1293913"/>
            <a:ext cx="1626153" cy="1265792"/>
          </a:xfrm>
          <a:prstGeom prst="rect">
            <a:avLst/>
          </a:prstGeom>
          <a:noFill/>
        </p:spPr>
      </p:pic>
      <p:pic>
        <p:nvPicPr>
          <p:cNvPr id="11" name="Picture 2" descr="C:\Users\User\Desktop\с-р-игры\SAM_4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2082" y="1518946"/>
            <a:ext cx="1416327" cy="1097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н\Команда_Могучая_К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3636963" cy="2700338"/>
          </a:xfrm>
          <a:prstGeom prst="rect">
            <a:avLst/>
          </a:prstGeom>
          <a:noFill/>
        </p:spPr>
      </p:pic>
      <p:pic>
        <p:nvPicPr>
          <p:cNvPr id="5" name="Picture 3" descr="C:\Users\User\Desktop\с-р-игры\SAM_4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54" y="84381"/>
            <a:ext cx="1613625" cy="1246069"/>
          </a:xfrm>
          <a:prstGeom prst="rect">
            <a:avLst/>
          </a:prstGeom>
          <a:noFill/>
        </p:spPr>
      </p:pic>
      <p:pic>
        <p:nvPicPr>
          <p:cNvPr id="6" name="Picture 2" descr="C:\Users\User\Desktop\с-р-игры\SAM_4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1" y="84379"/>
            <a:ext cx="1442555" cy="2194040"/>
          </a:xfrm>
          <a:prstGeom prst="rect">
            <a:avLst/>
          </a:prstGeom>
          <a:noFill/>
        </p:spPr>
      </p:pic>
      <p:pic>
        <p:nvPicPr>
          <p:cNvPr id="5122" name="Picture 2" descr="C:\Users\User\Desktop\с-р-игры\SAM_4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2256" y="1406430"/>
            <a:ext cx="1626153" cy="1202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724" y="3"/>
            <a:ext cx="3680690" cy="2700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4785" y="478179"/>
            <a:ext cx="2840290" cy="1750713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2800" i="1" dirty="0" smtClean="0"/>
              <a:t>«Дайте детству состояться, дайте детству наиграться…»</a:t>
            </a:r>
            <a:endParaRPr lang="ru-RU" sz="2800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637" y="3"/>
            <a:ext cx="3785604" cy="2700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840" y="450051"/>
            <a:ext cx="1888436" cy="1514321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3200" i="1" dirty="0" smtClean="0"/>
              <a:t>Спасибо </a:t>
            </a:r>
          </a:p>
          <a:p>
            <a:r>
              <a:rPr lang="ru-RU" sz="3200" i="1" dirty="0" smtClean="0"/>
              <a:t>за внимание</a:t>
            </a:r>
            <a:endParaRPr lang="ru-RU" sz="3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724" y="3"/>
            <a:ext cx="3680690" cy="2700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201000" y="281279"/>
            <a:ext cx="3035893" cy="1606654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1200" b="1" i="1" dirty="0" smtClean="0"/>
              <a:t>Этапы развития сюжетно- ролевой игры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1 этап – 2-3 года –сюжетно - </a:t>
            </a:r>
            <a:r>
              <a:rPr lang="ru-RU" sz="1000" b="1" i="1" dirty="0" err="1" smtClean="0"/>
              <a:t>отобразительная</a:t>
            </a:r>
            <a:r>
              <a:rPr lang="ru-RU" sz="1000" b="1" i="1" dirty="0" smtClean="0"/>
              <a:t> игра</a:t>
            </a:r>
          </a:p>
          <a:p>
            <a:r>
              <a:rPr lang="ru-RU" sz="1000" b="1" i="1" dirty="0" smtClean="0"/>
              <a:t> </a:t>
            </a:r>
          </a:p>
          <a:p>
            <a:r>
              <a:rPr lang="ru-RU" sz="1000" b="1" i="1" dirty="0" smtClean="0"/>
              <a:t>2 этап – 3-5 лет - начальный этап сюжетно- ролевой игры.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3 этап – 5-7-лет -хорошо развитая сюжетно- ролевая игра</a:t>
            </a:r>
            <a:endParaRPr lang="ru-RU" sz="10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3680690" cy="270033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296" y="225022"/>
            <a:ext cx="2255632" cy="2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40" tIns="18318" rIns="36640" bIns="1831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Наиболее распространенными  сюжетами являются</a:t>
            </a:r>
            <a:r>
              <a:rPr lang="ru-RU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военизированные;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-созидательные(строительные);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-поиска и открытия (путешествия);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-сказочные;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-этнографические (в индейцев);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724" y="3"/>
            <a:ext cx="3680690" cy="2700338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0760" y="251224"/>
            <a:ext cx="3267039" cy="250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997" tIns="18999" rIns="37997" bIns="18999" numCol="1" anchor="ctr" anchorCtr="0" compatLnSpc="1">
            <a:prstTxWarp prst="textNoShape">
              <a:avLst/>
            </a:prstTxWarp>
            <a:spAutoFit/>
          </a:bodyPr>
          <a:lstStyle/>
          <a:p>
            <a:pPr defTabSz="379972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Роль – образ, который ребенок принимает на себя добровольно, или по договоренности с другими детьми.</a:t>
            </a:r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Роли могут быть разнообразными:</a:t>
            </a: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-роль конкретного человека, или персонажа;</a:t>
            </a: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-роль, профессия обобщенного типа (учитель, врач);</a:t>
            </a: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-семейная роль (мама, папа);</a:t>
            </a: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этнографические роли (индеец);</a:t>
            </a: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-сказочные, карнавальные роли (волшебник, Баба Яга, Снегурочка);</a:t>
            </a: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3799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-роль животного.</a:t>
            </a: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724" y="3"/>
            <a:ext cx="3680690" cy="2700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304" y="227619"/>
            <a:ext cx="2886586" cy="2496670"/>
          </a:xfrm>
          <a:prstGeom prst="rect">
            <a:avLst/>
          </a:prstGeom>
          <a:noFill/>
        </p:spPr>
        <p:txBody>
          <a:bodyPr wrap="square" lIns="34122" tIns="17062" rIns="34122" bIns="17062" rtlCol="0">
            <a:spAutoFit/>
          </a:bodyPr>
          <a:lstStyle/>
          <a:p>
            <a:pPr algn="ctr"/>
            <a:r>
              <a:rPr lang="ru-RU" sz="1000" b="1" i="1" dirty="0" smtClean="0"/>
              <a:t>Значимость сюжетно- ролевой игры в педагогическом процессе:</a:t>
            </a:r>
          </a:p>
          <a:p>
            <a:pPr algn="ctr"/>
            <a:endParaRPr lang="ru-RU" sz="1000" b="1" i="1" dirty="0" smtClean="0"/>
          </a:p>
          <a:p>
            <a:r>
              <a:rPr lang="ru-RU" sz="1000" b="1" i="1" dirty="0" smtClean="0"/>
              <a:t>1.Игра средство развития личности.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2.Игра- форма организации.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3.Игра - средство развития.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4. Игра – способ обучения и самообучения.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5.Игра – средство коррекции развития ребенка.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6.Игра -  диагностическое средство.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7.Игра – психотерапевтическое средство. </a:t>
            </a:r>
            <a:endParaRPr lang="ru-RU" sz="1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724" y="3"/>
            <a:ext cx="3680690" cy="2700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7762" y="100062"/>
            <a:ext cx="2015635" cy="249920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endParaRPr lang="ru-RU" sz="1000" b="1" i="1" dirty="0" smtClean="0"/>
          </a:p>
          <a:p>
            <a:r>
              <a:rPr lang="ru-RU" sz="1000" b="1" i="1" dirty="0" smtClean="0"/>
              <a:t>1.Игра – любимый вид деятельности дошкольников, природа ребенка требует реализации потребности в игре.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2.Изменилась игровая субкультура дошкольников, иными стали любимые роли и сюжеты.</a:t>
            </a:r>
          </a:p>
          <a:p>
            <a:endParaRPr lang="ru-RU" sz="1000" b="1" i="1" dirty="0" smtClean="0"/>
          </a:p>
          <a:p>
            <a:r>
              <a:rPr lang="ru-RU" sz="1000" b="1" i="1" dirty="0" smtClean="0"/>
              <a:t>3. Мир игры многообразен и не ограничивается только сюжетно- ролевой игрой.</a:t>
            </a:r>
          </a:p>
          <a:p>
            <a:r>
              <a:rPr lang="ru-RU" sz="1000" b="1" i="1" dirty="0" smtClean="0"/>
              <a:t> </a:t>
            </a:r>
          </a:p>
          <a:p>
            <a:endParaRPr lang="ru-RU" sz="10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6685" y="759468"/>
            <a:ext cx="2670914" cy="538166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pPr algn="ctr"/>
            <a:r>
              <a:rPr lang="ru-RU" sz="1600" i="1" dirty="0" smtClean="0"/>
              <a:t> Сюжетно- ролевые игры дошкольников</a:t>
            </a:r>
            <a:endParaRPr lang="ru-RU" sz="1600" i="1" dirty="0"/>
          </a:p>
        </p:txBody>
      </p:sp>
      <p:pic>
        <p:nvPicPr>
          <p:cNvPr id="8194" name="Picture 2" descr="C:\Users\User\Desktop\4_html_m2373d1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3680690" cy="2700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9875" y="421922"/>
            <a:ext cx="2517913" cy="1750713"/>
          </a:xfrm>
          <a:prstGeom prst="rect">
            <a:avLst/>
          </a:prstGeom>
          <a:noFill/>
        </p:spPr>
        <p:txBody>
          <a:bodyPr wrap="square" lIns="36640" tIns="18318" rIns="36640" bIns="18318" rtlCol="0">
            <a:spAutoFit/>
          </a:bodyPr>
          <a:lstStyle/>
          <a:p>
            <a:r>
              <a:rPr lang="ru-RU" sz="2800" i="1" dirty="0" smtClean="0"/>
              <a:t>Мы играя проверяем – что умеем и что знаем»</a:t>
            </a:r>
            <a:endParaRPr lang="ru-RU" sz="28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430</Words>
  <Application>Microsoft Office PowerPoint</Application>
  <PresentationFormat>Произвольный</PresentationFormat>
  <Paragraphs>93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лабаратория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86</cp:revision>
  <dcterms:created xsi:type="dcterms:W3CDTF">2014-11-04T15:20:11Z</dcterms:created>
  <dcterms:modified xsi:type="dcterms:W3CDTF">2015-10-17T20:45:29Z</dcterms:modified>
</cp:coreProperties>
</file>