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activeX/activeX23.xml" ContentType="application/vnd.ms-office.activeX+xml"/>
  <Override PartName="/ppt/activeX/activeX24.xml" ContentType="application/vnd.ms-office.activeX+xml"/>
  <Override PartName="/ppt/activeX/activeX25.xml" ContentType="application/vnd.ms-office.activeX+xml"/>
  <Override PartName="/ppt/activeX/activeX26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29.xml" ContentType="application/vnd.ms-office.activeX+xml"/>
  <Override PartName="/ppt/activeX/activeX30.xml" ContentType="application/vnd.ms-office.activeX+xml"/>
  <Override PartName="/ppt/activeX/activeX31.xml" ContentType="application/vnd.ms-office.activeX+xml"/>
  <Override PartName="/ppt/activeX/activeX32.xml" ContentType="application/vnd.ms-office.activeX+xml"/>
  <Override PartName="/ppt/activeX/activeX33.xml" ContentType="application/vnd.ms-office.activeX+xml"/>
  <Override PartName="/ppt/activeX/activeX34.xml" ContentType="application/vnd.ms-office.activeX+xml"/>
  <Override PartName="/ppt/activeX/activeX35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activeX/activeX40.xml" ContentType="application/vnd.ms-office.activeX+xml"/>
  <Override PartName="/ppt/activeX/activeX41.xml" ContentType="application/vnd.ms-office.activeX+xml"/>
  <Override PartName="/ppt/activeX/activeX42.xml" ContentType="application/vnd.ms-office.activeX+xml"/>
  <Override PartName="/ppt/theme/theme2.xml" ContentType="application/vnd.openxmlformats-officedocument.theme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1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7" d="100"/>
          <a:sy n="107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06/relationships/vbaProject" Target="vbaProject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579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control" Target="../activeX/activeX2.xml"/><Relationship Id="rId7" Type="http://schemas.openxmlformats.org/officeDocument/2006/relationships/image" Target="../media/image6.pn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slideMaster" Target="../slideMasters/slideMaster1.xml"/><Relationship Id="rId10" Type="http://schemas.openxmlformats.org/officeDocument/2006/relationships/image" Target="../media/image9.wmf"/><Relationship Id="rId4" Type="http://schemas.openxmlformats.org/officeDocument/2006/relationships/control" Target="../activeX/activeX3.xml"/><Relationship Id="rId9" Type="http://schemas.openxmlformats.org/officeDocument/2006/relationships/image" Target="../media/image8.wmf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13" Type="http://schemas.openxmlformats.org/officeDocument/2006/relationships/image" Target="../media/image16.png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12" Type="http://schemas.openxmlformats.org/officeDocument/2006/relationships/image" Target="../media/image15.png"/><Relationship Id="rId17" Type="http://schemas.openxmlformats.org/officeDocument/2006/relationships/image" Target="../media/image20.wmf"/><Relationship Id="rId2" Type="http://schemas.openxmlformats.org/officeDocument/2006/relationships/control" Target="../activeX/activeX4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11" Type="http://schemas.openxmlformats.org/officeDocument/2006/relationships/image" Target="../media/image1.png"/><Relationship Id="rId5" Type="http://schemas.openxmlformats.org/officeDocument/2006/relationships/control" Target="../activeX/activeX7.xml"/><Relationship Id="rId15" Type="http://schemas.openxmlformats.org/officeDocument/2006/relationships/image" Target="../media/image18.wmf"/><Relationship Id="rId10" Type="http://schemas.openxmlformats.org/officeDocument/2006/relationships/image" Target="../media/image14.png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Relationship Id="rId14" Type="http://schemas.openxmlformats.org/officeDocument/2006/relationships/image" Target="../media/image17.wmf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13" Type="http://schemas.openxmlformats.org/officeDocument/2006/relationships/image" Target="../media/image27.wmf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12" Type="http://schemas.openxmlformats.org/officeDocument/2006/relationships/image" Target="../media/image26.wmf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11" Type="http://schemas.openxmlformats.org/officeDocument/2006/relationships/image" Target="../media/image25.gif"/><Relationship Id="rId5" Type="http://schemas.openxmlformats.org/officeDocument/2006/relationships/control" Target="../activeX/activeX14.xml"/><Relationship Id="rId15" Type="http://schemas.openxmlformats.org/officeDocument/2006/relationships/image" Target="../media/image20.wmf"/><Relationship Id="rId10" Type="http://schemas.openxmlformats.org/officeDocument/2006/relationships/image" Target="../media/image24.png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Relationship Id="rId14" Type="http://schemas.openxmlformats.org/officeDocument/2006/relationships/image" Target="../media/image28.wmf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13" Type="http://schemas.openxmlformats.org/officeDocument/2006/relationships/image" Target="../media/image35.wmf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12" Type="http://schemas.openxmlformats.org/officeDocument/2006/relationships/image" Target="../media/image34.wmf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11" Type="http://schemas.openxmlformats.org/officeDocument/2006/relationships/image" Target="../media/image33.png"/><Relationship Id="rId5" Type="http://schemas.openxmlformats.org/officeDocument/2006/relationships/control" Target="../activeX/activeX21.xml"/><Relationship Id="rId15" Type="http://schemas.openxmlformats.org/officeDocument/2006/relationships/image" Target="../media/image20.wmf"/><Relationship Id="rId10" Type="http://schemas.openxmlformats.org/officeDocument/2006/relationships/image" Target="../media/image32.png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Relationship Id="rId14" Type="http://schemas.openxmlformats.org/officeDocument/2006/relationships/image" Target="../media/image36.wmf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13" Type="http://schemas.openxmlformats.org/officeDocument/2006/relationships/image" Target="../media/image42.wmf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12" Type="http://schemas.openxmlformats.org/officeDocument/2006/relationships/image" Target="../media/image41.wmf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11" Type="http://schemas.openxmlformats.org/officeDocument/2006/relationships/image" Target="../media/image40.gif"/><Relationship Id="rId5" Type="http://schemas.openxmlformats.org/officeDocument/2006/relationships/control" Target="../activeX/activeX28.xml"/><Relationship Id="rId15" Type="http://schemas.openxmlformats.org/officeDocument/2006/relationships/image" Target="../media/image20.wmf"/><Relationship Id="rId10" Type="http://schemas.openxmlformats.org/officeDocument/2006/relationships/image" Target="../media/image32.png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Relationship Id="rId14" Type="http://schemas.openxmlformats.org/officeDocument/2006/relationships/image" Target="../media/image43.wmf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18" Type="http://schemas.openxmlformats.org/officeDocument/2006/relationships/image" Target="../media/image55.wmf"/><Relationship Id="rId3" Type="http://schemas.openxmlformats.org/officeDocument/2006/relationships/control" Target="../activeX/activeX33.xml"/><Relationship Id="rId21" Type="http://schemas.openxmlformats.org/officeDocument/2006/relationships/image" Target="../media/image58.wmf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17" Type="http://schemas.openxmlformats.org/officeDocument/2006/relationships/image" Target="../media/image54.wmf"/><Relationship Id="rId2" Type="http://schemas.openxmlformats.org/officeDocument/2006/relationships/control" Target="../activeX/activeX32.xml"/><Relationship Id="rId16" Type="http://schemas.openxmlformats.org/officeDocument/2006/relationships/image" Target="../media/image53.wmf"/><Relationship Id="rId20" Type="http://schemas.openxmlformats.org/officeDocument/2006/relationships/image" Target="../media/image57.wmf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5" Type="http://schemas.openxmlformats.org/officeDocument/2006/relationships/image" Target="../media/image52.png"/><Relationship Id="rId23" Type="http://schemas.openxmlformats.org/officeDocument/2006/relationships/image" Target="../media/image60.wmf"/><Relationship Id="rId10" Type="http://schemas.openxmlformats.org/officeDocument/2006/relationships/control" Target="../activeX/activeX40.xml"/><Relationship Id="rId19" Type="http://schemas.openxmlformats.org/officeDocument/2006/relationships/image" Target="../media/image56.wmf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Relationship Id="rId14" Type="http://schemas.openxmlformats.org/officeDocument/2006/relationships/image" Target="../media/image32.png"/><Relationship Id="rId22" Type="http://schemas.openxmlformats.org/officeDocument/2006/relationships/image" Target="../media/image59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896" y="-41791"/>
            <a:ext cx="9144053" cy="7155403"/>
          </a:xfrm>
          <a:prstGeom prst="rect">
            <a:avLst/>
          </a:prstGeom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-41791"/>
            <a:ext cx="327641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18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 по русскому языку 2 класс</a:t>
            </a:r>
            <a:endParaRPr lang="ru-RU" sz="18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" y="266461"/>
            <a:ext cx="1119585" cy="1241278"/>
          </a:xfrm>
          <a:prstGeom prst="rect">
            <a:avLst/>
          </a:prstGeom>
        </p:spPr>
      </p:pic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-92897" y="5853723"/>
            <a:ext cx="2951507" cy="123517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ctr">
              <a:buNone/>
              <a:defRPr sz="1400" b="1" i="1" baseline="0">
                <a:latin typeface="Arial Black" pitchFamily="34" charset="0"/>
              </a:defRPr>
            </a:lvl1pPr>
          </a:lstStyle>
          <a:p>
            <a:pPr lvl="0"/>
            <a:r>
              <a:rPr lang="ru-RU" dirty="0" smtClean="0"/>
              <a:t>Автор: </a:t>
            </a:r>
          </a:p>
          <a:p>
            <a:pPr lvl="0"/>
            <a:r>
              <a:rPr lang="ru-RU" dirty="0" err="1" smtClean="0"/>
              <a:t>Тесакова</a:t>
            </a:r>
            <a:r>
              <a:rPr lang="ru-RU" dirty="0" smtClean="0"/>
              <a:t> Ирина Анатольевна, </a:t>
            </a:r>
          </a:p>
          <a:p>
            <a:pPr lvl="0"/>
            <a:r>
              <a:rPr lang="ru-RU" dirty="0" smtClean="0"/>
              <a:t>МБОУ СОШ №5, </a:t>
            </a:r>
            <a:r>
              <a:rPr lang="ru-RU" dirty="0" err="1" smtClean="0"/>
              <a:t>г.Лысково</a:t>
            </a:r>
            <a:r>
              <a:rPr lang="ru-RU" dirty="0" smtClean="0"/>
              <a:t>,</a:t>
            </a:r>
          </a:p>
          <a:p>
            <a:pPr lvl="0"/>
            <a:r>
              <a:rPr lang="ru-RU" dirty="0" smtClean="0"/>
              <a:t>Нижегородская область</a:t>
            </a: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446467" y="890973"/>
            <a:ext cx="5093200" cy="1816717"/>
          </a:xfrm>
        </p:spPr>
        <p:txBody>
          <a:bodyPr>
            <a:noAutofit/>
          </a:bodyPr>
          <a:lstStyle>
            <a:lvl1pPr algn="ctr">
              <a:buNone/>
              <a:defRPr sz="4000" b="1" i="1" baseline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defRPr>
            </a:lvl1pPr>
          </a:lstStyle>
          <a:p>
            <a:pPr lvl="0"/>
            <a:r>
              <a:rPr lang="ru-RU" dirty="0" smtClean="0"/>
              <a:t>Повторяй и проверяй</a:t>
            </a:r>
          </a:p>
          <a:p>
            <a:pPr lvl="0"/>
            <a:r>
              <a:rPr lang="ru-RU" dirty="0" smtClean="0"/>
              <a:t>Русский язык </a:t>
            </a:r>
          </a:p>
          <a:p>
            <a:pPr lvl="0"/>
            <a:r>
              <a:rPr lang="ru-RU" dirty="0" smtClean="0"/>
              <a:t>       2 класс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7174" name="CommandButton1" r:id="rId2" imgW="1076400" imgH="495360"/>
        </mc:Choice>
        <mc:Fallback>
          <p:control name="CommandButton1" r:id="rId2" imgW="1076400" imgH="4953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02575" y="142875"/>
                  <a:ext cx="1079500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175" name="CommandButton2" r:id="rId3" imgW="1352520" imgH="495360"/>
        </mc:Choice>
        <mc:Fallback>
          <p:control name="CommandButton2" r:id="rId3" imgW="1352520" imgH="4953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32700" y="6264275"/>
                  <a:ext cx="1349375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176" name="TextBox1" r:id="rId4" imgW="990720" imgH="219240"/>
        </mc:Choice>
        <mc:Fallback>
          <p:control name="TextBox1" r:id="rId4" imgW="99072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8600"/>
                  <a:ext cx="985837" cy="22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84" y="486114"/>
            <a:ext cx="8202631" cy="588805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  <a:effectLst/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439719" y="5522395"/>
            <a:ext cx="7869313" cy="62704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</a:gra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439719" y="4901857"/>
            <a:ext cx="7867668" cy="63465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</a:gra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439719" y="4243592"/>
            <a:ext cx="7816513" cy="62896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</a:gra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439718" y="3576415"/>
            <a:ext cx="7815950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490537" y="574813"/>
            <a:ext cx="8151813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432450" y="3610467"/>
            <a:ext cx="7823218" cy="582613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439718" y="4264256"/>
            <a:ext cx="7831531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439718" y="4929274"/>
            <a:ext cx="7848157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8" name="Picture 10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50"/>
            <a:ext cx="33829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600" y="894384"/>
            <a:ext cx="1928715" cy="1928715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2058" name="CommandButton1" r:id="rId2" imgW="1076400" imgH="495360"/>
        </mc:Choice>
        <mc:Fallback>
          <p:control name="CommandButton1" r:id="rId2" imgW="1076400" imgH="4953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02575" y="142875"/>
                  <a:ext cx="1079500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9" name="CommandButton2" r:id="rId3" imgW="1352520" imgH="495360"/>
        </mc:Choice>
        <mc:Fallback>
          <p:control name="CommandButton2" r:id="rId3" imgW="1352520" imgH="4953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32700" y="6264275"/>
                  <a:ext cx="1349375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0" name="TextBox1" r:id="rId4" imgW="981000" imgH="219240"/>
        </mc:Choice>
        <mc:Fallback>
          <p:control name="TextBox1" r:id="rId4" imgW="98100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8600"/>
                  <a:ext cx="985837" cy="22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1" name="CommandButton4" r:id="rId5" imgW="590400" imgH="552600"/>
        </mc:Choice>
        <mc:Fallback>
          <p:control name="CommandButton4" r:id="rId5" imgW="590400" imgH="552600">
            <p:pic>
              <p:nvPicPr>
                <p:cNvPr id="0" name="Command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45488" y="360521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2" name="CommandButton5" r:id="rId6" imgW="590400" imgH="552600"/>
        </mc:Choice>
        <mc:Fallback>
          <p:control name="CommandButton5" r:id="rId6" imgW="590400" imgH="552600">
            <p:pic>
              <p:nvPicPr>
                <p:cNvPr id="0" name="CommandButt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270375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3" name="CommandButton6" r:id="rId7" imgW="590400" imgH="552600"/>
        </mc:Choice>
        <mc:Fallback>
          <p:control name="CommandButton6" r:id="rId7" imgW="590400" imgH="552600">
            <p:pic>
              <p:nvPicPr>
                <p:cNvPr id="0" name="CommandButt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953000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4" name="CommandButton7" r:id="rId8" imgW="590400" imgH="552600"/>
        </mc:Choice>
        <mc:Fallback>
          <p:control name="CommandButton7" r:id="rId8" imgW="590400" imgH="552600">
            <p:pic>
              <p:nvPicPr>
                <p:cNvPr id="0" name="CommandButt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5963" y="561816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462401" y="5578287"/>
            <a:ext cx="779383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462402" y="4904284"/>
            <a:ext cx="7793831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462401" y="4243592"/>
            <a:ext cx="7793831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462402" y="3576415"/>
            <a:ext cx="7793266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462402" y="538552"/>
            <a:ext cx="8246592" cy="5800104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462402" y="638175"/>
            <a:ext cx="8246592" cy="287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462402" y="3590925"/>
            <a:ext cx="7800536" cy="582613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</a:gradFill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462402" y="4264256"/>
            <a:ext cx="7808848" cy="582613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</a:gradFill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462402" y="4929274"/>
            <a:ext cx="7825474" cy="582613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</a:gradFill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462401" y="5602605"/>
            <a:ext cx="7833788" cy="582613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</a:gradFill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07" name="Picture 11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89"/>
            <a:ext cx="33829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990" y="984586"/>
            <a:ext cx="1970010" cy="2481990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4106" name="CommandButton1" r:id="rId2" imgW="1076400" imgH="495360"/>
        </mc:Choice>
        <mc:Fallback>
          <p:control name="CommandButton1" r:id="rId2" imgW="1076400" imgH="4953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02575" y="142875"/>
                  <a:ext cx="1079500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07" name="CommandButton2" r:id="rId3" imgW="1352520" imgH="495360"/>
        </mc:Choice>
        <mc:Fallback>
          <p:control name="CommandButton2" r:id="rId3" imgW="1352520" imgH="4953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32700" y="6264275"/>
                  <a:ext cx="1349375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08" name="TextBox1" r:id="rId4" imgW="990720" imgH="219240"/>
        </mc:Choice>
        <mc:Fallback>
          <p:control name="TextBox1" r:id="rId4" imgW="99072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8600"/>
                  <a:ext cx="985837" cy="22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09" name="CommandButton4" r:id="rId5" imgW="590400" imgH="552600"/>
        </mc:Choice>
        <mc:Fallback>
          <p:control name="CommandButton4" r:id="rId5" imgW="590400" imgH="552600">
            <p:pic>
              <p:nvPicPr>
                <p:cNvPr id="0" name="Command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45488" y="360521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10" name="CommandButton5" r:id="rId6" imgW="590400" imgH="552600"/>
        </mc:Choice>
        <mc:Fallback>
          <p:control name="CommandButton5" r:id="rId6" imgW="590400" imgH="552600">
            <p:pic>
              <p:nvPicPr>
                <p:cNvPr id="0" name="CommandButt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270375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11" name="CommandButton6" r:id="rId7" imgW="590400" imgH="552600"/>
        </mc:Choice>
        <mc:Fallback>
          <p:control name="CommandButton6" r:id="rId7" imgW="590400" imgH="552600">
            <p:pic>
              <p:nvPicPr>
                <p:cNvPr id="0" name="CommandButt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953000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12" name="CommandButton7" r:id="rId8" imgW="590400" imgH="552600"/>
        </mc:Choice>
        <mc:Fallback>
          <p:control name="CommandButton7" r:id="rId8" imgW="590400" imgH="552600">
            <p:pic>
              <p:nvPicPr>
                <p:cNvPr id="0" name="CommandButt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5963" y="561816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426128" y="460086"/>
            <a:ext cx="8216222" cy="6051839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426128" y="5578287"/>
            <a:ext cx="7830104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426128" y="4904284"/>
            <a:ext cx="7830105" cy="63465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</a:gra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426127" y="4243592"/>
            <a:ext cx="7830105" cy="62896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</a:gra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426128" y="3576415"/>
            <a:ext cx="7829540" cy="6214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</a:gra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488272" y="512763"/>
            <a:ext cx="8154078" cy="29956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426128" y="3590925"/>
            <a:ext cx="783681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426128" y="4264256"/>
            <a:ext cx="7845122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426128" y="4929274"/>
            <a:ext cx="7861748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426127" y="5602605"/>
            <a:ext cx="7870061" cy="582613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</a:gradFill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30" name="Picture 10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829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382" y="1637321"/>
            <a:ext cx="1927564" cy="1927564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5130" name="CommandButton1" r:id="rId2" imgW="1076400" imgH="495360"/>
        </mc:Choice>
        <mc:Fallback>
          <p:control name="CommandButton1" r:id="rId2" imgW="1076400" imgH="4953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02575" y="142875"/>
                  <a:ext cx="1079500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31" name="CommandButton2" r:id="rId3" imgW="1352520" imgH="495360"/>
        </mc:Choice>
        <mc:Fallback>
          <p:control name="CommandButton2" r:id="rId3" imgW="1352520" imgH="4953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32700" y="6264275"/>
                  <a:ext cx="1349375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32" name="TextBox1" r:id="rId4" imgW="990720" imgH="219240"/>
        </mc:Choice>
        <mc:Fallback>
          <p:control name="TextBox1" r:id="rId4" imgW="99072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8600"/>
                  <a:ext cx="985837" cy="22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33" name="CommandButton4" r:id="rId5" imgW="590400" imgH="552600"/>
        </mc:Choice>
        <mc:Fallback>
          <p:control name="CommandButton4" r:id="rId5" imgW="590400" imgH="552600">
            <p:pic>
              <p:nvPicPr>
                <p:cNvPr id="0" name="Command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45488" y="360521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34" name="CommandButton5" r:id="rId6" imgW="590400" imgH="552600"/>
        </mc:Choice>
        <mc:Fallback>
          <p:control name="CommandButton5" r:id="rId6" imgW="590400" imgH="552600">
            <p:pic>
              <p:nvPicPr>
                <p:cNvPr id="0" name="CommandButt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270375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35" name="CommandButton6" r:id="rId7" imgW="590400" imgH="552600"/>
        </mc:Choice>
        <mc:Fallback>
          <p:control name="CommandButton6" r:id="rId7" imgW="590400" imgH="552600">
            <p:pic>
              <p:nvPicPr>
                <p:cNvPr id="0" name="CommandButt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953000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36" name="CommandButton7" r:id="rId8" imgW="590400" imgH="552600"/>
        </mc:Choice>
        <mc:Fallback>
          <p:control name="CommandButton7" r:id="rId8" imgW="590400" imgH="552600">
            <p:pic>
              <p:nvPicPr>
                <p:cNvPr id="0" name="CommandButt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5963" y="561816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417250" y="512763"/>
            <a:ext cx="8291744" cy="5929601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448321" y="5541978"/>
            <a:ext cx="7838982" cy="62704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</a:gra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417250" y="4904284"/>
            <a:ext cx="7838983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479393" y="4243592"/>
            <a:ext cx="7776839" cy="62896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</a:gra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417250" y="3576415"/>
            <a:ext cx="7838418" cy="6214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</a:gra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490538" y="512763"/>
            <a:ext cx="8218456" cy="305212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417250" y="3590925"/>
            <a:ext cx="7845688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417250" y="4264256"/>
            <a:ext cx="78540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479392" y="4921250"/>
            <a:ext cx="7851215" cy="582613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</a:gradFill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417249" y="5602605"/>
            <a:ext cx="7878939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54" name="Picture 10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829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522" y="809024"/>
            <a:ext cx="1793828" cy="2357925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6154" name="CommandButton1" r:id="rId2" imgW="1076400" imgH="495360"/>
        </mc:Choice>
        <mc:Fallback>
          <p:control name="CommandButton1" r:id="rId2" imgW="1076400" imgH="4953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02575" y="142875"/>
                  <a:ext cx="1079500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55" name="CommandButton2" r:id="rId3" imgW="1352520" imgH="495360"/>
        </mc:Choice>
        <mc:Fallback>
          <p:control name="CommandButton2" r:id="rId3" imgW="1352520" imgH="4953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32700" y="6264275"/>
                  <a:ext cx="1349375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56" name="TextBox1" r:id="rId4" imgW="990720" imgH="219240"/>
        </mc:Choice>
        <mc:Fallback>
          <p:control name="TextBox1" r:id="rId4" imgW="99072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8600"/>
                  <a:ext cx="985837" cy="22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57" name="CommandButton4" r:id="rId5" imgW="590400" imgH="552600"/>
        </mc:Choice>
        <mc:Fallback>
          <p:control name="CommandButton4" r:id="rId5" imgW="590400" imgH="552600">
            <p:pic>
              <p:nvPicPr>
                <p:cNvPr id="0" name="Command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45488" y="360521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58" name="CommandButton5" r:id="rId6" imgW="590400" imgH="552600"/>
        </mc:Choice>
        <mc:Fallback>
          <p:control name="CommandButton5" r:id="rId6" imgW="590400" imgH="552600">
            <p:pic>
              <p:nvPicPr>
                <p:cNvPr id="0" name="CommandButt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270375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59" name="CommandButton6" r:id="rId7" imgW="590400" imgH="552600"/>
        </mc:Choice>
        <mc:Fallback>
          <p:control name="CommandButton6" r:id="rId7" imgW="590400" imgH="552600">
            <p:pic>
              <p:nvPicPr>
                <p:cNvPr id="0" name="CommandButt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953000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60" name="CommandButton7" r:id="rId8" imgW="590400" imgH="552600"/>
        </mc:Choice>
        <mc:Fallback>
          <p:control name="CommandButton7" r:id="rId8" imgW="590400" imgH="552600">
            <p:pic>
              <p:nvPicPr>
                <p:cNvPr id="0" name="CommandButt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5963" y="561816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417248" y="443883"/>
            <a:ext cx="8345012" cy="5998481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417247" y="512764"/>
            <a:ext cx="8211847" cy="5796598"/>
          </a:xfrm>
          <a:prstGeom prst="round1Rect">
            <a:avLst>
              <a:gd name="adj" fmla="val 0"/>
            </a:avLst>
          </a:prstGeom>
          <a:pattFill prst="lgConfetti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i="1" spc="-150" dirty="0" smtClean="0">
                <a:solidFill>
                  <a:srgbClr val="7030A0"/>
                </a:solidFill>
              </a:rPr>
              <a:t>Анализ работы с тестом</a:t>
            </a:r>
          </a:p>
        </p:txBody>
      </p:sp>
      <p:pic>
        <p:nvPicPr>
          <p:cNvPr id="8213" name="Picture 2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829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11" y="560134"/>
            <a:ext cx="1242853" cy="1333289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8211" name="TextBox1" r:id="rId2" imgW="981000" imgH="219240"/>
        </mc:Choice>
        <mc:Fallback>
          <p:control name="TextBox1" r:id="rId2" imgW="98100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7013"/>
                  <a:ext cx="977900" cy="22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12" name="CommandButton1" r:id="rId3" imgW="5600880" imgH="800280"/>
        </mc:Choice>
        <mc:Fallback>
          <p:control name="CommandButton1" r:id="rId3" imgW="5600880" imgH="80028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7600" y="1857375"/>
                  <a:ext cx="5602288" cy="7985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13" name="TextBox2" r:id="rId4" imgW="1209600" imgH="771480"/>
        </mc:Choice>
        <mc:Fallback>
          <p:control name="TextBox2" r:id="rId4" imgW="1209600" imgH="771480">
            <p:pic>
              <p:nvPicPr>
                <p:cNvPr id="0" name="Control 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15138" y="1882775"/>
                  <a:ext cx="1206500" cy="771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14" name="CommandButton2" r:id="rId5" imgW="5600880" imgH="800280"/>
        </mc:Choice>
        <mc:Fallback>
          <p:control name="CommandButton2" r:id="rId5" imgW="5600880" imgH="80028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87438" y="2754313"/>
                  <a:ext cx="5602287" cy="7985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15" name="TextBox3" r:id="rId6" imgW="1209600" imgH="771480"/>
        </mc:Choice>
        <mc:Fallback>
          <p:control name="TextBox3" r:id="rId6" imgW="1209600" imgH="771480">
            <p:pic>
              <p:nvPicPr>
                <p:cNvPr id="0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23075" y="2744788"/>
                  <a:ext cx="1206500" cy="771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16" name="CommandButton3" r:id="rId7" imgW="5600880" imgH="800280"/>
        </mc:Choice>
        <mc:Fallback>
          <p:control name="CommandButton3" r:id="rId7" imgW="5600880" imgH="800280">
            <p:pic>
              <p:nvPicPr>
                <p:cNvPr id="0" name="Command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3614738"/>
                  <a:ext cx="5602287" cy="7985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17" name="TextBox4" r:id="rId8" imgW="1209600" imgH="771480"/>
        </mc:Choice>
        <mc:Fallback>
          <p:control name="TextBox4" r:id="rId8" imgW="1209600" imgH="771480">
            <p:pic>
              <p:nvPicPr>
                <p:cNvPr id="0" name="Text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23075" y="3632200"/>
                  <a:ext cx="1206500" cy="771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18" name="CommandButton4" r:id="rId9" imgW="5600880" imgH="800280"/>
        </mc:Choice>
        <mc:Fallback>
          <p:control name="CommandButton4" r:id="rId9" imgW="5600880" imgH="800280">
            <p:pic>
              <p:nvPicPr>
                <p:cNvPr id="0" name="Command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4489450"/>
                  <a:ext cx="5602287" cy="7985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19" name="TextBox5" r:id="rId10" imgW="1209600" imgH="771480"/>
        </mc:Choice>
        <mc:Fallback>
          <p:control name="TextBox5" r:id="rId10" imgW="1209600" imgH="771480">
            <p:pic>
              <p:nvPicPr>
                <p:cNvPr id="0" name="Text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23075" y="4506913"/>
                  <a:ext cx="1206500" cy="771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0" name="CommandButton5" r:id="rId11" imgW="3419640" imgH="800280"/>
        </mc:Choice>
        <mc:Fallback>
          <p:control name="CommandButton5" r:id="rId11" imgW="3419640" imgH="800280">
            <p:pic>
              <p:nvPicPr>
                <p:cNvPr id="0" name="CommandButt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5376863"/>
                  <a:ext cx="3419475" cy="7985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1" name="CommandButton6" r:id="rId12" imgW="3419640" imgH="800280"/>
        </mc:Choice>
        <mc:Fallback>
          <p:control name="CommandButton6" r:id="rId12" imgW="3419640" imgH="800280">
            <p:pic>
              <p:nvPicPr>
                <p:cNvPr id="0" name="CommandButt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03750" y="5376863"/>
                  <a:ext cx="3419475" cy="7985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>
          <a:xfrm>
            <a:off x="3018407" y="2671077"/>
            <a:ext cx="3444536" cy="1061982"/>
          </a:xfrm>
        </p:spPr>
        <p:txBody>
          <a:bodyPr/>
          <a:lstStyle/>
          <a:p>
            <a:r>
              <a:rPr lang="ru-RU" dirty="0" err="1" smtClean="0"/>
              <a:t>Тесакова</a:t>
            </a:r>
            <a:r>
              <a:rPr lang="ru-RU" dirty="0" smtClean="0"/>
              <a:t> Ирина Анатольевна,</a:t>
            </a:r>
          </a:p>
          <a:p>
            <a:r>
              <a:rPr lang="ru-RU" dirty="0" smtClean="0"/>
              <a:t>МБОУ СОШ №5,</a:t>
            </a:r>
          </a:p>
          <a:p>
            <a:r>
              <a:rPr lang="ru-RU" dirty="0" err="1" smtClean="0"/>
              <a:t>г.Лысково</a:t>
            </a:r>
            <a:r>
              <a:rPr lang="ru-RU" dirty="0" smtClean="0"/>
              <a:t>, Нижегородская область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BF02-6D18-4C74-BAA9-7C7D420B71BE}" type="datetime1">
              <a:rPr lang="ru-RU" smtClean="0"/>
              <a:t>24.08.2015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i="1" dirty="0" smtClean="0">
                <a:solidFill>
                  <a:srgbClr val="7030A0"/>
                </a:solidFill>
              </a:rPr>
              <a:t>9</a:t>
            </a:r>
            <a:r>
              <a:rPr lang="ru-RU" sz="4800" b="1" i="1" dirty="0">
                <a:solidFill>
                  <a:srgbClr val="7030A0"/>
                </a:solidFill>
              </a:rPr>
              <a:t>. Найди слово с ошибкой</a:t>
            </a:r>
            <a:r>
              <a:rPr lang="ru-RU" sz="4800" b="1" i="1" dirty="0" smtClean="0">
                <a:solidFill>
                  <a:srgbClr val="7030A0"/>
                </a:solidFill>
              </a:rPr>
              <a:t>.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воробей</a:t>
            </a:r>
            <a:endParaRPr lang="ru-RU" sz="4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300" b="1" dirty="0" smtClean="0">
                <a:solidFill>
                  <a:srgbClr val="7030A0"/>
                </a:solidFill>
              </a:rPr>
              <a:t>ученик</a:t>
            </a:r>
            <a:endParaRPr lang="ru-RU" sz="4300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ru-RU" sz="4000" b="1" dirty="0" err="1" smtClean="0">
                <a:solidFill>
                  <a:srgbClr val="7030A0"/>
                </a:solidFill>
              </a:rPr>
              <a:t>рибята</a:t>
            </a:r>
            <a:r>
              <a:rPr lang="ru-RU" sz="4000" b="1" dirty="0" smtClean="0">
                <a:solidFill>
                  <a:srgbClr val="7030A0"/>
                </a:solidFill>
              </a:rPr>
              <a:t> </a:t>
            </a:r>
            <a:endParaRPr lang="ru-RU" sz="4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300" b="1" dirty="0">
                <a:solidFill>
                  <a:srgbClr val="7030A0"/>
                </a:solidFill>
              </a:rPr>
              <a:t>пальто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74343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6131-D98D-45F1-8FD3-FF7C804688BA}" type="datetime1">
              <a:rPr lang="ru-RU" smtClean="0"/>
              <a:t>24.08.2015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i="1" dirty="0">
                <a:solidFill>
                  <a:srgbClr val="7030A0"/>
                </a:solidFill>
              </a:rPr>
              <a:t>10. Укажи слово, которое разделено для </a:t>
            </a:r>
            <a:r>
              <a:rPr lang="ru-RU" sz="4800" b="1" i="1" dirty="0" smtClean="0">
                <a:solidFill>
                  <a:srgbClr val="7030A0"/>
                </a:solidFill>
              </a:rPr>
              <a:t>переноса </a:t>
            </a:r>
          </a:p>
          <a:p>
            <a:pPr marL="0" indent="0">
              <a:buNone/>
            </a:pPr>
            <a:r>
              <a:rPr lang="ru-RU" sz="4800" b="1" i="1" dirty="0" smtClean="0">
                <a:solidFill>
                  <a:srgbClr val="7030A0"/>
                </a:solidFill>
              </a:rPr>
              <a:t>с </a:t>
            </a:r>
            <a:r>
              <a:rPr lang="ru-RU" sz="4800" b="1" i="1" dirty="0">
                <a:solidFill>
                  <a:srgbClr val="7030A0"/>
                </a:solidFill>
              </a:rPr>
              <a:t>ошибкой?</a:t>
            </a:r>
          </a:p>
          <a:p>
            <a:pPr marL="0" indent="0">
              <a:buNone/>
            </a:pPr>
            <a:endParaRPr lang="ru-RU" sz="4800" b="1" i="1" dirty="0">
              <a:solidFill>
                <a:srgbClr val="7030A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ru-RU" sz="4000" b="1" i="1" dirty="0">
                <a:solidFill>
                  <a:srgbClr val="7030A0"/>
                </a:solidFill>
              </a:rPr>
              <a:t>у-че-ник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ru-RU" sz="4000" b="1" i="1" dirty="0" err="1">
                <a:solidFill>
                  <a:srgbClr val="7030A0"/>
                </a:solidFill>
              </a:rPr>
              <a:t>сосуль-ки</a:t>
            </a:r>
            <a:endParaRPr lang="ru-RU" sz="4000" b="1" i="1" dirty="0">
              <a:solidFill>
                <a:srgbClr val="7030A0"/>
              </a:solidFill>
            </a:endParaRPr>
          </a:p>
          <a:p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</a:rPr>
              <a:t>строй-ка</a:t>
            </a:r>
            <a:endParaRPr lang="ru-RU" sz="4000" b="1" i="1" dirty="0">
              <a:solidFill>
                <a:srgbClr val="7030A0"/>
              </a:solidFill>
            </a:endParaRPr>
          </a:p>
          <a:p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>
          <a:xfrm>
            <a:off x="449931" y="5620360"/>
            <a:ext cx="7988300" cy="582613"/>
          </a:xfrm>
        </p:spPr>
        <p:txBody>
          <a:bodyPr>
            <a:noAutofit/>
          </a:bodyPr>
          <a:lstStyle/>
          <a:p>
            <a:r>
              <a:rPr lang="ru-RU" sz="4000" b="1" i="1" dirty="0">
                <a:solidFill>
                  <a:srgbClr val="7030A0"/>
                </a:solidFill>
              </a:rPr>
              <a:t>гай-ка 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831387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4BD7-99C8-4A78-9ABE-18F5BB49CCB3}" type="datetime1">
              <a:rPr lang="ru-RU" smtClean="0"/>
              <a:t>24.08.2015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i="1" dirty="0">
                <a:solidFill>
                  <a:srgbClr val="7030A0"/>
                </a:solidFill>
              </a:rPr>
              <a:t>11. Какой знак нужно </a:t>
            </a:r>
            <a:r>
              <a:rPr lang="ru-RU" sz="4800" b="1" i="1" dirty="0" smtClean="0">
                <a:solidFill>
                  <a:srgbClr val="7030A0"/>
                </a:solidFill>
              </a:rPr>
              <a:t>поста-вить </a:t>
            </a:r>
            <a:r>
              <a:rPr lang="ru-RU" sz="4800" b="1" i="1" dirty="0">
                <a:solidFill>
                  <a:srgbClr val="7030A0"/>
                </a:solidFill>
              </a:rPr>
              <a:t>в конце </a:t>
            </a:r>
            <a:r>
              <a:rPr lang="ru-RU" sz="4800" b="1" i="1" dirty="0" smtClean="0">
                <a:solidFill>
                  <a:srgbClr val="7030A0"/>
                </a:solidFill>
              </a:rPr>
              <a:t>предложения?</a:t>
            </a:r>
          </a:p>
          <a:p>
            <a:pPr marL="0" indent="0">
              <a:buNone/>
            </a:pPr>
            <a:r>
              <a:rPr lang="ru-RU" sz="4800" b="1" i="1" u="sng" dirty="0" smtClean="0">
                <a:solidFill>
                  <a:srgbClr val="7030A0"/>
                </a:solidFill>
              </a:rPr>
              <a:t>Сколько </a:t>
            </a:r>
            <a:r>
              <a:rPr lang="ru-RU" sz="4800" b="1" i="1" u="sng" dirty="0">
                <a:solidFill>
                  <a:srgbClr val="7030A0"/>
                </a:solidFill>
              </a:rPr>
              <a:t>лап у насекомых…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   .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   ?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   !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   ,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891762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C7B8-CEA0-41B2-9759-2A832C71450E}" type="datetime1">
              <a:rPr lang="ru-RU" smtClean="0"/>
              <a:t>24.08.2015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i="1" dirty="0" smtClean="0">
                <a:solidFill>
                  <a:srgbClr val="7030A0"/>
                </a:solidFill>
              </a:rPr>
              <a:t>12. Найди слово</a:t>
            </a:r>
            <a:r>
              <a:rPr lang="ru-RU" sz="4800" b="1" i="1" dirty="0">
                <a:solidFill>
                  <a:srgbClr val="7030A0"/>
                </a:solidFill>
              </a:rPr>
              <a:t>, близкое </a:t>
            </a:r>
            <a:endParaRPr lang="ru-RU" sz="4800" b="1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4800" b="1" i="1" dirty="0" smtClean="0">
                <a:solidFill>
                  <a:srgbClr val="7030A0"/>
                </a:solidFill>
              </a:rPr>
              <a:t>по </a:t>
            </a:r>
            <a:r>
              <a:rPr lang="ru-RU" sz="4800" b="1" i="1" dirty="0">
                <a:solidFill>
                  <a:srgbClr val="7030A0"/>
                </a:solidFill>
              </a:rPr>
              <a:t>смыслу слову </a:t>
            </a:r>
            <a:endParaRPr lang="ru-RU" sz="4800" b="1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4800" b="1" i="1" dirty="0" smtClean="0">
                <a:solidFill>
                  <a:srgbClr val="7030A0"/>
                </a:solidFill>
              </a:rPr>
              <a:t>«</a:t>
            </a:r>
            <a:r>
              <a:rPr lang="ru-RU" sz="4800" b="1" i="1" dirty="0">
                <a:solidFill>
                  <a:srgbClr val="7030A0"/>
                </a:solidFill>
              </a:rPr>
              <a:t>честный</a:t>
            </a:r>
            <a:r>
              <a:rPr lang="ru-RU" sz="4800" b="1" i="1" dirty="0" smtClean="0">
                <a:solidFill>
                  <a:srgbClr val="7030A0"/>
                </a:solidFill>
              </a:rPr>
              <a:t>».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solidFill>
                  <a:srgbClr val="7030A0"/>
                </a:solidFill>
              </a:rPr>
              <a:t>умный</a:t>
            </a:r>
            <a:endParaRPr lang="ru-RU" sz="4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300" b="1" dirty="0">
                <a:solidFill>
                  <a:srgbClr val="7030A0"/>
                </a:solidFill>
              </a:rPr>
              <a:t>смелый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300" b="1" dirty="0">
                <a:solidFill>
                  <a:srgbClr val="7030A0"/>
                </a:solidFill>
              </a:rPr>
              <a:t>добрый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правдивый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23876063"/>
      </p:ext>
    </p:extLst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7CA0-5BE0-4A08-9A90-BC211850A9D4}" type="datetime1">
              <a:rPr lang="ru-RU" smtClean="0"/>
              <a:t>24.08.2015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621061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512349" y="3619345"/>
            <a:ext cx="7735006" cy="582613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7030A0"/>
                </a:solidFill>
              </a:rPr>
              <a:t>труба</a:t>
            </a:r>
          </a:p>
          <a:p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039C-37AF-4B5B-BD21-B41A601E590A}" type="datetime1">
              <a:rPr lang="ru-RU" smtClean="0"/>
              <a:t>24.08.2015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914400" indent="-914400">
              <a:buAutoNum type="arabicPeriod"/>
            </a:pPr>
            <a:r>
              <a:rPr lang="ru-RU" sz="4800" b="1" i="1" dirty="0" smtClean="0">
                <a:solidFill>
                  <a:srgbClr val="7030A0"/>
                </a:solidFill>
              </a:rPr>
              <a:t>Какое  слово, </a:t>
            </a:r>
          </a:p>
          <a:p>
            <a:pPr marL="0" indent="0">
              <a:buNone/>
            </a:pPr>
            <a:r>
              <a:rPr lang="ru-RU" sz="4800" b="1" i="1" dirty="0" smtClean="0">
                <a:solidFill>
                  <a:srgbClr val="7030A0"/>
                </a:solidFill>
              </a:rPr>
              <a:t>начинается </a:t>
            </a:r>
            <a:r>
              <a:rPr lang="ru-RU" sz="4800" b="1" i="1" dirty="0">
                <a:solidFill>
                  <a:srgbClr val="7030A0"/>
                </a:solidFill>
              </a:rPr>
              <a:t>на глухой согласный </a:t>
            </a:r>
            <a:r>
              <a:rPr lang="ru-RU" sz="4800" b="1" i="1" dirty="0" smtClean="0">
                <a:solidFill>
                  <a:srgbClr val="7030A0"/>
                </a:solidFill>
              </a:rPr>
              <a:t>звук?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solidFill>
                  <a:srgbClr val="7030A0"/>
                </a:solidFill>
              </a:rPr>
              <a:t>арбуз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молоко</a:t>
            </a:r>
            <a:endParaRPr lang="ru-RU" sz="4000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>
          <a:xfrm>
            <a:off x="452761" y="5602605"/>
            <a:ext cx="7843428" cy="582613"/>
          </a:xfrm>
        </p:spPr>
        <p:txBody>
          <a:bodyPr>
            <a:normAutofit fontScale="92500" lnSpcReduction="20000"/>
          </a:bodyPr>
          <a:lstStyle/>
          <a:p>
            <a:r>
              <a:rPr lang="ru-RU" sz="4000" b="1" dirty="0">
                <a:solidFill>
                  <a:srgbClr val="7030A0"/>
                </a:solidFill>
              </a:rPr>
              <a:t>дача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47328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F4E7-45C2-47BF-BBFA-27CE86C996C3}" type="datetime1">
              <a:rPr lang="ru-RU" smtClean="0"/>
              <a:t>24.08.2015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854523" y="477253"/>
            <a:ext cx="8218456" cy="30521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i="1" dirty="0" smtClean="0">
                <a:solidFill>
                  <a:srgbClr val="7030A0"/>
                </a:solidFill>
              </a:rPr>
              <a:t>2. Какое  </a:t>
            </a:r>
            <a:r>
              <a:rPr lang="ru-RU" sz="4800" b="1" i="1" dirty="0">
                <a:solidFill>
                  <a:srgbClr val="7030A0"/>
                </a:solidFill>
              </a:rPr>
              <a:t>слово, </a:t>
            </a:r>
            <a:endParaRPr lang="ru-RU" sz="4800" b="1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4800" b="1" i="1" dirty="0" smtClean="0">
                <a:solidFill>
                  <a:srgbClr val="7030A0"/>
                </a:solidFill>
              </a:rPr>
              <a:t>начинается </a:t>
            </a:r>
            <a:r>
              <a:rPr lang="ru-RU" sz="4800" b="1" i="1" dirty="0">
                <a:solidFill>
                  <a:srgbClr val="7030A0"/>
                </a:solidFill>
              </a:rPr>
              <a:t>на мягкий согласный </a:t>
            </a:r>
            <a:r>
              <a:rPr lang="ru-RU" sz="4800" b="1" i="1" dirty="0" smtClean="0">
                <a:solidFill>
                  <a:srgbClr val="7030A0"/>
                </a:solidFill>
              </a:rPr>
              <a:t>звук ?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470516" y="3590925"/>
            <a:ext cx="7792421" cy="582613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лампа</a:t>
            </a:r>
            <a:endParaRPr lang="ru-RU" sz="4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solidFill>
                  <a:srgbClr val="7030A0"/>
                </a:solidFill>
              </a:rPr>
              <a:t>крыша</a:t>
            </a:r>
            <a:endParaRPr lang="ru-RU" sz="4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улей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</a:rPr>
              <a:t>лить</a:t>
            </a:r>
            <a:endParaRPr lang="ru-RU" sz="4000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5887093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A731-98A0-422E-BC31-70D3BD0B0482}" type="datetime1">
              <a:rPr lang="ru-RU" smtClean="0"/>
              <a:t>24.08.2015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i="1" dirty="0" smtClean="0">
                <a:solidFill>
                  <a:srgbClr val="7030A0"/>
                </a:solidFill>
              </a:rPr>
              <a:t>3. Найди правильный</a:t>
            </a:r>
          </a:p>
          <a:p>
            <a:pPr marL="0" indent="0">
              <a:buNone/>
            </a:pPr>
            <a:r>
              <a:rPr lang="ru-RU" sz="4800" b="1" i="1" dirty="0" smtClean="0">
                <a:solidFill>
                  <a:srgbClr val="7030A0"/>
                </a:solidFill>
              </a:rPr>
              <a:t> ответ: </a:t>
            </a:r>
            <a:r>
              <a:rPr lang="ru-RU" sz="4800" b="1" i="1" dirty="0">
                <a:solidFill>
                  <a:srgbClr val="7030A0"/>
                </a:solidFill>
              </a:rPr>
              <a:t>в слове «КОНЬКИ</a:t>
            </a:r>
            <a:r>
              <a:rPr lang="ru-RU" sz="4800" b="1" i="1" dirty="0" smtClean="0">
                <a:solidFill>
                  <a:srgbClr val="7030A0"/>
                </a:solidFill>
              </a:rPr>
              <a:t>»</a:t>
            </a:r>
          </a:p>
          <a:p>
            <a:pPr marL="0" indent="0">
              <a:buNone/>
            </a:pPr>
            <a:endParaRPr lang="ru-RU" sz="4800" b="1" i="1" dirty="0">
              <a:solidFill>
                <a:srgbClr val="7030A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300" b="1" dirty="0">
                <a:solidFill>
                  <a:srgbClr val="7030A0"/>
                </a:solidFill>
              </a:rPr>
              <a:t>3сл., 6б., </a:t>
            </a:r>
            <a:r>
              <a:rPr lang="ru-RU" sz="4300" b="1" dirty="0" smtClean="0">
                <a:solidFill>
                  <a:srgbClr val="7030A0"/>
                </a:solidFill>
              </a:rPr>
              <a:t>6зв.</a:t>
            </a:r>
            <a:endParaRPr lang="ru-RU" sz="4300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489035" y="4246501"/>
            <a:ext cx="7808848" cy="582613"/>
          </a:xfrm>
        </p:spPr>
        <p:txBody>
          <a:bodyPr>
            <a:normAutofit fontScale="92500" lnSpcReduction="20000"/>
          </a:bodyPr>
          <a:lstStyle/>
          <a:p>
            <a:r>
              <a:rPr lang="ru-RU" sz="4300" b="1" dirty="0">
                <a:solidFill>
                  <a:srgbClr val="7030A0"/>
                </a:solidFill>
              </a:rPr>
              <a:t>2сл., 6б., 5зв.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300" b="1" dirty="0">
                <a:solidFill>
                  <a:srgbClr val="7030A0"/>
                </a:solidFill>
              </a:rPr>
              <a:t>2 сл., 6б., 6зв.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300" b="1" dirty="0">
                <a:solidFill>
                  <a:srgbClr val="7030A0"/>
                </a:solidFill>
              </a:rPr>
              <a:t>2 сл., </a:t>
            </a:r>
            <a:r>
              <a:rPr lang="ru-RU" sz="4300" b="1" dirty="0" smtClean="0">
                <a:solidFill>
                  <a:srgbClr val="7030A0"/>
                </a:solidFill>
              </a:rPr>
              <a:t>5б</a:t>
            </a:r>
            <a:r>
              <a:rPr lang="ru-RU" sz="4300" b="1" dirty="0">
                <a:solidFill>
                  <a:srgbClr val="7030A0"/>
                </a:solidFill>
              </a:rPr>
              <a:t>., 6зв.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4415002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1476-0B73-4343-A06A-6A42145DA174}" type="datetime1">
              <a:rPr lang="ru-RU" smtClean="0"/>
              <a:t>24.08.2015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i="1" dirty="0" smtClean="0">
                <a:solidFill>
                  <a:srgbClr val="7030A0"/>
                </a:solidFill>
              </a:rPr>
              <a:t>4. Найди правильное написание.</a:t>
            </a:r>
            <a:endParaRPr lang="ru-RU" sz="4800" b="1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ru-RU" sz="4800" b="1" i="1" dirty="0">
              <a:solidFill>
                <a:srgbClr val="7030A0"/>
              </a:solidFill>
            </a:endParaRPr>
          </a:p>
          <a:p>
            <a:endParaRPr lang="ru-RU" sz="4800" b="1" i="1" dirty="0">
              <a:solidFill>
                <a:srgbClr val="7030A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Город Вологда</a:t>
            </a:r>
            <a:endParaRPr lang="ru-RU" sz="4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300" b="1" dirty="0" smtClean="0">
                <a:solidFill>
                  <a:srgbClr val="7030A0"/>
                </a:solidFill>
              </a:rPr>
              <a:t>дочка лена</a:t>
            </a:r>
            <a:endParaRPr lang="ru-RU" sz="4300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300" b="1" dirty="0" smtClean="0">
                <a:solidFill>
                  <a:srgbClr val="7030A0"/>
                </a:solidFill>
              </a:rPr>
              <a:t>собака Шарик</a:t>
            </a:r>
            <a:endParaRPr lang="ru-RU" sz="4300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300" b="1" dirty="0" smtClean="0">
                <a:solidFill>
                  <a:srgbClr val="7030A0"/>
                </a:solidFill>
              </a:rPr>
              <a:t>Кошка мурка</a:t>
            </a:r>
            <a:endParaRPr lang="ru-RU" sz="4300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931444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97678-3CE7-43B3-BA7D-1C807261763B}" type="datetime1">
              <a:rPr lang="ru-RU" smtClean="0"/>
              <a:t>24.08.2015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i="1" dirty="0" smtClean="0">
                <a:solidFill>
                  <a:srgbClr val="7030A0"/>
                </a:solidFill>
              </a:rPr>
              <a:t>5. В какой строке нет ошибок?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solidFill>
                  <a:srgbClr val="7030A0"/>
                </a:solidFill>
              </a:rPr>
              <a:t>м</a:t>
            </a:r>
            <a:r>
              <a:rPr lang="ru-RU" sz="4000" b="1" dirty="0" smtClean="0">
                <a:solidFill>
                  <a:srgbClr val="7030A0"/>
                </a:solidFill>
              </a:rPr>
              <a:t>алыши, </a:t>
            </a:r>
            <a:r>
              <a:rPr lang="ru-RU" sz="4000" b="1" dirty="0" err="1" smtClean="0">
                <a:solidFill>
                  <a:srgbClr val="7030A0"/>
                </a:solidFill>
              </a:rPr>
              <a:t>чяшка</a:t>
            </a:r>
            <a:r>
              <a:rPr lang="ru-RU" sz="4000" b="1" dirty="0" smtClean="0">
                <a:solidFill>
                  <a:srgbClr val="7030A0"/>
                </a:solidFill>
              </a:rPr>
              <a:t>, чудо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300" b="1" dirty="0" smtClean="0">
                <a:solidFill>
                  <a:srgbClr val="7030A0"/>
                </a:solidFill>
              </a:rPr>
              <a:t>шина, чайник, </a:t>
            </a:r>
            <a:r>
              <a:rPr lang="ru-RU" sz="4300" b="1" dirty="0" err="1" smtClean="0">
                <a:solidFill>
                  <a:srgbClr val="7030A0"/>
                </a:solidFill>
              </a:rPr>
              <a:t>щявель</a:t>
            </a:r>
            <a:endParaRPr lang="ru-RU" sz="4300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ru-RU" sz="4000" b="1" dirty="0" err="1">
                <a:solidFill>
                  <a:srgbClr val="7030A0"/>
                </a:solidFill>
              </a:rPr>
              <a:t>м</a:t>
            </a:r>
            <a:r>
              <a:rPr lang="ru-RU" sz="4000" b="1" dirty="0" err="1" smtClean="0">
                <a:solidFill>
                  <a:srgbClr val="7030A0"/>
                </a:solidFill>
              </a:rPr>
              <a:t>олчю</a:t>
            </a:r>
            <a:r>
              <a:rPr lang="ru-RU" sz="4000" b="1" dirty="0" smtClean="0">
                <a:solidFill>
                  <a:srgbClr val="7030A0"/>
                </a:solidFill>
              </a:rPr>
              <a:t>, </a:t>
            </a:r>
            <a:r>
              <a:rPr lang="ru-RU" sz="4000" b="1" dirty="0" err="1" smtClean="0">
                <a:solidFill>
                  <a:srgbClr val="7030A0"/>
                </a:solidFill>
              </a:rPr>
              <a:t>пищя</a:t>
            </a:r>
            <a:r>
              <a:rPr lang="ru-RU" sz="4000" b="1" dirty="0" smtClean="0">
                <a:solidFill>
                  <a:srgbClr val="7030A0"/>
                </a:solidFill>
              </a:rPr>
              <a:t>, </a:t>
            </a:r>
            <a:r>
              <a:rPr lang="ru-RU" sz="4000" b="1" dirty="0" err="1" smtClean="0">
                <a:solidFill>
                  <a:srgbClr val="7030A0"/>
                </a:solidFill>
              </a:rPr>
              <a:t>камышы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живот, шило, щука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997735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2E89-1FB9-4C56-BA66-2117D1B317DB}" type="datetime1">
              <a:rPr lang="ru-RU" smtClean="0"/>
              <a:t>24.08.2015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i="1" dirty="0" smtClean="0">
                <a:solidFill>
                  <a:srgbClr val="7030A0"/>
                </a:solidFill>
              </a:rPr>
              <a:t>6. Какой знак </a:t>
            </a:r>
            <a:r>
              <a:rPr lang="ru-RU" sz="4800" b="1" i="1" dirty="0">
                <a:solidFill>
                  <a:srgbClr val="7030A0"/>
                </a:solidFill>
              </a:rPr>
              <a:t>можно поставить в конце </a:t>
            </a:r>
            <a:r>
              <a:rPr lang="ru-RU" sz="4800" b="1" i="1" dirty="0" smtClean="0">
                <a:solidFill>
                  <a:srgbClr val="7030A0"/>
                </a:solidFill>
              </a:rPr>
              <a:t>предложения</a:t>
            </a:r>
            <a:r>
              <a:rPr lang="ru-RU" sz="4800" b="1" i="1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485716" y="3628223"/>
            <a:ext cx="7823218" cy="582613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     !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     ,</a:t>
            </a:r>
            <a:r>
              <a:rPr lang="ru-RU" sz="4000" b="1" dirty="0">
                <a:solidFill>
                  <a:srgbClr val="7030A0"/>
                </a:solidFill>
              </a:rPr>
              <a:t> 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solidFill>
                  <a:srgbClr val="7030A0"/>
                </a:solidFill>
              </a:rPr>
              <a:t> </a:t>
            </a:r>
            <a:r>
              <a:rPr lang="ru-RU" sz="4000" b="1" dirty="0" smtClean="0">
                <a:solidFill>
                  <a:srgbClr val="7030A0"/>
                </a:solidFill>
              </a:rPr>
              <a:t>    ;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>
          <a:xfrm>
            <a:off x="452761" y="5602605"/>
            <a:ext cx="7843428" cy="582613"/>
          </a:xfrm>
        </p:spPr>
        <p:txBody>
          <a:bodyPr>
            <a:normAutofit fontScale="92500" lnSpcReduction="20000"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     :</a:t>
            </a:r>
            <a:endParaRPr lang="ru-RU" sz="4000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491617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520F-BA9B-407E-931D-3CB121B185A3}" type="datetime1">
              <a:rPr lang="ru-RU" smtClean="0"/>
              <a:t>24.08.2015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i="1" dirty="0" smtClean="0">
                <a:solidFill>
                  <a:srgbClr val="7030A0"/>
                </a:solidFill>
              </a:rPr>
              <a:t>7. В какой строке записано предложение?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300" b="1" dirty="0">
                <a:solidFill>
                  <a:srgbClr val="7030A0"/>
                </a:solidFill>
              </a:rPr>
              <a:t>Снег летать тепло весна.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497912" y="4246501"/>
            <a:ext cx="7808848" cy="582613"/>
          </a:xfrm>
        </p:spPr>
        <p:txBody>
          <a:bodyPr>
            <a:normAutofit fontScale="92500" lnSpcReduction="20000"/>
          </a:bodyPr>
          <a:lstStyle/>
          <a:p>
            <a:r>
              <a:rPr lang="ru-RU" sz="4300" b="1" dirty="0">
                <a:solidFill>
                  <a:srgbClr val="7030A0"/>
                </a:solidFill>
              </a:rPr>
              <a:t>Тихо журчит лесной ручей.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300" b="1" dirty="0" smtClean="0">
                <a:solidFill>
                  <a:srgbClr val="7030A0"/>
                </a:solidFill>
              </a:rPr>
              <a:t>Солнце </a:t>
            </a:r>
            <a:r>
              <a:rPr lang="ru-RU" sz="4300" b="1" dirty="0">
                <a:solidFill>
                  <a:srgbClr val="7030A0"/>
                </a:solidFill>
              </a:rPr>
              <a:t>уже за скрылось лесом.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300" b="1" dirty="0">
                <a:solidFill>
                  <a:srgbClr val="7030A0"/>
                </a:solidFill>
              </a:rPr>
              <a:t>Поздно ночь светить звезда.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75593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2212-EE19-41B1-92E6-70C2C4A37BD3}" type="datetime1">
              <a:rPr lang="ru-RU" smtClean="0"/>
              <a:t>24.08.2015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i="1" dirty="0" smtClean="0">
                <a:solidFill>
                  <a:srgbClr val="7030A0"/>
                </a:solidFill>
              </a:rPr>
              <a:t>8.Выбери </a:t>
            </a:r>
            <a:r>
              <a:rPr lang="ru-RU" sz="4800" b="1" i="1" dirty="0">
                <a:solidFill>
                  <a:srgbClr val="7030A0"/>
                </a:solidFill>
              </a:rPr>
              <a:t>слово,  в </a:t>
            </a:r>
            <a:endParaRPr lang="ru-RU" sz="4800" b="1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4800" b="1" i="1" dirty="0" smtClean="0">
                <a:solidFill>
                  <a:srgbClr val="7030A0"/>
                </a:solidFill>
              </a:rPr>
              <a:t>котором </a:t>
            </a:r>
            <a:r>
              <a:rPr lang="ru-RU" sz="4800" b="1" i="1" dirty="0">
                <a:solidFill>
                  <a:srgbClr val="7030A0"/>
                </a:solidFill>
              </a:rPr>
              <a:t>ударение </a:t>
            </a:r>
            <a:endParaRPr lang="ru-RU" sz="4800" b="1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4800" b="1" i="1" dirty="0" smtClean="0">
                <a:solidFill>
                  <a:srgbClr val="7030A0"/>
                </a:solidFill>
              </a:rPr>
              <a:t>падает </a:t>
            </a:r>
            <a:r>
              <a:rPr lang="ru-RU" sz="4800" b="1" i="1" dirty="0">
                <a:solidFill>
                  <a:srgbClr val="7030A0"/>
                </a:solidFill>
              </a:rPr>
              <a:t>на первый слог</a:t>
            </a:r>
            <a:r>
              <a:rPr lang="ru-RU" sz="4800" b="1" i="1" dirty="0" smtClean="0">
                <a:solidFill>
                  <a:srgbClr val="7030A0"/>
                </a:solidFill>
              </a:rPr>
              <a:t>.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452761" y="3590925"/>
            <a:ext cx="7845688" cy="582613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ученик</a:t>
            </a:r>
            <a:endParaRPr lang="ru-RU" sz="4000" b="1" dirty="0">
              <a:solidFill>
                <a:srgbClr val="7030A0"/>
              </a:solidFill>
            </a:endParaRPr>
          </a:p>
          <a:p>
            <a:endParaRPr lang="ru-RU" sz="4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399495" y="4246500"/>
            <a:ext cx="7854000" cy="582613"/>
          </a:xfrm>
        </p:spPr>
        <p:txBody>
          <a:bodyPr>
            <a:normAutofit fontScale="92500" lnSpcReduction="20000"/>
          </a:bodyPr>
          <a:lstStyle/>
          <a:p>
            <a:r>
              <a:rPr lang="ru-RU" sz="4300" b="1" dirty="0">
                <a:solidFill>
                  <a:srgbClr val="7030A0"/>
                </a:solidFill>
              </a:rPr>
              <a:t>черепаха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solidFill>
                  <a:srgbClr val="7030A0"/>
                </a:solidFill>
              </a:rPr>
              <a:t>ребята </a:t>
            </a:r>
            <a:endParaRPr lang="ru-RU" sz="4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solidFill>
                  <a:srgbClr val="7030A0"/>
                </a:solidFill>
              </a:rPr>
              <a:t>родина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17671116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261</Words>
  <Application>Microsoft Office PowerPoint</Application>
  <PresentationFormat>Экран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Alekc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Aleksei</dc:creator>
  <cp:lastModifiedBy>USER</cp:lastModifiedBy>
  <cp:revision>34</cp:revision>
  <dcterms:created xsi:type="dcterms:W3CDTF">2010-02-09T18:22:56Z</dcterms:created>
  <dcterms:modified xsi:type="dcterms:W3CDTF">2015-08-23T20:12:44Z</dcterms:modified>
</cp:coreProperties>
</file>