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59" r:id="rId5"/>
    <p:sldId id="260" r:id="rId6"/>
    <p:sldId id="266" r:id="rId7"/>
    <p:sldId id="265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5" r:id="rId20"/>
    <p:sldId id="280" r:id="rId21"/>
    <p:sldId id="281" r:id="rId22"/>
    <p:sldId id="282" r:id="rId23"/>
    <p:sldId id="284" r:id="rId24"/>
    <p:sldId id="271" r:id="rId25"/>
    <p:sldId id="261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00"/>
    <a:srgbClr val="003300"/>
    <a:srgbClr val="006600"/>
    <a:srgbClr val="CCFFCC"/>
    <a:srgbClr val="FFFF66"/>
    <a:srgbClr val="FFFF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18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4AE30B-6DDC-42AA-A7A5-C69C3C3B60DC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D62EE6-D0B0-4D99-B123-114F41343B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rtl="0"/>
            <a:r>
              <a:rPr lang="ru-RU" sz="5400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Урок русского языка</a:t>
            </a:r>
            <a:br>
              <a:rPr lang="ru-RU" sz="5400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в 1 классе</a:t>
            </a:r>
            <a:endParaRPr lang="ru-RU" sz="5400" b="1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21468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Учитель начальных классов  повышенной категории</a:t>
            </a:r>
          </a:p>
          <a:p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Калябина Марина Георгиевна</a:t>
            </a:r>
            <a:endParaRPr lang="ru-RU" sz="40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71480"/>
            <a:ext cx="25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МКОУ «УНГ»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5643578"/>
            <a:ext cx="2668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2011 -12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год.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8" descr="http://briticat.ru/smail/cats/cat3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88026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4" descr="http://briticat.ru/smail/cats/cat5-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714375"/>
            <a:ext cx="82200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Photo%2011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857375"/>
            <a:ext cx="86423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http://www.nivagold.ru/raznoe2/glaza/glaz/Photo%20150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500063"/>
            <a:ext cx="7635875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Photo%200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5429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9" descr="Photo%200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07156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http://www.nivagold.ru/raznoe2/glaza/glaz/Photo%201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285875"/>
            <a:ext cx="5429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165568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684213"/>
            <a:ext cx="6500813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2000" t="8000" r="1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62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Самостоятельная 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>
                <a:alpha val="19000"/>
              </a:srgbClr>
            </a:gs>
            <a:gs pos="25000">
              <a:srgbClr val="21D6E0">
                <a:alpha val="30000"/>
              </a:srgbClr>
            </a:gs>
            <a:gs pos="75000">
              <a:srgbClr val="0087E6">
                <a:alpha val="53000"/>
              </a:srgbClr>
            </a:gs>
            <a:gs pos="100000">
              <a:srgbClr val="005CBF">
                <a:alpha val="5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  Груши в корзине груши.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Лёва Скворцов кормил скворцов.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85992"/>
            <a:ext cx="9786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Тётя Поля вернулась с поля.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Боря Васильков нёс букет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васильков.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0.png"/>
          <p:cNvPicPr>
            <a:picLocks noChangeAspect="1"/>
          </p:cNvPicPr>
          <p:nvPr/>
        </p:nvPicPr>
        <p:blipFill>
          <a:blip r:embed="rId2" cstate="print"/>
          <a:srcRect r="35718"/>
          <a:stretch>
            <a:fillRect/>
          </a:stretch>
        </p:blipFill>
        <p:spPr>
          <a:xfrm flipH="1">
            <a:off x="5744610" y="3214686"/>
            <a:ext cx="339939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071678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с. 30  упр. 33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286124"/>
            <a:ext cx="3568084" cy="334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286676" cy="3082924"/>
          </a:xfrm>
        </p:spPr>
        <p:txBody>
          <a:bodyPr>
            <a:normAutofit/>
          </a:bodyPr>
          <a:lstStyle/>
          <a:p>
            <a:pPr marR="0" algn="l" rtl="0"/>
            <a:r>
              <a:rPr lang="ru-RU" baseline="0" dirty="0" smtClean="0">
                <a:solidFill>
                  <a:srgbClr val="003300"/>
                </a:solidFill>
                <a:latin typeface="Times New Roman"/>
              </a:rPr>
              <a:t>Прозвенел</a:t>
            </a:r>
            <a:r>
              <a:rPr lang="ru-RU" dirty="0" smtClean="0">
                <a:solidFill>
                  <a:srgbClr val="003300"/>
                </a:solidFill>
                <a:latin typeface="Times New Roman"/>
              </a:rPr>
              <a:t> звонок весёлый</a:t>
            </a:r>
            <a:br>
              <a:rPr lang="ru-RU" dirty="0" smtClean="0">
                <a:solidFill>
                  <a:srgbClr val="003300"/>
                </a:solidFill>
                <a:latin typeface="Times New Roman"/>
              </a:rPr>
            </a:br>
            <a:r>
              <a:rPr lang="ru-RU" dirty="0" smtClean="0">
                <a:solidFill>
                  <a:srgbClr val="003300"/>
                </a:solidFill>
                <a:latin typeface="Times New Roman"/>
              </a:rPr>
              <a:t>Мы начать урок готовы.</a:t>
            </a:r>
            <a:br>
              <a:rPr lang="ru-RU" dirty="0" smtClean="0">
                <a:solidFill>
                  <a:srgbClr val="003300"/>
                </a:solidFill>
                <a:latin typeface="Times New Roman"/>
              </a:rPr>
            </a:br>
            <a:r>
              <a:rPr lang="ru-RU" dirty="0" smtClean="0">
                <a:solidFill>
                  <a:srgbClr val="003300"/>
                </a:solidFill>
                <a:latin typeface="Times New Roman"/>
              </a:rPr>
              <a:t>Будем слушать, рассуждать</a:t>
            </a:r>
            <a:br>
              <a:rPr lang="ru-RU" dirty="0" smtClean="0">
                <a:solidFill>
                  <a:srgbClr val="003300"/>
                </a:solidFill>
                <a:latin typeface="Times New Roman"/>
              </a:rPr>
            </a:br>
            <a:r>
              <a:rPr lang="ru-RU" dirty="0" smtClean="0">
                <a:solidFill>
                  <a:srgbClr val="003300"/>
                </a:solidFill>
                <a:latin typeface="Times New Roman"/>
              </a:rPr>
              <a:t>И друг другу помогать.</a:t>
            </a:r>
            <a:endParaRPr lang="en-US" baseline="0" dirty="0" smtClean="0">
              <a:solidFill>
                <a:srgbClr val="003300"/>
              </a:solidFill>
              <a:latin typeface="Times New Roman"/>
            </a:endParaRPr>
          </a:p>
        </p:txBody>
      </p:sp>
      <p:pic>
        <p:nvPicPr>
          <p:cNvPr id="4" name="Рисунок 3" descr="school02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643314"/>
            <a:ext cx="2786082" cy="252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14448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14554"/>
            <a:ext cx="5543145" cy="417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алист и пер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865188"/>
            <a:ext cx="8893175" cy="5876925"/>
          </a:xfrm>
          <a:prstGeom prst="rect">
            <a:avLst/>
          </a:prstGeom>
          <a:noFill/>
        </p:spPr>
      </p:pic>
      <p:sp>
        <p:nvSpPr>
          <p:cNvPr id="3078" name="Text 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9750" y="995363"/>
            <a:ext cx="176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грали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700338" y="995363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ёва,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300538" y="976313"/>
            <a:ext cx="992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ра,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565775" y="976313"/>
            <a:ext cx="1093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атя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386638" y="976313"/>
            <a:ext cx="1362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оля.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565900" y="966788"/>
            <a:ext cx="52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и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995363"/>
            <a:ext cx="52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и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76488" y="995363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л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838575" y="976313"/>
            <a:ext cx="661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ю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260975" y="966788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к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092950" y="966788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к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250825" y="993775"/>
            <a:ext cx="360363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2411413" y="922338"/>
            <a:ext cx="36036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3090" name="WordArt 18"/>
          <p:cNvSpPr>
            <a:spLocks noChangeArrowheads="1" noChangeShapeType="1" noTextEdit="1"/>
          </p:cNvSpPr>
          <p:nvPr/>
        </p:nvSpPr>
        <p:spPr bwMode="auto">
          <a:xfrm>
            <a:off x="3944938" y="939800"/>
            <a:ext cx="482600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>
            <a:off x="5291138" y="950913"/>
            <a:ext cx="360362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>
            <a:off x="7164388" y="963613"/>
            <a:ext cx="360362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7688" y="2160588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у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511300" y="2159000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л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887538" y="2159000"/>
            <a:ext cx="1316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ёвы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757613" y="2128838"/>
            <a:ext cx="52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и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829175" y="2128838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к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5148263" y="2128838"/>
            <a:ext cx="1223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оли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770688" y="2133600"/>
            <a:ext cx="1401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мяч.</a:t>
            </a:r>
          </a:p>
        </p:txBody>
      </p:sp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611188" y="2222500"/>
            <a:ext cx="415925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3101" name="WordArt 29"/>
          <p:cNvSpPr>
            <a:spLocks noChangeArrowheads="1" noChangeShapeType="1" noTextEdit="1"/>
          </p:cNvSpPr>
          <p:nvPr/>
        </p:nvSpPr>
        <p:spPr bwMode="auto">
          <a:xfrm>
            <a:off x="1547813" y="2222500"/>
            <a:ext cx="3603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3102" name="WordArt 30"/>
          <p:cNvSpPr>
            <a:spLocks noChangeArrowheads="1" noChangeShapeType="1" noTextEdit="1"/>
          </p:cNvSpPr>
          <p:nvPr/>
        </p:nvSpPr>
        <p:spPr bwMode="auto">
          <a:xfrm>
            <a:off x="4932363" y="2151063"/>
            <a:ext cx="360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539750" y="3127375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у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560513" y="3127375"/>
            <a:ext cx="661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ю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2006600" y="3127375"/>
            <a:ext cx="1003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ры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3735388" y="3127375"/>
            <a:ext cx="1484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юла.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539750" y="4105275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у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1876425" y="4135438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к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2195513" y="4135438"/>
            <a:ext cx="111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ати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3632200" y="4135438"/>
            <a:ext cx="1876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/>
              <a:t>кукла.</a:t>
            </a:r>
          </a:p>
        </p:txBody>
      </p:sp>
      <p:sp>
        <p:nvSpPr>
          <p:cNvPr id="3111" name="WordArt 39"/>
          <p:cNvSpPr>
            <a:spLocks noChangeArrowheads="1" noChangeShapeType="1" noTextEdit="1"/>
          </p:cNvSpPr>
          <p:nvPr/>
        </p:nvSpPr>
        <p:spPr bwMode="auto">
          <a:xfrm>
            <a:off x="611188" y="3111500"/>
            <a:ext cx="4318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3112" name="WordArt 40"/>
          <p:cNvSpPr>
            <a:spLocks noChangeArrowheads="1" noChangeShapeType="1" noTextEdit="1"/>
          </p:cNvSpPr>
          <p:nvPr/>
        </p:nvSpPr>
        <p:spPr bwMode="auto">
          <a:xfrm>
            <a:off x="609600" y="4046538"/>
            <a:ext cx="433388" cy="677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3113" name="WordArt 41"/>
          <p:cNvSpPr>
            <a:spLocks noChangeArrowheads="1" noChangeShapeType="1" noTextEdit="1"/>
          </p:cNvSpPr>
          <p:nvPr/>
        </p:nvSpPr>
        <p:spPr bwMode="auto">
          <a:xfrm>
            <a:off x="1589088" y="3070225"/>
            <a:ext cx="5349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3114" name="WordArt 42"/>
          <p:cNvSpPr>
            <a:spLocks noChangeArrowheads="1" noChangeShapeType="1" noTextEdit="1"/>
          </p:cNvSpPr>
          <p:nvPr/>
        </p:nvSpPr>
        <p:spPr bwMode="auto">
          <a:xfrm>
            <a:off x="1979613" y="4046538"/>
            <a:ext cx="288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115" name="WordArt 43" descr="фон для букв зв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898900" cy="42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Исправь ошибки</a:t>
            </a:r>
          </a:p>
        </p:txBody>
      </p:sp>
      <p:pic>
        <p:nvPicPr>
          <p:cNvPr id="3116" name="Picture 44" descr="акарл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99965">
            <a:off x="6894513" y="3500438"/>
            <a:ext cx="1781175" cy="2182812"/>
          </a:xfrm>
          <a:prstGeom prst="rect">
            <a:avLst/>
          </a:prstGeom>
          <a:noFill/>
        </p:spPr>
      </p:pic>
      <p:sp>
        <p:nvSpPr>
          <p:cNvPr id="3117" name="AutoShape 4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720725" cy="360363"/>
          </a:xfrm>
          <a:prstGeom prst="actionButtonForwardNext">
            <a:avLst/>
          </a:prstGeom>
          <a:solidFill>
            <a:srgbClr val="EEBDB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Ведь я - Умны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1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1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1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1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1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1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100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1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1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1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1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1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1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100" fill="hold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100" fill="hold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" fill="hold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100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100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100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100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100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1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4" dur="1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  <p:bldLst>
      <p:bldP spid="3077" grpId="0"/>
      <p:bldP spid="3079" grpId="0"/>
      <p:bldP spid="3081" grpId="0"/>
      <p:bldP spid="3083" grpId="0"/>
      <p:bldP spid="3086" grpId="0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/>
      <p:bldP spid="3094" grpId="0"/>
      <p:bldP spid="3097" grpId="0"/>
      <p:bldP spid="3100" grpId="0" animBg="1"/>
      <p:bldP spid="3101" grpId="0" animBg="1"/>
      <p:bldP spid="3102" grpId="0" animBg="1"/>
      <p:bldP spid="3103" grpId="0"/>
      <p:bldP spid="3104" grpId="0"/>
      <p:bldP spid="3107" grpId="0"/>
      <p:bldP spid="3108" grpId="0"/>
      <p:bldP spid="3111" grpId="0" animBg="1"/>
      <p:bldP spid="3112" grpId="0" animBg="1"/>
      <p:bldP spid="3113" grpId="0" animBg="1"/>
      <p:bldP spid="31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rgbClr val="CCFFCC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БОЛЬШАЯ БУКВА В ИМЕНАХ  СОБСТВЕННЫХ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3048000" cy="841375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имена, отчества, фамилии людей</a:t>
            </a:r>
          </a:p>
        </p:txBody>
      </p:sp>
      <p:pic>
        <p:nvPicPr>
          <p:cNvPr id="8196" name="Picture 4" descr="dfac4a30a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09600"/>
            <a:ext cx="1219200" cy="1158875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2438400"/>
            <a:ext cx="3048000" cy="476250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клички  животных     </a:t>
            </a:r>
          </a:p>
        </p:txBody>
      </p:sp>
      <p:pic>
        <p:nvPicPr>
          <p:cNvPr id="8198" name="Picture 6" descr="554550847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1169988" cy="1214438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" y="3429000"/>
            <a:ext cx="3048000" cy="841375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названия городов, сёл, деревень     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" y="4724400"/>
            <a:ext cx="3048000" cy="841375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названия рек, озер, морей    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5791200"/>
            <a:ext cx="2971800" cy="841375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названия звёзд, планет и др.     </a:t>
            </a:r>
          </a:p>
        </p:txBody>
      </p:sp>
      <p:pic>
        <p:nvPicPr>
          <p:cNvPr id="8203" name="Picture 11" descr="lands0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352800"/>
            <a:ext cx="914400" cy="1204913"/>
          </a:xfrm>
          <a:prstGeom prst="rect">
            <a:avLst/>
          </a:prstGeom>
          <a:noFill/>
        </p:spPr>
      </p:pic>
      <p:pic>
        <p:nvPicPr>
          <p:cNvPr id="8204" name="Picture 12" descr="lands0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352800"/>
            <a:ext cx="914400" cy="1204913"/>
          </a:xfrm>
          <a:prstGeom prst="rect">
            <a:avLst/>
          </a:prstGeom>
          <a:noFill/>
        </p:spPr>
      </p:pic>
      <p:pic>
        <p:nvPicPr>
          <p:cNvPr id="8205" name="Picture 13" descr="G_53877_363398_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648200"/>
            <a:ext cx="1371600" cy="1028700"/>
          </a:xfrm>
          <a:prstGeom prst="rect">
            <a:avLst/>
          </a:prstGeom>
          <a:noFill/>
        </p:spPr>
      </p:pic>
      <p:pic>
        <p:nvPicPr>
          <p:cNvPr id="8206" name="Picture 14" descr="2b606e4c1f7045048e43e47fd1a3099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867400"/>
            <a:ext cx="666750" cy="666750"/>
          </a:xfrm>
          <a:prstGeom prst="rect">
            <a:avLst/>
          </a:prstGeom>
          <a:noFill/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257800" y="990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ru-RU" sz="2400"/>
              <a:t>рина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2400"/>
              <a:t>етровна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ru-RU" sz="2400"/>
              <a:t>льина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257800" y="2514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корова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ru-RU" sz="2400"/>
              <a:t>урёнка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334000" y="3657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город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400"/>
              <a:t>олгоград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334000" y="4876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река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400"/>
              <a:t>олга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334000" y="594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планета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2400"/>
              <a:t>емля</a:t>
            </a:r>
          </a:p>
        </p:txBody>
      </p:sp>
      <p:sp>
        <p:nvSpPr>
          <p:cNvPr id="8212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533400" cy="457200"/>
          </a:xfrm>
          <a:prstGeom prst="actionButtonHom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8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785926"/>
            <a:ext cx="7286676" cy="1143000"/>
          </a:xfrm>
        </p:spPr>
        <p:txBody>
          <a:bodyPr/>
          <a:lstStyle/>
          <a:p>
            <a:pPr marR="0" algn="l" rtl="0"/>
            <a:r>
              <a:rPr lang="ru-RU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УЗНАЛ (А), ЧТО…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85918" y="642918"/>
            <a:ext cx="550072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  сегодня: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3143248"/>
            <a:ext cx="8286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УДИВИЛСЯ (ЛАСЬ)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ТОМУ, ЧТО…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400" y="4572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ЗАДУМАЛСЯ (ЛАСЬ) НАД…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работу!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ДВА ЗВОН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357562"/>
            <a:ext cx="3314700" cy="2346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857232"/>
            <a:ext cx="85730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Мальчик серёжка нашёл 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мамину серёжку.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Мальчик Серёжка нашёл 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мамину серёжку.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7cf4c75a7617f6dc9951553ed8d0d2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928934"/>
            <a:ext cx="3150890" cy="3723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43380"/>
            <a:ext cx="92075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006600"/>
                </a:solidFill>
              </a:rPr>
              <a:t>Большая буква </a:t>
            </a:r>
          </a:p>
          <a:p>
            <a:pPr algn="ctr"/>
            <a:r>
              <a:rPr lang="ru-RU" sz="7200" b="1" dirty="0" smtClean="0">
                <a:ln/>
                <a:solidFill>
                  <a:srgbClr val="006600"/>
                </a:solidFill>
              </a:rPr>
              <a:t>в именах собственных</a:t>
            </a:r>
            <a:endParaRPr lang="ru-RU" sz="7200" b="1" dirty="0">
              <a:ln/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3554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3300"/>
                </a:solidFill>
                <a:effectLst/>
              </a:rPr>
              <a:t>Тема урока</a:t>
            </a:r>
            <a:endParaRPr lang="ru-RU" sz="5400" b="1" cap="none" spc="0" dirty="0">
              <a:ln/>
              <a:solidFill>
                <a:srgbClr val="0033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rgbClr val="CCFFCC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12395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Гладишь – ласкается,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Дразнишь – кусается.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36_23_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876"/>
            <a:ext cx="2990868" cy="299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0941" y="3714752"/>
            <a:ext cx="3964809" cy="29289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714356"/>
            <a:ext cx="671015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С_бака</a:t>
            </a:r>
            <a:r>
              <a:rPr lang="ru-RU" sz="1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642918"/>
            <a:ext cx="1087157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rgbClr val="CCFFCC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986" y="928670"/>
            <a:ext cx="91679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Утром рано встаёт,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Деткам спать не даёт.</a:t>
            </a:r>
            <a:endParaRPr lang="ru-RU" sz="7200" b="1" cap="none" spc="0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4cf83e7846b6c885fd34c087c0201b6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000372"/>
            <a:ext cx="3429024" cy="34619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785794"/>
            <a:ext cx="543971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п_тух</a:t>
            </a:r>
            <a:r>
              <a:rPr lang="ru-RU" sz="1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785794"/>
            <a:ext cx="103105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13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rgbClr val="CCFFCC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e3ed323942a320832cdec74307cec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481264"/>
            <a:ext cx="2616534" cy="5040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705834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Сама пёстрая,</a:t>
            </a:r>
          </a:p>
          <a:p>
            <a:pPr algn="ctr"/>
            <a:r>
              <a:rPr lang="ru-RU" sz="88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Ест зелёное,</a:t>
            </a:r>
          </a:p>
          <a:p>
            <a:pPr algn="ctr"/>
            <a:r>
              <a:rPr lang="ru-RU" sz="8800" b="1" cap="none" spc="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Даёт белое.</a:t>
            </a:r>
            <a:endParaRPr lang="ru-RU" sz="8800" b="1" cap="none" spc="0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576632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к_рова</a:t>
            </a:r>
            <a:r>
              <a:rPr lang="ru-RU" sz="1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1087157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7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Кот   </a:t>
            </a:r>
            <a:r>
              <a:rPr lang="ru-RU" sz="7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_атроскин</a:t>
            </a:r>
            <a:r>
              <a:rPr lang="ru-RU" sz="7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</a:t>
            </a:r>
          </a:p>
          <a:p>
            <a:pPr algn="just"/>
            <a:r>
              <a:rPr lang="ru-RU" sz="7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собака  </a:t>
            </a:r>
            <a:r>
              <a:rPr lang="ru-RU" sz="7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_арик</a:t>
            </a:r>
            <a:r>
              <a:rPr lang="ru-RU" sz="7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жили </a:t>
            </a:r>
          </a:p>
          <a:p>
            <a:pPr algn="just"/>
            <a:r>
              <a:rPr lang="ru-RU" sz="7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</a:t>
            </a:r>
            <a:r>
              <a:rPr lang="ru-RU" sz="7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_ростоквашино</a:t>
            </a:r>
            <a:r>
              <a:rPr lang="ru-RU" sz="7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7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На отдых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6113" y="3857628"/>
            <a:ext cx="4337887" cy="3000372"/>
          </a:xfrm>
          <a:prstGeom prst="rect">
            <a:avLst/>
          </a:prstGeom>
        </p:spPr>
      </p:pic>
      <p:pic>
        <p:nvPicPr>
          <p:cNvPr id="4" name="Рисунок 3" descr="Генеральная убор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3" y="3643314"/>
            <a:ext cx="2411015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71472" y="285728"/>
            <a:ext cx="79692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Упражнения для глаз.</a:t>
            </a:r>
          </a:p>
        </p:txBody>
      </p:sp>
      <p:pic>
        <p:nvPicPr>
          <p:cNvPr id="3075" name="Рисунок 2" descr="http://www.nivagold.ru/raznoe2/glaza/glaz/Photo%2012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571612"/>
            <a:ext cx="51435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5F2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5F2EA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5F2EA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241</Words>
  <Application>Microsoft Office PowerPoint</Application>
  <PresentationFormat>Экран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Открытая</vt:lpstr>
      <vt:lpstr>Поток</vt:lpstr>
      <vt:lpstr>Урок русского языка в 1 классе</vt:lpstr>
      <vt:lpstr>Прозвенел звонок весёлый Мы начать урок готовы. Будем слушать, рассуждать И друг другу помогать.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Работа по учебнику</vt:lpstr>
      <vt:lpstr>Работа в парах</vt:lpstr>
      <vt:lpstr>Слайд 21</vt:lpstr>
      <vt:lpstr>Слайд 22</vt:lpstr>
      <vt:lpstr>- УЗНАЛ (А), ЧТО…</vt:lpstr>
      <vt:lpstr>Спасибо за работу!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1 классе</dc:title>
  <dc:creator>Admin</dc:creator>
  <cp:lastModifiedBy>Admin</cp:lastModifiedBy>
  <cp:revision>25</cp:revision>
  <dcterms:created xsi:type="dcterms:W3CDTF">2012-04-21T12:25:10Z</dcterms:created>
  <dcterms:modified xsi:type="dcterms:W3CDTF">2012-04-21T16:08:32Z</dcterms:modified>
</cp:coreProperties>
</file>