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7" r:id="rId9"/>
    <p:sldId id="265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02CE"/>
    <a:srgbClr val="9900FF"/>
    <a:srgbClr val="FF33CC"/>
    <a:srgbClr val="66CCFF"/>
    <a:srgbClr val="FF00FF"/>
    <a:srgbClr val="913F76"/>
    <a:srgbClr val="0851C8"/>
    <a:srgbClr val="004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00BFB-9B58-4D9A-BD48-B2B3C5B52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1DE83-ECC8-446A-B70F-8968F3C74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2F487-62E1-4DFF-8978-FFAF70202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ECE5C-5C30-4957-88B0-85576C706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1A8AF-4127-4AD8-B1A0-9E9115E4A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E0AC9-8FC9-46C5-99CD-FDF1E8747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E653-22AF-4734-8273-D833F17DB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D67AD-19BC-40E1-B671-0A4E76330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A8150-73EF-46C4-B9F7-B87318BDD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4EC5A-521A-43FA-B1E9-D8704A3A9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B5B4E-0A73-44AA-B1D5-668A7B6F8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CE714-72FD-4A16-B6FF-5D44D2D16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100000">
              <a:srgbClr val="E9F8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AB899E-FA38-40B4-95D1-3437CBA1A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63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18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8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64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64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4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4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618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64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15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64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15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5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64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616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64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64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audio" Target="file:///J:\&#1082;&#1086;&#1088;&#1077;&#1085;&#1100;1\&#1059;&#1083;&#1099;&#1073;&#1082;&#1072;.wma" TargetMode="Externa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J:\&#1082;&#1086;&#1088;&#1077;&#1085;&#1100;1\&#1059;&#1083;&#1099;&#1073;&#1082;&#1072;.wm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eg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jpeg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1024"/>
          <p:cNvSpPr>
            <a:spLocks noChangeArrowheads="1" noChangeShapeType="1" noTextEdit="1"/>
          </p:cNvSpPr>
          <p:nvPr/>
        </p:nvSpPr>
        <p:spPr bwMode="auto">
          <a:xfrm>
            <a:off x="1116013" y="2276475"/>
            <a:ext cx="6911975" cy="26654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Однокоренные слова,</a:t>
            </a:r>
          </a:p>
          <a:p>
            <a:pPr algn="ctr"/>
            <a:r>
              <a:rPr lang="ru-RU" sz="3600" b="1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       корень 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714375" y="642938"/>
            <a:ext cx="6870700" cy="1600200"/>
          </a:xfrm>
        </p:spPr>
        <p:txBody>
          <a:bodyPr/>
          <a:lstStyle/>
          <a:p>
            <a:r>
              <a:rPr lang="ru-RU" sz="6600" dirty="0" smtClean="0">
                <a:solidFill>
                  <a:srgbClr val="9900FF"/>
                </a:solidFill>
              </a:rPr>
              <a:t>Спасибо за урок!</a:t>
            </a:r>
          </a:p>
        </p:txBody>
      </p:sp>
      <p:pic>
        <p:nvPicPr>
          <p:cNvPr id="12291" name="Рисунок 2" descr="C:\Documents and Settings\Учитель\Local Settings\Temporary Internet Files\Content.IE5\SHU3GP6R\j043798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2857500"/>
            <a:ext cx="328612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Улыбка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лок-схема: узел 4"/>
          <p:cNvSpPr/>
          <p:nvPr/>
        </p:nvSpPr>
        <p:spPr>
          <a:xfrm>
            <a:off x="3786182" y="3500438"/>
            <a:ext cx="1285884" cy="1214446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2290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22313" y="764705"/>
            <a:ext cx="7772400" cy="2952328"/>
          </a:xfrm>
        </p:spPr>
        <p:txBody>
          <a:bodyPr/>
          <a:lstStyle/>
          <a:p>
            <a:pPr algn="ctr"/>
            <a:r>
              <a:rPr lang="ru-RU" sz="2800" dirty="0" smtClean="0"/>
              <a:t>Урок составила учитель начальных классов </a:t>
            </a:r>
          </a:p>
          <a:p>
            <a:pPr algn="ctr"/>
            <a:r>
              <a:rPr lang="ru-RU" sz="2800" dirty="0" smtClean="0"/>
              <a:t>МБОУ г. Мурманска СОШ № 23 </a:t>
            </a:r>
          </a:p>
          <a:p>
            <a:pPr algn="ctr"/>
            <a:r>
              <a:rPr lang="ru-RU" sz="2800" dirty="0" err="1" smtClean="0"/>
              <a:t>Ватулина</a:t>
            </a:r>
            <a:r>
              <a:rPr lang="ru-RU" sz="2800" dirty="0" smtClean="0"/>
              <a:t> Елена Александровна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9426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0"/>
          <p:cNvSpPr>
            <a:spLocks noChangeArrowheads="1"/>
          </p:cNvSpPr>
          <p:nvPr/>
        </p:nvSpPr>
        <p:spPr bwMode="auto">
          <a:xfrm rot="-2769351">
            <a:off x="6193632" y="4294981"/>
            <a:ext cx="941388" cy="249237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AutoShape 12"/>
          <p:cNvSpPr>
            <a:spLocks noChangeArrowheads="1"/>
          </p:cNvSpPr>
          <p:nvPr/>
        </p:nvSpPr>
        <p:spPr bwMode="auto">
          <a:xfrm rot="7972922">
            <a:off x="1942306" y="81757"/>
            <a:ext cx="941387" cy="28829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AutoShape 13"/>
          <p:cNvSpPr>
            <a:spLocks noChangeArrowheads="1"/>
          </p:cNvSpPr>
          <p:nvPr/>
        </p:nvSpPr>
        <p:spPr bwMode="auto">
          <a:xfrm>
            <a:off x="4067175" y="4913313"/>
            <a:ext cx="863600" cy="194468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AutoShape 16"/>
          <p:cNvSpPr>
            <a:spLocks noChangeArrowheads="1"/>
          </p:cNvSpPr>
          <p:nvPr/>
        </p:nvSpPr>
        <p:spPr bwMode="auto">
          <a:xfrm rot="5400000">
            <a:off x="1186657" y="2202656"/>
            <a:ext cx="941388" cy="25241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AutoShape 17"/>
          <p:cNvSpPr>
            <a:spLocks noChangeArrowheads="1"/>
          </p:cNvSpPr>
          <p:nvPr/>
        </p:nvSpPr>
        <p:spPr bwMode="auto">
          <a:xfrm rot="-7100764">
            <a:off x="6503988" y="517525"/>
            <a:ext cx="941387" cy="251936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AutoShape 18"/>
          <p:cNvSpPr>
            <a:spLocks noChangeArrowheads="1"/>
          </p:cNvSpPr>
          <p:nvPr/>
        </p:nvSpPr>
        <p:spPr bwMode="auto">
          <a:xfrm rot="10800000">
            <a:off x="4140200" y="0"/>
            <a:ext cx="941388" cy="1944688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AutoShape 19"/>
          <p:cNvSpPr>
            <a:spLocks noChangeArrowheads="1"/>
          </p:cNvSpPr>
          <p:nvPr/>
        </p:nvSpPr>
        <p:spPr bwMode="auto">
          <a:xfrm rot="-5400000">
            <a:off x="6945313" y="2352675"/>
            <a:ext cx="941387" cy="251936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AutoShape 14"/>
          <p:cNvSpPr>
            <a:spLocks noChangeArrowheads="1"/>
          </p:cNvSpPr>
          <p:nvPr/>
        </p:nvSpPr>
        <p:spPr bwMode="auto">
          <a:xfrm rot="3082826">
            <a:off x="1892300" y="4051301"/>
            <a:ext cx="941387" cy="259556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AutoShape 5"/>
          <p:cNvSpPr>
            <a:spLocks noChangeArrowheads="1"/>
          </p:cNvSpPr>
          <p:nvPr/>
        </p:nvSpPr>
        <p:spPr bwMode="auto">
          <a:xfrm>
            <a:off x="2357438" y="1268413"/>
            <a:ext cx="4500562" cy="446405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5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" name="Улыбка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39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11"/>
          <p:cNvSpPr>
            <a:spLocks noChangeArrowheads="1" noChangeShapeType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Словарные слова</a:t>
            </a:r>
          </a:p>
        </p:txBody>
      </p:sp>
      <p:pic>
        <p:nvPicPr>
          <p:cNvPr id="1028" name="Picture 8" descr="21M2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743700" y="4581525"/>
            <a:ext cx="1889125" cy="1989138"/>
          </a:xfrm>
        </p:spPr>
      </p:pic>
      <p:sp>
        <p:nvSpPr>
          <p:cNvPr id="21517" name="Rectangle 13"/>
          <p:cNvSpPr>
            <a:spLocks noGrp="1" noChangeArrowheads="1"/>
          </p:cNvSpPr>
          <p:nvPr>
            <p:ph type="body" sz="half" idx="3"/>
          </p:nvPr>
        </p:nvSpPr>
        <p:spPr>
          <a:xfrm>
            <a:off x="4716463" y="3068638"/>
            <a:ext cx="1008062" cy="1368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8000" smtClean="0">
                <a:solidFill>
                  <a:schemeClr val="tx2"/>
                </a:solidFill>
              </a:rPr>
              <a:t>а</a:t>
            </a:r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3995738" y="3500438"/>
          <a:ext cx="4392612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4" imgW="622080" imgH="164880" progId="Equation.3">
                  <p:embed/>
                </p:oleObj>
              </mc:Choice>
              <mc:Fallback>
                <p:oleObj name="Формула" r:id="rId4" imgW="622080" imgH="1648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500438"/>
                        <a:ext cx="4392612" cy="1030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 descr="C:\Documents and Settings\Дударенко\Рабочий стол\началка\капуста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88" y="2500313"/>
            <a:ext cx="2743200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Словарные слова</a:t>
            </a:r>
          </a:p>
        </p:txBody>
      </p:sp>
      <p:pic>
        <p:nvPicPr>
          <p:cNvPr id="2052" name="Picture 3" descr="21M2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743700" y="4581525"/>
            <a:ext cx="1889125" cy="1989138"/>
          </a:xfrm>
        </p:spPr>
      </p:pic>
      <p:sp>
        <p:nvSpPr>
          <p:cNvPr id="25604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716463" y="3068638"/>
            <a:ext cx="1008062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8000" smtClean="0">
                <a:solidFill>
                  <a:schemeClr val="tx2"/>
                </a:solidFill>
              </a:rPr>
              <a:t>о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851275" y="3500438"/>
          <a:ext cx="4483100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4" imgW="634680" imgH="164880" progId="Equation.3">
                  <p:embed/>
                </p:oleObj>
              </mc:Choice>
              <mc:Fallback>
                <p:oleObj name="Формула" r:id="rId4" imgW="634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500438"/>
                        <a:ext cx="4483100" cy="1030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4" name="Picture 6" descr="C:\Documents and Settings\Дударенко\Рабочий стол\началка\морковь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117009">
            <a:off x="784225" y="2660650"/>
            <a:ext cx="2976563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Словарные слова</a:t>
            </a:r>
          </a:p>
        </p:txBody>
      </p:sp>
      <p:pic>
        <p:nvPicPr>
          <p:cNvPr id="3076" name="Picture 3" descr="21M2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743700" y="4581525"/>
            <a:ext cx="1889125" cy="1989138"/>
          </a:xfrm>
        </p:spPr>
      </p:pic>
      <p:sp>
        <p:nvSpPr>
          <p:cNvPr id="26628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5795963" y="3068638"/>
            <a:ext cx="1008062" cy="1368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8000" smtClean="0">
                <a:solidFill>
                  <a:schemeClr val="tx2"/>
                </a:solidFill>
              </a:rPr>
              <a:t>и</a:t>
            </a: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3924300" y="3284538"/>
          <a:ext cx="4483100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4" imgW="634680" imgH="203040" progId="Equation.3">
                  <p:embed/>
                </p:oleObj>
              </mc:Choice>
              <mc:Fallback>
                <p:oleObj name="Формула" r:id="rId4" imgW="6346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284538"/>
                        <a:ext cx="4483100" cy="1268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8" name="Picture 7" descr="C:\Documents and Settings\Дударенко\Рабочий стол\началка\помидор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5" y="2786063"/>
            <a:ext cx="2949575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2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Словарные слова</a:t>
            </a:r>
          </a:p>
        </p:txBody>
      </p:sp>
      <p:pic>
        <p:nvPicPr>
          <p:cNvPr id="4100" name="Picture 3" descr="21M2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743700" y="4581525"/>
            <a:ext cx="1889125" cy="1989138"/>
          </a:xfrm>
        </p:spPr>
      </p:pic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492500" y="3284538"/>
          <a:ext cx="3944938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Формула" r:id="rId4" imgW="558720" imgH="177480" progId="Equation.3">
                  <p:embed/>
                </p:oleObj>
              </mc:Choice>
              <mc:Fallback>
                <p:oleObj name="Формула" r:id="rId4" imgW="55872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284538"/>
                        <a:ext cx="3944938" cy="1109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6443663" y="3068638"/>
            <a:ext cx="719137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 dirty="0">
                <a:solidFill>
                  <a:schemeClr val="tx2"/>
                </a:solidFill>
              </a:rPr>
              <a:t>о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143500" y="3143250"/>
            <a:ext cx="7842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dirty="0">
                <a:solidFill>
                  <a:schemeClr val="tx2"/>
                </a:solidFill>
              </a:rPr>
              <a:t>о</a:t>
            </a:r>
          </a:p>
        </p:txBody>
      </p:sp>
      <p:pic>
        <p:nvPicPr>
          <p:cNvPr id="4103" name="Picture 7" descr="C:\Documents and Settings\Дударенко\Рабочий стол\началка\яблоко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50" y="2571750"/>
            <a:ext cx="25003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  <p:bldP spid="286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2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Словарные слова</a:t>
            </a:r>
          </a:p>
        </p:txBody>
      </p:sp>
      <p:pic>
        <p:nvPicPr>
          <p:cNvPr id="5124" name="Picture 3" descr="21M2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743700" y="4581525"/>
            <a:ext cx="1889125" cy="1989138"/>
          </a:xfrm>
        </p:spPr>
      </p:pic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995738" y="3429000"/>
          <a:ext cx="410368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Формула" r:id="rId4" imgW="495000" imgH="139680" progId="Equation.3">
                  <p:embed/>
                </p:oleObj>
              </mc:Choice>
              <mc:Fallback>
                <p:oleObj name="Формула" r:id="rId4" imgW="495000" imgH="139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429000"/>
                        <a:ext cx="4103687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857750" y="3071813"/>
            <a:ext cx="7191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800">
                <a:solidFill>
                  <a:schemeClr val="tx2"/>
                </a:solidFill>
              </a:rPr>
              <a:t>и</a:t>
            </a:r>
          </a:p>
        </p:txBody>
      </p:sp>
      <p:pic>
        <p:nvPicPr>
          <p:cNvPr id="5126" name="Picture 6" descr="C:\Documents and Settings\Дударенко\Рабочий стол\началка\лимон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63" y="2714625"/>
            <a:ext cx="24384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2" descr="C:\Documents and Settings\Учитель\Local Settings\Temporary Internet Files\Content.IE5\SHU3GP6R\j04379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5352990" cy="35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42938" y="714375"/>
            <a:ext cx="7667625" cy="85725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>
                <a:solidFill>
                  <a:srgbClr val="3702CE"/>
                </a:solidFill>
              </a:rPr>
              <a:t>Кушай чаще овощи и фрукты.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813" y="1357313"/>
            <a:ext cx="4357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3702CE"/>
                </a:solidFill>
                <a:latin typeface="+mn-lt"/>
              </a:rPr>
              <a:t>Пей фруктовый сок.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88" y="2357438"/>
            <a:ext cx="596741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9900FF"/>
                </a:solidFill>
                <a:latin typeface="+mn-lt"/>
              </a:rPr>
              <a:t>Чисти зубы утром и вечером.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25" y="3000375"/>
            <a:ext cx="77898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9900FF"/>
                </a:solidFill>
                <a:latin typeface="+mn-lt"/>
              </a:rPr>
              <a:t>Два раза в год посещай зубного врача.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" y="3929063"/>
            <a:ext cx="68834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FF33CC"/>
                </a:solidFill>
                <a:latin typeface="+mn-lt"/>
              </a:rPr>
              <a:t>Не ешь слишком много сладкого.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38" y="4643438"/>
            <a:ext cx="569418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FF33CC"/>
                </a:solidFill>
                <a:latin typeface="+mn-lt"/>
              </a:rPr>
              <a:t>Сладости портят твои </a:t>
            </a:r>
            <a:r>
              <a:rPr lang="ru-RU" sz="3200" dirty="0" smtClean="0">
                <a:solidFill>
                  <a:srgbClr val="FF33CC"/>
                </a:solidFill>
                <a:latin typeface="+mn-lt"/>
              </a:rPr>
              <a:t>зуб</a:t>
            </a:r>
            <a:r>
              <a:rPr lang="ru-RU" sz="3200" dirty="0">
                <a:solidFill>
                  <a:srgbClr val="FF33CC"/>
                </a:solidFill>
                <a:latin typeface="+mn-lt"/>
              </a:rPr>
              <a:t>ы</a:t>
            </a:r>
            <a:r>
              <a:rPr lang="ru-RU" sz="3200" dirty="0" smtClean="0">
                <a:solidFill>
                  <a:srgbClr val="FF33CC"/>
                </a:solidFill>
                <a:latin typeface="+mn-lt"/>
              </a:rPr>
              <a:t>.</a:t>
            </a:r>
            <a:endParaRPr lang="ru-RU" sz="3200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2" y="714356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+mn-lt"/>
              </a:rPr>
              <a:t>фрукты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4480" y="1357298"/>
            <a:ext cx="23791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фруктовый</a:t>
            </a:r>
            <a:endParaRPr lang="ru-RU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Дуга 15"/>
          <p:cNvSpPr/>
          <p:nvPr/>
        </p:nvSpPr>
        <p:spPr>
          <a:xfrm rot="18646896">
            <a:off x="4875882" y="644605"/>
            <a:ext cx="1535377" cy="1694578"/>
          </a:xfrm>
          <a:prstGeom prst="arc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8646896">
            <a:off x="1732610" y="1287547"/>
            <a:ext cx="1535377" cy="1694578"/>
          </a:xfrm>
          <a:prstGeom prst="arc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643042" y="2357430"/>
            <a:ext cx="1119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+mn-lt"/>
              </a:rPr>
              <a:t>зубы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3504" y="3000372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+mn-lt"/>
              </a:rPr>
              <a:t>зубного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86380" y="3929066"/>
            <a:ext cx="1994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+mn-lt"/>
              </a:rPr>
              <a:t>сладкого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910" y="4643446"/>
            <a:ext cx="2060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+mn-lt"/>
              </a:rPr>
              <a:t>Сладости</a:t>
            </a:r>
          </a:p>
        </p:txBody>
      </p:sp>
      <p:sp>
        <p:nvSpPr>
          <p:cNvPr id="20" name="Дуга 19"/>
          <p:cNvSpPr/>
          <p:nvPr/>
        </p:nvSpPr>
        <p:spPr>
          <a:xfrm rot="18646896">
            <a:off x="1676491" y="2308833"/>
            <a:ext cx="933234" cy="1081864"/>
          </a:xfrm>
          <a:prstGeom prst="arc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9085887">
            <a:off x="5025703" y="3038845"/>
            <a:ext cx="1012636" cy="916982"/>
          </a:xfrm>
          <a:prstGeom prst="arc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8646896">
            <a:off x="5276197" y="3814403"/>
            <a:ext cx="1306252" cy="1514845"/>
          </a:xfrm>
          <a:prstGeom prst="arc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8646896">
            <a:off x="612784" y="4572318"/>
            <a:ext cx="1274697" cy="1447724"/>
          </a:xfrm>
          <a:prstGeom prst="arc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8" grpId="0"/>
      <p:bldP spid="9" grpId="0"/>
      <p:bldP spid="10" grpId="0"/>
      <p:bldP spid="12" grpId="0"/>
      <p:bldP spid="13" grpId="0"/>
      <p:bldP spid="16" grpId="0" animBg="1"/>
      <p:bldP spid="17" grpId="0" animBg="1"/>
      <p:bldP spid="14" grpId="0"/>
      <p:bldP spid="15" grpId="0"/>
      <p:bldP spid="18" grpId="0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82</Words>
  <Application>Microsoft Office PowerPoint</Application>
  <PresentationFormat>Экран (4:3)</PresentationFormat>
  <Paragraphs>29</Paragraphs>
  <Slides>11</Slides>
  <Notes>0</Notes>
  <HiddenSlides>0</HiddenSlides>
  <MMClips>2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Пастель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урок!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Игорь</cp:lastModifiedBy>
  <cp:revision>20</cp:revision>
  <dcterms:created xsi:type="dcterms:W3CDTF">1601-01-01T00:00:00Z</dcterms:created>
  <dcterms:modified xsi:type="dcterms:W3CDTF">2013-05-10T07:36:25Z</dcterms:modified>
</cp:coreProperties>
</file>