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5" r:id="rId5"/>
    <p:sldId id="258" r:id="rId6"/>
    <p:sldId id="260" r:id="rId7"/>
    <p:sldId id="261" r:id="rId8"/>
    <p:sldId id="263" r:id="rId9"/>
    <p:sldId id="264" r:id="rId10"/>
    <p:sldId id="266" r:id="rId11"/>
    <p:sldId id="267" r:id="rId12"/>
    <p:sldId id="268" r:id="rId13"/>
    <p:sldId id="269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rbis" initials="I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96752"/>
            <a:ext cx="7200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/>
              <a:t>Не для школы, а для жизни мы учимся.</a:t>
            </a:r>
          </a:p>
          <a:p>
            <a:r>
              <a:rPr lang="ru-RU" sz="4400" b="1" i="1" dirty="0"/>
              <a:t> </a:t>
            </a:r>
            <a:r>
              <a:rPr lang="ru-RU" sz="4400" b="1" i="1" dirty="0" smtClean="0"/>
              <a:t>                                                                                           (Древний Рим)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3329141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1196752"/>
            <a:ext cx="700063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000000"/>
                </a:solidFill>
              </a:rPr>
              <a:t>Болта и </a:t>
            </a:r>
            <a:r>
              <a:rPr lang="ru-RU" sz="4000" b="1" i="1" dirty="0" smtClean="0">
                <a:solidFill>
                  <a:srgbClr val="000000"/>
                </a:solidFill>
              </a:rPr>
              <a:t>т – болтать</a:t>
            </a:r>
            <a:r>
              <a:rPr lang="ru-RU" sz="2000" b="1" i="1" dirty="0" smtClean="0">
                <a:solidFill>
                  <a:srgbClr val="000000"/>
                </a:solidFill>
              </a:rPr>
              <a:t>, заканчивается на  -</a:t>
            </a:r>
            <a:r>
              <a:rPr lang="ru-RU" sz="2000" b="1" i="1" dirty="0" err="1" smtClean="0">
                <a:solidFill>
                  <a:srgbClr val="000000"/>
                </a:solidFill>
              </a:rPr>
              <a:t>ать</a:t>
            </a:r>
            <a:endParaRPr lang="ru-RU" sz="2000" b="1" i="1" dirty="0" smtClean="0">
              <a:solidFill>
                <a:srgbClr val="000000"/>
              </a:solidFill>
            </a:endParaRPr>
          </a:p>
          <a:p>
            <a:r>
              <a:rPr lang="ru-RU" sz="2000" b="1" i="1" dirty="0" smtClean="0">
                <a:solidFill>
                  <a:srgbClr val="000000"/>
                </a:solidFill>
              </a:rPr>
              <a:t>, значит относится к  </a:t>
            </a:r>
            <a:r>
              <a:rPr lang="en-US" sz="2000" b="1" dirty="0" smtClean="0">
                <a:solidFill>
                  <a:srgbClr val="000000"/>
                </a:solidFill>
                <a:latin typeface="Algerian" panose="04020705040A02060702" pitchFamily="82" charset="0"/>
              </a:rPr>
              <a:t>I </a:t>
            </a:r>
            <a:r>
              <a:rPr lang="ru-RU" sz="2000" b="1" i="1" dirty="0" smtClean="0">
                <a:solidFill>
                  <a:srgbClr val="000000"/>
                </a:solidFill>
              </a:rPr>
              <a:t>спряжению.</a:t>
            </a:r>
            <a:endParaRPr lang="ru-RU" sz="20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12776"/>
            <a:ext cx="469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59632" y="2852936"/>
            <a:ext cx="70006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0000"/>
                </a:solidFill>
              </a:rPr>
              <a:t>Он   болта </a:t>
            </a:r>
            <a:r>
              <a:rPr lang="ru-RU" sz="4000" b="1" i="1" dirty="0">
                <a:solidFill>
                  <a:srgbClr val="000000"/>
                </a:solidFill>
              </a:rPr>
              <a:t>и т </a:t>
            </a:r>
            <a:r>
              <a:rPr lang="ru-RU" sz="4000" b="1" i="1" dirty="0" smtClean="0">
                <a:solidFill>
                  <a:srgbClr val="000000"/>
                </a:solidFill>
              </a:rPr>
              <a:t> - </a:t>
            </a:r>
            <a:r>
              <a:rPr lang="ru-RU" sz="2000" b="1" i="1" dirty="0" smtClean="0">
                <a:solidFill>
                  <a:srgbClr val="000000"/>
                </a:solidFill>
              </a:rPr>
              <a:t>3 лицо, ед. число, в таблице личных окончаний    стоит   </a:t>
            </a:r>
            <a:r>
              <a:rPr lang="ru-RU" sz="3600" b="1" i="1" dirty="0" smtClean="0">
                <a:solidFill>
                  <a:srgbClr val="FF0000"/>
                </a:solidFill>
              </a:rPr>
              <a:t>-</a:t>
            </a:r>
            <a:r>
              <a:rPr lang="ru-RU" sz="3600" b="1" i="1" dirty="0" err="1" smtClean="0">
                <a:solidFill>
                  <a:srgbClr val="FF0000"/>
                </a:solidFill>
              </a:rPr>
              <a:t>ет</a:t>
            </a:r>
            <a:r>
              <a:rPr lang="ru-RU" sz="3600" b="1" i="1" dirty="0" smtClean="0"/>
              <a:t>, </a:t>
            </a:r>
            <a:r>
              <a:rPr lang="ru-RU" sz="2000" b="1" i="1" dirty="0" smtClean="0"/>
              <a:t>значит вписываю букву  </a:t>
            </a:r>
            <a:r>
              <a:rPr lang="ru-RU" sz="3600" b="1" i="1" dirty="0" smtClean="0">
                <a:solidFill>
                  <a:srgbClr val="FF0000"/>
                </a:solidFill>
              </a:rPr>
              <a:t>е</a:t>
            </a:r>
          </a:p>
          <a:p>
            <a:r>
              <a:rPr lang="ru-RU" sz="3600" b="1" i="1" dirty="0" smtClean="0"/>
              <a:t>болта</a:t>
            </a:r>
            <a:r>
              <a:rPr lang="ru-RU" sz="3600" b="1" i="1" dirty="0" smtClean="0">
                <a:solidFill>
                  <a:srgbClr val="FF0000"/>
                </a:solidFill>
              </a:rPr>
              <a:t>е</a:t>
            </a:r>
            <a:r>
              <a:rPr lang="ru-RU" sz="3600" b="1" i="1" dirty="0" smtClean="0"/>
              <a:t>т</a:t>
            </a:r>
            <a:endParaRPr lang="ru-RU" sz="36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759" y="3032703"/>
            <a:ext cx="469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0441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Вывод: Для того чтобы правильно написать безударное личное окончание глаголов нужно: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12857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1.Определить спряжение по начальной форме : </a:t>
            </a:r>
          </a:p>
          <a:p>
            <a:r>
              <a:rPr lang="ru-RU" dirty="0" smtClean="0"/>
              <a:t>если глагол в Н.Ф. заканчивается на      -</a:t>
            </a:r>
            <a:r>
              <a:rPr lang="ru-RU" dirty="0" err="1" smtClean="0"/>
              <a:t>ать</a:t>
            </a:r>
            <a:r>
              <a:rPr lang="ru-RU" dirty="0" smtClean="0"/>
              <a:t>,   -ять,   -</a:t>
            </a:r>
            <a:r>
              <a:rPr lang="ru-RU" dirty="0" err="1" smtClean="0"/>
              <a:t>еть</a:t>
            </a:r>
            <a:r>
              <a:rPr lang="ru-RU" dirty="0" smtClean="0"/>
              <a:t>, то это </a:t>
            </a:r>
            <a:r>
              <a:rPr lang="en-US" dirty="0" smtClean="0">
                <a:latin typeface="Algerian" panose="04020705040A02060702" pitchFamily="82" charset="0"/>
              </a:rPr>
              <a:t>I</a:t>
            </a:r>
            <a:r>
              <a:rPr lang="en-US" dirty="0" smtClean="0"/>
              <a:t> </a:t>
            </a:r>
            <a:r>
              <a:rPr lang="ru-RU" dirty="0" smtClean="0"/>
              <a:t>спряжение;</a:t>
            </a:r>
          </a:p>
          <a:p>
            <a:r>
              <a:rPr lang="ru-RU" dirty="0"/>
              <a:t>если глагол в Н.Ф. заканчивается на      </a:t>
            </a:r>
            <a:r>
              <a:rPr lang="ru-RU" dirty="0" smtClean="0"/>
              <a:t>-</a:t>
            </a:r>
            <a:r>
              <a:rPr lang="ru-RU" dirty="0" err="1" smtClean="0"/>
              <a:t>ить</a:t>
            </a:r>
            <a:r>
              <a:rPr lang="ru-RU" dirty="0" smtClean="0"/>
              <a:t>, </a:t>
            </a:r>
            <a:r>
              <a:rPr lang="ru-RU" dirty="0"/>
              <a:t>то это </a:t>
            </a:r>
            <a:r>
              <a:rPr lang="en-US" dirty="0" smtClean="0">
                <a:latin typeface="Algerian" panose="04020705040A02060702" pitchFamily="82" charset="0"/>
              </a:rPr>
              <a:t>II</a:t>
            </a:r>
            <a:r>
              <a:rPr lang="en-US" dirty="0" smtClean="0"/>
              <a:t> </a:t>
            </a:r>
            <a:r>
              <a:rPr lang="ru-RU" dirty="0" smtClean="0"/>
              <a:t>спряжение;</a:t>
            </a:r>
            <a:endParaRPr lang="en-US" dirty="0" smtClean="0"/>
          </a:p>
          <a:p>
            <a:r>
              <a:rPr lang="ru-RU" dirty="0" smtClean="0"/>
              <a:t>2. Определяю лицо и число глагола.</a:t>
            </a:r>
          </a:p>
          <a:p>
            <a:r>
              <a:rPr lang="ru-RU" dirty="0" smtClean="0"/>
              <a:t>3. Смотрю в таблицу с личными окончаниями глаголов.</a:t>
            </a:r>
          </a:p>
          <a:p>
            <a:endParaRPr lang="ru-RU" sz="2100" i="1" dirty="0" smtClean="0"/>
          </a:p>
          <a:p>
            <a:r>
              <a:rPr lang="ru-RU" sz="2100" i="1" dirty="0" smtClean="0"/>
              <a:t>Пример:</a:t>
            </a:r>
            <a:endParaRPr lang="ru-RU" sz="2100" i="1" dirty="0"/>
          </a:p>
          <a:p>
            <a:pPr marL="0" lvl="0" indent="0">
              <a:spcBef>
                <a:spcPts val="0"/>
              </a:spcBef>
            </a:pPr>
            <a:r>
              <a:rPr lang="ru-RU" sz="4000" i="1" dirty="0">
                <a:solidFill>
                  <a:srgbClr val="000000"/>
                </a:solidFill>
              </a:rPr>
              <a:t>Болта и т – болтать</a:t>
            </a:r>
            <a:r>
              <a:rPr lang="ru-RU" sz="2000" i="1" dirty="0">
                <a:solidFill>
                  <a:srgbClr val="000000"/>
                </a:solidFill>
              </a:rPr>
              <a:t>, заканчивается на  -</a:t>
            </a:r>
            <a:r>
              <a:rPr lang="ru-RU" sz="2000" i="1" dirty="0" err="1">
                <a:solidFill>
                  <a:srgbClr val="000000"/>
                </a:solidFill>
              </a:rPr>
              <a:t>ать</a:t>
            </a:r>
            <a:endParaRPr lang="ru-RU" sz="2000" i="1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</a:pPr>
            <a:r>
              <a:rPr lang="ru-RU" sz="2000" i="1" dirty="0">
                <a:solidFill>
                  <a:srgbClr val="000000"/>
                </a:solidFill>
              </a:rPr>
              <a:t>, значит относится к  </a:t>
            </a:r>
            <a:r>
              <a:rPr lang="en-US" sz="2000" dirty="0">
                <a:solidFill>
                  <a:srgbClr val="000000"/>
                </a:solidFill>
                <a:latin typeface="Algerian" panose="04020705040A02060702" pitchFamily="82" charset="0"/>
              </a:rPr>
              <a:t>I </a:t>
            </a:r>
            <a:r>
              <a:rPr lang="ru-RU" sz="2000" i="1" dirty="0">
                <a:solidFill>
                  <a:srgbClr val="000000"/>
                </a:solidFill>
              </a:rPr>
              <a:t>спряжению</a:t>
            </a:r>
            <a:r>
              <a:rPr lang="ru-RU" sz="2000" i="1" dirty="0" smtClean="0">
                <a:solidFill>
                  <a:srgbClr val="000000"/>
                </a:solidFill>
              </a:rPr>
              <a:t>.</a:t>
            </a:r>
          </a:p>
          <a:p>
            <a:pPr marL="0" lvl="0" indent="0">
              <a:spcBef>
                <a:spcPts val="0"/>
              </a:spcBef>
            </a:pPr>
            <a:endParaRPr lang="ru-RU" sz="2000" b="0" i="1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</a:pPr>
            <a:r>
              <a:rPr lang="ru-RU" sz="4000" i="1" dirty="0">
                <a:solidFill>
                  <a:srgbClr val="000000"/>
                </a:solidFill>
              </a:rPr>
              <a:t>Он   болта и т  - </a:t>
            </a:r>
            <a:r>
              <a:rPr lang="ru-RU" sz="2000" i="1" dirty="0">
                <a:solidFill>
                  <a:srgbClr val="000000"/>
                </a:solidFill>
              </a:rPr>
              <a:t>3 лицо, ед. число, в таблице личных окончаний    стоит   </a:t>
            </a:r>
            <a:r>
              <a:rPr lang="ru-RU" sz="3600" i="1" dirty="0">
                <a:solidFill>
                  <a:srgbClr val="FF0000"/>
                </a:solidFill>
              </a:rPr>
              <a:t>-</a:t>
            </a:r>
            <a:r>
              <a:rPr lang="ru-RU" sz="3600" i="1" dirty="0" err="1">
                <a:solidFill>
                  <a:srgbClr val="FF0000"/>
                </a:solidFill>
              </a:rPr>
              <a:t>ет</a:t>
            </a:r>
            <a:r>
              <a:rPr lang="ru-RU" sz="3600" i="1" dirty="0">
                <a:solidFill>
                  <a:srgbClr val="000000"/>
                </a:solidFill>
              </a:rPr>
              <a:t>, </a:t>
            </a:r>
            <a:r>
              <a:rPr lang="ru-RU" sz="2000" i="1" dirty="0">
                <a:solidFill>
                  <a:srgbClr val="000000"/>
                </a:solidFill>
              </a:rPr>
              <a:t>значит вписываю букву  </a:t>
            </a:r>
            <a:r>
              <a:rPr lang="ru-RU" sz="3600" i="1" dirty="0">
                <a:solidFill>
                  <a:srgbClr val="FF0000"/>
                </a:solidFill>
              </a:rPr>
              <a:t>е</a:t>
            </a:r>
          </a:p>
          <a:p>
            <a:pPr marL="0" lvl="0" indent="0">
              <a:spcBef>
                <a:spcPts val="0"/>
              </a:spcBef>
            </a:pPr>
            <a:r>
              <a:rPr lang="ru-RU" sz="3600" i="1" dirty="0">
                <a:solidFill>
                  <a:srgbClr val="000000"/>
                </a:solidFill>
              </a:rPr>
              <a:t>болта</a:t>
            </a:r>
            <a:r>
              <a:rPr lang="ru-RU" sz="3600" i="1" dirty="0">
                <a:solidFill>
                  <a:srgbClr val="FF0000"/>
                </a:solidFill>
              </a:rPr>
              <a:t>е</a:t>
            </a:r>
            <a:r>
              <a:rPr lang="ru-RU" sz="3600" i="1" dirty="0">
                <a:solidFill>
                  <a:srgbClr val="000000"/>
                </a:solidFill>
              </a:rPr>
              <a:t>т</a:t>
            </a:r>
            <a:endParaRPr lang="ru-RU" sz="3600" dirty="0">
              <a:solidFill>
                <a:srgbClr val="000000"/>
              </a:solidFill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23" y="3087501"/>
            <a:ext cx="326830" cy="341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076" y="3933056"/>
            <a:ext cx="392584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4476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4000" b="0" dirty="0">
                <a:solidFill>
                  <a:srgbClr val="000000"/>
                </a:solidFill>
              </a:rPr>
              <a:t>Пронаблюдаем, сделаем вывод.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4000" b="0" dirty="0">
                <a:solidFill>
                  <a:srgbClr val="000000"/>
                </a:solidFill>
              </a:rPr>
              <a:t>Прочитаем правило в учебнике.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4000" b="0" dirty="0">
                <a:solidFill>
                  <a:srgbClr val="000000"/>
                </a:solidFill>
              </a:rPr>
              <a:t>Выполним задания.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4000" b="0" dirty="0">
                <a:solidFill>
                  <a:srgbClr val="000000"/>
                </a:solidFill>
              </a:rPr>
              <a:t>Подведём итог.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0020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 </a:t>
            </a:r>
            <a:r>
              <a:rPr lang="ru-RU" dirty="0" err="1" smtClean="0"/>
              <a:t>зна</a:t>
            </a:r>
            <a:r>
              <a:rPr lang="ru-RU" dirty="0" smtClean="0"/>
              <a:t> и т --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</a:t>
            </a:r>
            <a:r>
              <a:rPr lang="ru-RU" sz="2400" dirty="0" smtClean="0"/>
              <a:t>окончание безударное, поэтому определяю спряжение по начальной форме</a:t>
            </a:r>
          </a:p>
          <a:p>
            <a:r>
              <a:rPr lang="ru-RU" sz="2800" dirty="0">
                <a:solidFill>
                  <a:srgbClr val="0070C0"/>
                </a:solidFill>
              </a:rPr>
              <a:t>з</a:t>
            </a:r>
            <a:r>
              <a:rPr lang="ru-RU" sz="2800" dirty="0" smtClean="0">
                <a:solidFill>
                  <a:srgbClr val="0070C0"/>
                </a:solidFill>
              </a:rPr>
              <a:t>нать</a:t>
            </a:r>
            <a:r>
              <a:rPr lang="ru-RU" sz="2400" dirty="0" smtClean="0"/>
              <a:t>, заканчивается на    -</a:t>
            </a:r>
            <a:r>
              <a:rPr lang="ru-RU" sz="2400" dirty="0" err="1" smtClean="0"/>
              <a:t>ать</a:t>
            </a:r>
            <a:r>
              <a:rPr lang="ru-RU" sz="2400" dirty="0" smtClean="0"/>
              <a:t>, </a:t>
            </a:r>
            <a:r>
              <a:rPr lang="ru-RU" sz="2400" dirty="0"/>
              <a:t>значит  относится к  </a:t>
            </a:r>
            <a:r>
              <a:rPr lang="fr-FR" sz="2400" dirty="0"/>
              <a:t>I </a:t>
            </a:r>
            <a:r>
              <a:rPr lang="ru-RU" sz="2400" dirty="0"/>
              <a:t>спряжению.</a:t>
            </a:r>
          </a:p>
          <a:p>
            <a:r>
              <a:rPr lang="ru-RU" sz="2400" dirty="0" smtClean="0"/>
              <a:t>2.Он  не  </a:t>
            </a:r>
            <a:r>
              <a:rPr lang="ru-RU" sz="2400" dirty="0" err="1" smtClean="0"/>
              <a:t>зна</a:t>
            </a:r>
            <a:r>
              <a:rPr lang="ru-RU" sz="2400" dirty="0" smtClean="0"/>
              <a:t> и т – 3 лицо, ед. число, в таблице личных окончаний </a:t>
            </a:r>
          </a:p>
          <a:p>
            <a:r>
              <a:rPr lang="ru-RU" sz="2400" dirty="0" smtClean="0"/>
              <a:t>3.У глаголов </a:t>
            </a:r>
            <a:r>
              <a:rPr lang="en-US" sz="2400" dirty="0" smtClean="0"/>
              <a:t>I</a:t>
            </a:r>
            <a:r>
              <a:rPr lang="ru-RU" sz="2400" dirty="0" smtClean="0"/>
              <a:t> спряжения 3 лица ед. числа окончание   </a:t>
            </a:r>
            <a:r>
              <a:rPr lang="ru-RU" sz="2400" dirty="0" smtClean="0">
                <a:solidFill>
                  <a:srgbClr val="FF0000"/>
                </a:solidFill>
              </a:rPr>
              <a:t>-</a:t>
            </a:r>
            <a:r>
              <a:rPr lang="ru-RU" sz="2400" dirty="0" err="1" smtClean="0">
                <a:solidFill>
                  <a:srgbClr val="FF0000"/>
                </a:solidFill>
              </a:rPr>
              <a:t>ет</a:t>
            </a:r>
            <a:r>
              <a:rPr lang="ru-RU" sz="2400" dirty="0" smtClean="0"/>
              <a:t>, значит пишу букву  </a:t>
            </a:r>
            <a:r>
              <a:rPr lang="ru-RU" sz="2400" dirty="0" smtClean="0">
                <a:solidFill>
                  <a:srgbClr val="FF0000"/>
                </a:solidFill>
              </a:rPr>
              <a:t>е</a:t>
            </a:r>
          </a:p>
          <a:p>
            <a:r>
              <a:rPr lang="ru-RU" sz="2800" dirty="0" smtClean="0"/>
              <a:t> результат: </a:t>
            </a:r>
            <a:r>
              <a:rPr lang="ru-RU" sz="2800" dirty="0" smtClean="0">
                <a:solidFill>
                  <a:srgbClr val="0070C0"/>
                </a:solidFill>
              </a:rPr>
              <a:t>не зна</a:t>
            </a:r>
            <a:r>
              <a:rPr lang="ru-RU" sz="2800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>
                <a:solidFill>
                  <a:srgbClr val="0070C0"/>
                </a:solidFill>
              </a:rPr>
              <a:t>т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6672"/>
            <a:ext cx="328613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822" y="2780928"/>
            <a:ext cx="237108" cy="250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2712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4000" b="0" dirty="0">
                <a:solidFill>
                  <a:srgbClr val="000000"/>
                </a:solidFill>
              </a:rPr>
              <a:t>Пронаблюдаем, сделаем вывод.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4000" b="0" dirty="0">
                <a:solidFill>
                  <a:srgbClr val="000000"/>
                </a:solidFill>
              </a:rPr>
              <a:t>Прочитаем правило в учебнике.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4000" b="0" dirty="0">
                <a:solidFill>
                  <a:srgbClr val="000000"/>
                </a:solidFill>
              </a:rPr>
              <a:t>Выполним задания.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4000" b="0" dirty="0">
                <a:solidFill>
                  <a:srgbClr val="000000"/>
                </a:solidFill>
              </a:rPr>
              <a:t>Подведём итог.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5956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442461"/>
              </p:ext>
            </p:extLst>
          </p:nvPr>
        </p:nvGraphicFramePr>
        <p:xfrm>
          <a:off x="683568" y="1397000"/>
          <a:ext cx="7488832" cy="21945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44416"/>
                <a:gridCol w="37444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</a:t>
                      </a:r>
                      <a:r>
                        <a:rPr lang="ru-RU" sz="2400" dirty="0" smtClean="0"/>
                        <a:t> спряжение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II </a:t>
                      </a:r>
                      <a:r>
                        <a:rPr lang="ru-RU" sz="2400" dirty="0" smtClean="0"/>
                        <a:t>спряжение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1лицо  -у  -ю  -</a:t>
                      </a:r>
                      <a:r>
                        <a:rPr lang="ru-RU" sz="2400" dirty="0" err="1" smtClean="0"/>
                        <a:t>ём</a:t>
                      </a:r>
                      <a:r>
                        <a:rPr lang="ru-RU" sz="2400" dirty="0" smtClean="0"/>
                        <a:t>   -ем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1лицо  -у    -ю  -им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2лицо  -ешь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smtClean="0"/>
                        <a:t>    -</a:t>
                      </a:r>
                      <a:r>
                        <a:rPr lang="ru-RU" sz="2400" dirty="0" err="1" smtClean="0"/>
                        <a:t>ёшь</a:t>
                      </a:r>
                      <a:r>
                        <a:rPr lang="ru-RU" sz="2400" baseline="0" dirty="0" smtClean="0"/>
                        <a:t>   </a:t>
                      </a:r>
                      <a:r>
                        <a:rPr lang="ru-RU" sz="2400" dirty="0" smtClean="0"/>
                        <a:t> -</a:t>
                      </a:r>
                      <a:r>
                        <a:rPr lang="ru-RU" sz="2400" dirty="0" err="1" smtClean="0"/>
                        <a:t>ете</a:t>
                      </a:r>
                      <a:r>
                        <a:rPr lang="ru-RU" sz="2400" dirty="0" smtClean="0"/>
                        <a:t> </a:t>
                      </a:r>
                    </a:p>
                    <a:p>
                      <a:r>
                        <a:rPr lang="ru-RU" sz="2400" dirty="0" smtClean="0"/>
                        <a:t>             -</a:t>
                      </a:r>
                      <a:r>
                        <a:rPr lang="ru-RU" sz="2400" dirty="0" err="1" smtClean="0"/>
                        <a:t>ёте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2лицо  -ишь     -</a:t>
                      </a:r>
                      <a:r>
                        <a:rPr lang="ru-RU" sz="2400" dirty="0" err="1" smtClean="0"/>
                        <a:t>ите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 лицо  -</a:t>
                      </a:r>
                      <a:r>
                        <a:rPr lang="ru-RU" sz="2400" dirty="0" err="1" smtClean="0"/>
                        <a:t>ет</a:t>
                      </a:r>
                      <a:r>
                        <a:rPr lang="ru-RU" sz="2400" baseline="0" dirty="0" smtClean="0"/>
                        <a:t>   -</a:t>
                      </a:r>
                      <a:r>
                        <a:rPr lang="ru-RU" sz="2400" baseline="0" dirty="0" err="1" smtClean="0"/>
                        <a:t>ёт</a:t>
                      </a:r>
                      <a:r>
                        <a:rPr lang="ru-RU" sz="2400" baseline="0" dirty="0" smtClean="0"/>
                        <a:t>   -</a:t>
                      </a:r>
                      <a:r>
                        <a:rPr lang="ru-RU" sz="2400" baseline="0" dirty="0" err="1" smtClean="0"/>
                        <a:t>ут</a:t>
                      </a:r>
                      <a:r>
                        <a:rPr lang="ru-RU" sz="2400" baseline="0" dirty="0" smtClean="0"/>
                        <a:t>   -ют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 </a:t>
                      </a:r>
                      <a:r>
                        <a:rPr lang="ru-RU" sz="2400" dirty="0" smtClean="0"/>
                        <a:t>лицо   -</a:t>
                      </a:r>
                      <a:r>
                        <a:rPr lang="ru-RU" sz="2400" dirty="0" err="1" smtClean="0"/>
                        <a:t>ит</a:t>
                      </a:r>
                      <a:r>
                        <a:rPr lang="ru-RU" sz="2400" dirty="0" smtClean="0"/>
                        <a:t>  -</a:t>
                      </a:r>
                      <a:r>
                        <a:rPr lang="ru-RU" sz="2400" dirty="0" err="1" smtClean="0"/>
                        <a:t>ат</a:t>
                      </a:r>
                      <a:r>
                        <a:rPr lang="ru-RU" sz="2400" dirty="0" smtClean="0"/>
                        <a:t>  -</a:t>
                      </a:r>
                      <a:r>
                        <a:rPr lang="ru-RU" sz="2400" dirty="0" err="1" smtClean="0"/>
                        <a:t>ят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691680" y="198884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71762"/>
            <a:ext cx="359954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978" y="1971762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74106"/>
            <a:ext cx="383158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106" y="3259571"/>
            <a:ext cx="527174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240521"/>
            <a:ext cx="436741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259138"/>
            <a:ext cx="45649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291" y="2420888"/>
            <a:ext cx="624981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088" y="2420888"/>
            <a:ext cx="763087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954889"/>
            <a:ext cx="576064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919" y="3271838"/>
            <a:ext cx="47694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986" y="3259138"/>
            <a:ext cx="458814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125" y="3271838"/>
            <a:ext cx="477611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125" y="2823468"/>
            <a:ext cx="621627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991" y="2438640"/>
            <a:ext cx="692969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389" y="2438640"/>
            <a:ext cx="74248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895" y="2420888"/>
            <a:ext cx="76098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66760"/>
            <a:ext cx="576064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971762"/>
            <a:ext cx="576064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6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9779" y="3235182"/>
            <a:ext cx="4762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0758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340768"/>
            <a:ext cx="69127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/>
              <a:t>Язык </a:t>
            </a:r>
            <a:r>
              <a:rPr lang="ru-RU" sz="4400" b="1" i="1" dirty="0" err="1" smtClean="0"/>
              <a:t>болта_т</a:t>
            </a:r>
            <a:r>
              <a:rPr lang="ru-RU" sz="4400" b="1" i="1" dirty="0" smtClean="0"/>
              <a:t>, а голова не </a:t>
            </a:r>
            <a:r>
              <a:rPr lang="ru-RU" sz="4400" b="1" i="1" dirty="0" err="1" smtClean="0"/>
              <a:t>зна_т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2045070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412776"/>
            <a:ext cx="633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err="1" smtClean="0"/>
              <a:t>Болта_т</a:t>
            </a:r>
            <a:r>
              <a:rPr lang="ru-RU" sz="4400" b="1" i="1" dirty="0" smtClean="0"/>
              <a:t>, не </a:t>
            </a:r>
            <a:r>
              <a:rPr lang="ru-RU" sz="4400" b="1" i="1" dirty="0" err="1" smtClean="0"/>
              <a:t>зна_т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3487155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54200" y="1988840"/>
            <a:ext cx="49105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0000"/>
                </a:solidFill>
              </a:rPr>
              <a:t>Болта и т</a:t>
            </a:r>
            <a:r>
              <a:rPr lang="ru-RU" sz="4400" b="1" i="1" dirty="0">
                <a:solidFill>
                  <a:srgbClr val="000000"/>
                </a:solidFill>
              </a:rPr>
              <a:t>, </a:t>
            </a:r>
            <a:r>
              <a:rPr lang="ru-RU" sz="4400" b="1" i="1" dirty="0" smtClean="0">
                <a:solidFill>
                  <a:srgbClr val="000000"/>
                </a:solidFill>
              </a:rPr>
              <a:t>не  </a:t>
            </a:r>
            <a:r>
              <a:rPr lang="ru-RU" sz="4400" b="1" i="1" dirty="0" err="1" smtClean="0">
                <a:solidFill>
                  <a:srgbClr val="000000"/>
                </a:solidFill>
              </a:rPr>
              <a:t>зна</a:t>
            </a:r>
            <a:r>
              <a:rPr lang="ru-RU" sz="4400" b="1" i="1" dirty="0" smtClean="0">
                <a:solidFill>
                  <a:srgbClr val="000000"/>
                </a:solidFill>
              </a:rPr>
              <a:t> </a:t>
            </a:r>
            <a:r>
              <a:rPr lang="ru-RU" sz="4000" b="1" i="1" dirty="0" smtClean="0">
                <a:solidFill>
                  <a:srgbClr val="000000"/>
                </a:solidFill>
              </a:rPr>
              <a:t>и </a:t>
            </a:r>
            <a:r>
              <a:rPr lang="ru-RU" sz="4400" b="1" i="1" dirty="0" smtClean="0">
                <a:solidFill>
                  <a:srgbClr val="000000"/>
                </a:solidFill>
              </a:rPr>
              <a:t>т</a:t>
            </a:r>
            <a:endParaRPr lang="ru-RU" sz="4400" b="1" i="1" dirty="0">
              <a:solidFill>
                <a:srgbClr val="000000"/>
              </a:solidFill>
            </a:endParaRPr>
          </a:p>
        </p:txBody>
      </p:sp>
      <p:sp>
        <p:nvSpPr>
          <p:cNvPr id="4" name="Двойные круглые скобки 3"/>
          <p:cNvSpPr/>
          <p:nvPr/>
        </p:nvSpPr>
        <p:spPr>
          <a:xfrm>
            <a:off x="3275856" y="2216021"/>
            <a:ext cx="432048" cy="424509"/>
          </a:xfrm>
          <a:prstGeom prst="bracketPair">
            <a:avLst>
              <a:gd name="adj" fmla="val 26287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Двойные круглые скобки 4"/>
          <p:cNvSpPr/>
          <p:nvPr/>
        </p:nvSpPr>
        <p:spPr>
          <a:xfrm>
            <a:off x="6012160" y="2204864"/>
            <a:ext cx="360040" cy="401526"/>
          </a:xfrm>
          <a:prstGeom prst="bracketPair">
            <a:avLst>
              <a:gd name="adj" fmla="val 327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849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20940" cy="936104"/>
          </a:xfrm>
        </p:spPr>
        <p:txBody>
          <a:bodyPr/>
          <a:lstStyle/>
          <a:p>
            <a:pPr algn="ctr"/>
            <a:r>
              <a:rPr lang="ru-RU" dirty="0" smtClean="0"/>
              <a:t>ТЕМА: Правописание безударных личных окончаний глаголов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700808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Цель: научиться правильно писать безударные личные окончания глаголов.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2708920"/>
            <a:ext cx="75608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План: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Пронаблюдаем, сделаем вывод.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Прочитаем правило в учебнике.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Выполним задания.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Подведём итог.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820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54200" y="1988840"/>
            <a:ext cx="49105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i="1" dirty="0" smtClean="0">
                <a:solidFill>
                  <a:srgbClr val="000000"/>
                </a:solidFill>
              </a:rPr>
              <a:t>Болта и т</a:t>
            </a:r>
            <a:r>
              <a:rPr lang="ru-RU" sz="4400" b="1" i="1" dirty="0">
                <a:solidFill>
                  <a:srgbClr val="000000"/>
                </a:solidFill>
              </a:rPr>
              <a:t>, </a:t>
            </a:r>
            <a:r>
              <a:rPr lang="ru-RU" sz="4400" b="1" i="1" dirty="0" smtClean="0">
                <a:solidFill>
                  <a:srgbClr val="000000"/>
                </a:solidFill>
              </a:rPr>
              <a:t>не  </a:t>
            </a:r>
            <a:r>
              <a:rPr lang="ru-RU" sz="4400" b="1" i="1" dirty="0" err="1" smtClean="0">
                <a:solidFill>
                  <a:srgbClr val="000000"/>
                </a:solidFill>
              </a:rPr>
              <a:t>зна</a:t>
            </a:r>
            <a:r>
              <a:rPr lang="ru-RU" sz="4400" b="1" i="1" dirty="0" smtClean="0">
                <a:solidFill>
                  <a:srgbClr val="000000"/>
                </a:solidFill>
              </a:rPr>
              <a:t> </a:t>
            </a:r>
            <a:r>
              <a:rPr lang="ru-RU" sz="4000" b="1" i="1" dirty="0" smtClean="0">
                <a:solidFill>
                  <a:srgbClr val="000000"/>
                </a:solidFill>
              </a:rPr>
              <a:t>и </a:t>
            </a:r>
            <a:r>
              <a:rPr lang="ru-RU" sz="4400" b="1" i="1" dirty="0" smtClean="0">
                <a:solidFill>
                  <a:srgbClr val="000000"/>
                </a:solidFill>
              </a:rPr>
              <a:t>т</a:t>
            </a:r>
            <a:endParaRPr lang="ru-RU" sz="4400" b="1" i="1" dirty="0">
              <a:solidFill>
                <a:srgbClr val="000000"/>
              </a:solidFill>
            </a:endParaRPr>
          </a:p>
        </p:txBody>
      </p:sp>
      <p:sp>
        <p:nvSpPr>
          <p:cNvPr id="4" name="Двойные круглые скобки 3"/>
          <p:cNvSpPr/>
          <p:nvPr/>
        </p:nvSpPr>
        <p:spPr>
          <a:xfrm>
            <a:off x="3275856" y="2216021"/>
            <a:ext cx="432048" cy="424509"/>
          </a:xfrm>
          <a:prstGeom prst="bracketPair">
            <a:avLst>
              <a:gd name="adj" fmla="val 26287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войные круглые скобки 4"/>
          <p:cNvSpPr/>
          <p:nvPr/>
        </p:nvSpPr>
        <p:spPr>
          <a:xfrm>
            <a:off x="6012160" y="2204864"/>
            <a:ext cx="360040" cy="401526"/>
          </a:xfrm>
          <a:prstGeom prst="bracketPair">
            <a:avLst>
              <a:gd name="adj" fmla="val 327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32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836712"/>
            <a:ext cx="676875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/>
              <a:t>о</a:t>
            </a:r>
            <a:r>
              <a:rPr lang="ru-RU" sz="3200" dirty="0" smtClean="0"/>
              <a:t>пределить спряжение по таблице личных окончаний глаголов.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/>
              <a:t>о</a:t>
            </a:r>
            <a:r>
              <a:rPr lang="ru-RU" sz="3200" dirty="0" smtClean="0"/>
              <a:t>пределить спряжение по начальной форме глагола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 smtClean="0"/>
              <a:t>Поставить ударение и если окончание ударное, то…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 smtClean="0"/>
              <a:t>Поставить ударение и если окончание безударное, то…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94198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836712"/>
            <a:ext cx="676875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rgbClr val="000000"/>
                </a:solidFill>
              </a:rPr>
              <a:t>о</a:t>
            </a:r>
            <a:r>
              <a:rPr lang="ru-RU" sz="3200" dirty="0" smtClean="0">
                <a:solidFill>
                  <a:srgbClr val="000000"/>
                </a:solidFill>
              </a:rPr>
              <a:t>пределить спряжение по таблице личных окончаний глаголов.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2.определить </a:t>
            </a:r>
            <a:r>
              <a:rPr lang="ru-RU" sz="3200" dirty="0" smtClean="0">
                <a:solidFill>
                  <a:srgbClr val="FF0000"/>
                </a:solidFill>
              </a:rPr>
              <a:t>спряжение по начальной форме глагола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0000"/>
                </a:solidFill>
              </a:rPr>
              <a:t>Поставить ударение и если окончание ударное, то…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1.Поставить </a:t>
            </a:r>
            <a:r>
              <a:rPr lang="ru-RU" sz="3200" dirty="0" smtClean="0">
                <a:solidFill>
                  <a:srgbClr val="FF0000"/>
                </a:solidFill>
              </a:rPr>
              <a:t>ударение и если окончание безударное, то…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348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476672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200" dirty="0">
                <a:solidFill>
                  <a:srgbClr val="FF0000"/>
                </a:solidFill>
              </a:rPr>
              <a:t>1.Поставить ударение и если окончание безударное, то</a:t>
            </a:r>
            <a:r>
              <a:rPr lang="ru-RU" sz="3200" dirty="0" smtClean="0">
                <a:solidFill>
                  <a:srgbClr val="FF0000"/>
                </a:solidFill>
              </a:rPr>
              <a:t>…</a:t>
            </a:r>
          </a:p>
          <a:p>
            <a:pPr lvl="0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253877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200" dirty="0">
                <a:solidFill>
                  <a:srgbClr val="FF0000"/>
                </a:solidFill>
              </a:rPr>
              <a:t>2.определить спряжение по начальной форме глагола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4115604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Если ты выбрал верные пункты – поставь себе плюс!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!Вспомни, что глаголы начальной формы образуются при помощи формообразующих суффиксов    -</a:t>
            </a:r>
            <a:r>
              <a:rPr lang="ru-RU" sz="2000" b="1" dirty="0" err="1" smtClean="0">
                <a:solidFill>
                  <a:srgbClr val="C00000"/>
                </a:solidFill>
              </a:rPr>
              <a:t>ть</a:t>
            </a:r>
            <a:r>
              <a:rPr lang="ru-RU" sz="2000" b="1" dirty="0" smtClean="0">
                <a:solidFill>
                  <a:srgbClr val="C00000"/>
                </a:solidFill>
              </a:rPr>
              <a:t>,   -</a:t>
            </a:r>
            <a:r>
              <a:rPr lang="ru-RU" sz="2000" b="1" dirty="0" err="1" smtClean="0">
                <a:solidFill>
                  <a:srgbClr val="C00000"/>
                </a:solidFill>
              </a:rPr>
              <a:t>чь</a:t>
            </a:r>
            <a:r>
              <a:rPr lang="ru-RU" sz="2000" b="1" dirty="0" smtClean="0">
                <a:solidFill>
                  <a:srgbClr val="C00000"/>
                </a:solidFill>
              </a:rPr>
              <a:t>,   -</a:t>
            </a:r>
            <a:r>
              <a:rPr lang="ru-RU" sz="2000" b="1" dirty="0" err="1" smtClean="0">
                <a:solidFill>
                  <a:srgbClr val="C00000"/>
                </a:solidFill>
              </a:rPr>
              <a:t>ти</a:t>
            </a:r>
            <a:r>
              <a:rPr lang="ru-RU" sz="2000" b="1" dirty="0" smtClean="0">
                <a:solidFill>
                  <a:srgbClr val="C00000"/>
                </a:solidFill>
              </a:rPr>
              <a:t>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5848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96</TotalTime>
  <Words>501</Words>
  <Application>Microsoft Office PowerPoint</Application>
  <PresentationFormat>Экран 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Углы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ТЕМА: Правописание безударных личных окончаний глаголов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 Для того чтобы правильно написать безударное личное окончание глаголов нужно:</vt:lpstr>
      <vt:lpstr>план</vt:lpstr>
      <vt:lpstr>Не  зна и т --</vt:lpstr>
      <vt:lpstr>план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Irbis</dc:creator>
  <cp:lastModifiedBy>Irbis</cp:lastModifiedBy>
  <cp:revision>12</cp:revision>
  <dcterms:created xsi:type="dcterms:W3CDTF">2013-12-09T11:28:24Z</dcterms:created>
  <dcterms:modified xsi:type="dcterms:W3CDTF">2013-12-09T13:16:59Z</dcterms:modified>
</cp:coreProperties>
</file>