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9" r:id="rId5"/>
    <p:sldId id="258" r:id="rId6"/>
    <p:sldId id="270" r:id="rId7"/>
    <p:sldId id="259" r:id="rId8"/>
    <p:sldId id="278" r:id="rId9"/>
    <p:sldId id="261" r:id="rId10"/>
    <p:sldId id="264" r:id="rId11"/>
    <p:sldId id="273" r:id="rId12"/>
    <p:sldId id="276" r:id="rId13"/>
    <p:sldId id="272" r:id="rId14"/>
    <p:sldId id="267" r:id="rId15"/>
    <p:sldId id="277" r:id="rId16"/>
    <p:sldId id="263" r:id="rId17"/>
    <p:sldId id="279" r:id="rId18"/>
    <p:sldId id="280" r:id="rId19"/>
    <p:sldId id="262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7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0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5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F333-9BB4-4F71-8EB8-714C0FC50714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F83A-6E42-4FB7-8375-8E6CA033C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3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АД 18\МОЯ РАБОТА\семинар практикум для родителей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21" y="1916832"/>
            <a:ext cx="6768752" cy="37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63591" y="476672"/>
            <a:ext cx="72664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Здоровый образ жизни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детей от 3 до 4 лет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07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9882" y="-25102"/>
            <a:ext cx="843528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Утренняя зарядка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7.20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755576" y="6126163"/>
            <a:ext cx="793122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556793"/>
            <a:ext cx="368647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19265"/>
            <a:ext cx="3935022" cy="29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31" y="4149080"/>
            <a:ext cx="3592138" cy="25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1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43528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Занятия физкультура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5149080" y="-478968"/>
            <a:ext cx="936104" cy="95793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1289"/>
            <a:ext cx="3796231" cy="25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1777"/>
            <a:ext cx="3607964" cy="20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75220" y="3621744"/>
            <a:ext cx="843528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Подвижные игры на прогулках</a:t>
            </a:r>
            <a:endParaRPr lang="ru-RU" sz="3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66" y="4305820"/>
            <a:ext cx="2552370" cy="214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05820"/>
            <a:ext cx="2473061" cy="21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3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3635" y="0"/>
            <a:ext cx="843528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Режим дня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04448" y="6021288"/>
            <a:ext cx="82352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4918" y="900009"/>
            <a:ext cx="43384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Утренняя гимнастика</a:t>
            </a:r>
            <a:endParaRPr lang="ru-RU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64504" y="2297489"/>
            <a:ext cx="19383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завтрак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976753"/>
            <a:ext cx="1947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занятия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9109" y="5694049"/>
            <a:ext cx="20256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прогулка</a:t>
            </a:r>
            <a:endParaRPr lang="ru-RU" sz="3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06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"/>
            <a:ext cx="9144000" cy="698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43528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Режим дня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8686800" y="6021288"/>
            <a:ext cx="61664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33515" y="1268760"/>
            <a:ext cx="132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</a:t>
            </a:r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бед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8473" y="2291807"/>
            <a:ext cx="2336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Тихий час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28157" y="5085184"/>
            <a:ext cx="48074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Свободная </a:t>
            </a:r>
          </a:p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деятельность игры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3488785"/>
            <a:ext cx="3088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Закаливани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55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" y="-1384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6525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Факторы, влияющие на здоровье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соблюдение режима дня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-организация двигательной активности, длительность прогулки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-закаливание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-полноценное и рациональное питание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-условия жизни в семье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-полноценный сон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-культурно-гигиенические нормы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>-здоровый </a:t>
            </a: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образ жизни семьи  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-влияние окружающей среды, экология</a:t>
            </a:r>
            <a: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Georgia" pitchFamily="18" charset="0"/>
              </a:rPr>
              <a:t>- наследственность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500992" y="6419364"/>
            <a:ext cx="576064" cy="4320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24928" y="6375427"/>
            <a:ext cx="802432" cy="464915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854" y="2967335"/>
            <a:ext cx="831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Видео интервью с детьми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8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003232" cy="8640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Примерные игры по дороге домой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492941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Догонялки  (волк и заяц, кошки мышки, у медведя  во бору и др.)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Ходьба (по лесу с высоким подниманием колена,  все спят ходьба на носочках,  и др.)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Пальчиковая гимнастика (посчитаем машины. надуем шарик и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itchFamily="18" charset="0"/>
              </a:rPr>
              <a:t>др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Гимнастика для глаз 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ветер дует нам в лицо-моргаем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Закачалось деревцо-по сторонам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Ветер тише тише-вниз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Деревце всё выше-на вверх</a:t>
            </a: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5.    Учить энергично отталкиваться двумя ногами и правильно призем­ляться в прыжках с высоты, на месте и с продвижением вперед.</a:t>
            </a:r>
          </a:p>
          <a:p>
            <a:pPr marL="0" indent="0">
              <a:buNone/>
            </a:pPr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0384" y="188640"/>
            <a:ext cx="8003232" cy="8640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Точечный массаж для укрепления иммунитета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372" y="964293"/>
            <a:ext cx="8219256" cy="492941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Лимфатические зоны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на промежутки между пальчиками на руках и 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ногах 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Указательным пальцем, смазанным маслом, проводите между пальчиками снизу вверх, слегка пощипывая мясистую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часть.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2. </a:t>
            </a:r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Носик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Указательным и средним пальцами аккуратно нажмите на ноздри, затем проведите в стороны. Когда нос не заложен, улучшается снабжение кислородом и охлаждается мозг, что очень важно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3. </a:t>
            </a:r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Надбровные дуги и лоб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Проводите осторожно над бровями от середины лба в стороны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sz="2000" b="1" i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003232" cy="86409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Точечный массаж для укрепления иммунитета</a:t>
            </a:r>
            <a:endParaRPr lang="ru-RU" sz="4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6021288"/>
            <a:ext cx="154360" cy="1048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4. </a:t>
            </a:r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Ушки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Рефлексотерапия считает ухо перевернутым отображением плода. Так что, разогревая ухо, вы разогреваете все тело. Проведите перед ушками и за ними средним или указательным пальцем. В завершение покатайте край ушной раковины между большим и остальными пальцами, что позволит разогреть и лицо, и головку. </a:t>
            </a:r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5. </a:t>
            </a:r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Грудная клетка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Наконец, последнюю чувствительную зону, грудную клетку, можно массировать спереди теплыми руками, но можно и со спины, между лопатками, проводя рукой сверху вниз.</a:t>
            </a:r>
          </a:p>
        </p:txBody>
      </p:sp>
    </p:spTree>
    <p:extLst>
      <p:ext uri="{BB962C8B-B14F-4D97-AF65-F5344CB8AC3E}">
        <p14:creationId xmlns:p14="http://schemas.microsoft.com/office/powerpoint/2010/main" val="41893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36679"/>
            <a:ext cx="4608512" cy="587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rgbClr val="0070C0"/>
                </a:solidFill>
                <a:latin typeface="Georgia" pitchFamily="18" charset="0"/>
              </a:rPr>
              <a:t>Развивать умение различать и называть органы чувств (глаза, рот, нос, уши), дать представление об их роли в организме и о том,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как их беречь и ухаживать за ними.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6679"/>
            <a:ext cx="4149080" cy="58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3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 flipV="1">
            <a:off x="8820471" y="2420887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8291264" cy="5616624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>
                <a:latin typeface="Georgia" pitchFamily="18" charset="0"/>
              </a:rPr>
              <a:t>-</a:t>
            </a:r>
            <a:endParaRPr lang="ru-RU" i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94" y="366623"/>
            <a:ext cx="87849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Нормы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физического развития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ребенка в 3 года.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Основные цели и 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задачи  физического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воспитания по программе «от рождения до школы»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Что важно на данном этапе в физическом развитии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sz="32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>
                <a:solidFill>
                  <a:srgbClr val="002060"/>
                </a:solidFill>
                <a:latin typeface="Georgia" pitchFamily="18" charset="0"/>
              </a:rPr>
              <a:t> П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итание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Физ. Упражнения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Режим дня</a:t>
            </a:r>
            <a:endParaRPr lang="ru-RU" sz="2000" b="1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4. Факторы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здоровья</a:t>
            </a: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.      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5. Практические </a:t>
            </a: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рекомендации по работе с малышами.</a:t>
            </a:r>
          </a:p>
        </p:txBody>
      </p:sp>
    </p:spTree>
    <p:extLst>
      <p:ext uri="{BB962C8B-B14F-4D97-AF65-F5344CB8AC3E}">
        <p14:creationId xmlns:p14="http://schemas.microsoft.com/office/powerpoint/2010/main" val="1541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003232" cy="8640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Здоровый образ жизни 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Мода или необходимость</a:t>
            </a:r>
            <a:endParaRPr lang="ru-RU" sz="32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6021288"/>
            <a:ext cx="154360" cy="1048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www.ilovegreece.ru/mediaResource/00/005/761.jpg?w=900&amp;h=540&amp;mode=crop&amp;scale=b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0" y="1643607"/>
            <a:ext cx="8187780" cy="49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8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6021288"/>
            <a:ext cx="154360" cy="1048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5" name="Рисунок 7" descr="Описание: http://www.kentlikadin.com/wp-content/uploads/2013/03/mutl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04" y="2417345"/>
            <a:ext cx="5943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7724" y="427891"/>
            <a:ext cx="49685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Упражнение «Улыбка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6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6021288"/>
            <a:ext cx="154360" cy="10487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endParaRPr lang="ru-RU" sz="2000" b="1" i="1" dirty="0" smtClean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5" name="Рисунок 7" descr="Описание: http://www.kentlikadin.com/wp-content/uploads/2013/03/mutl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04" y="2417345"/>
            <a:ext cx="59436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10" descr="Описание: https://im2-tub-ru.yandex.net/i?id=26ad846db0505d353de123d56940b195&amp;n=33&amp;h=190&amp;w=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950620"/>
            <a:ext cx="62960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13266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Игровое упражнение 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«Поменяйтесь местами»</a:t>
            </a:r>
            <a:endParaRPr lang="ru-RU" sz="3600" b="1" i="1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1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05048" y="1672109"/>
            <a:ext cx="730423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93204" y="369887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i="1" dirty="0">
                <a:solidFill>
                  <a:srgbClr val="FF0000"/>
                </a:solidFill>
                <a:latin typeface="Georgia" pitchFamily="18" charset="0"/>
              </a:rPr>
              <a:t>Информирование</a:t>
            </a:r>
            <a:endParaRPr lang="ru-RU" sz="9600" i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9600" b="1" i="1" dirty="0">
                <a:solidFill>
                  <a:srgbClr val="002060"/>
                </a:solidFill>
                <a:latin typeface="Georgia" pitchFamily="18" charset="0"/>
              </a:rPr>
              <a:t>Понятие «здоровье» состоит из компонентов физиологического, психического, социального, нравственного. Здоровье человека, его состояние зависит от многих факторов, вот некоторые из них. </a:t>
            </a:r>
            <a:endParaRPr lang="ru-RU" sz="9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9600" b="1" i="1" dirty="0" smtClean="0">
                <a:solidFill>
                  <a:srgbClr val="00B050"/>
                </a:solidFill>
                <a:latin typeface="Georgia" pitchFamily="18" charset="0"/>
              </a:rPr>
              <a:t>Физическое </a:t>
            </a:r>
            <a:r>
              <a:rPr lang="ru-RU" sz="9600" b="1" i="1" dirty="0">
                <a:solidFill>
                  <a:srgbClr val="00B050"/>
                </a:solidFill>
                <a:latin typeface="Georgia" pitchFamily="18" charset="0"/>
              </a:rPr>
              <a:t>здоровье </a:t>
            </a:r>
            <a:r>
              <a:rPr lang="ru-RU" sz="9600" b="1" i="1" dirty="0">
                <a:solidFill>
                  <a:srgbClr val="002060"/>
                </a:solidFill>
                <a:latin typeface="Georgia" pitchFamily="18" charset="0"/>
              </a:rPr>
              <a:t>зависит от того, как функционирует наш организм, в каком состоянии его системы: кровеносно-сосудистая, нервно-мышечная и др. Физическое здоровье – это здоровое тело. </a:t>
            </a:r>
            <a:endParaRPr lang="ru-RU" sz="96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9600" b="1" i="1" dirty="0" smtClean="0">
                <a:solidFill>
                  <a:srgbClr val="00B050"/>
                </a:solidFill>
                <a:latin typeface="Georgia" pitchFamily="18" charset="0"/>
              </a:rPr>
              <a:t>Социальное </a:t>
            </a:r>
            <a:r>
              <a:rPr lang="ru-RU" sz="9600" b="1" i="1" dirty="0">
                <a:solidFill>
                  <a:srgbClr val="00B050"/>
                </a:solidFill>
                <a:latin typeface="Georgia" pitchFamily="18" charset="0"/>
              </a:rPr>
              <a:t>здоровье </a:t>
            </a:r>
            <a:r>
              <a:rPr lang="ru-RU" sz="9600" b="1" i="1" dirty="0">
                <a:solidFill>
                  <a:srgbClr val="002060"/>
                </a:solidFill>
                <a:latin typeface="Georgia" pitchFamily="18" charset="0"/>
              </a:rPr>
              <a:t>– это осознание себя как полезной части общества, т.е. социума. Оно зависит от понимания, что для нас является важным во взаимоотношениях с другими людьми, от умения строить эти взаимоотношения.</a:t>
            </a:r>
            <a:endParaRPr lang="ru-RU" sz="9600" i="1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8000" b="1" dirty="0">
                <a:latin typeface="Georgia" pitchFamily="18" charset="0"/>
              </a:rPr>
              <a:t/>
            </a:r>
            <a:br>
              <a:rPr lang="ru-RU" sz="8000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3717016" y="2276872"/>
            <a:ext cx="1234479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755576" y="369887"/>
            <a:ext cx="7967228" cy="3635177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i="1" dirty="0">
                <a:solidFill>
                  <a:srgbClr val="00B050"/>
                </a:solidFill>
                <a:latin typeface="Georgia" pitchFamily="18" charset="0"/>
              </a:rPr>
              <a:t>Нравственное, </a:t>
            </a:r>
            <a:r>
              <a:rPr lang="ru-RU" sz="8000" b="1" i="1" dirty="0">
                <a:solidFill>
                  <a:srgbClr val="002060"/>
                </a:solidFill>
                <a:latin typeface="Georgia" pitchFamily="18" charset="0"/>
              </a:rPr>
              <a:t>духовное здоровье зависит от того, что является главным для человека, как он воспринимает себя как личность, в каком направлении развивает свое «я», какой путь выбирает для самоутверждения.</a:t>
            </a:r>
            <a:br>
              <a:rPr lang="ru-RU" sz="8000" b="1" i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8000" b="1" i="1" dirty="0">
                <a:solidFill>
                  <a:srgbClr val="002060"/>
                </a:solidFill>
                <a:latin typeface="Georgia" pitchFamily="18" charset="0"/>
              </a:rPr>
              <a:t>Основой психоэмоционального здоровья является состояние общего душевного комфорта, обеспечивающее адекватную регуляцию поведения. Это состояние обуславливается потребностями человека и возможностями их удовлетворения. </a:t>
            </a:r>
            <a:endParaRPr lang="ru-RU" sz="8000" i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8000" b="1" i="1" dirty="0">
                <a:solidFill>
                  <a:srgbClr val="00B050"/>
                </a:solidFill>
                <a:latin typeface="Georgia" pitchFamily="18" charset="0"/>
              </a:rPr>
              <a:t>Психоэмоциональное </a:t>
            </a:r>
            <a:r>
              <a:rPr lang="ru-RU" sz="8000" b="1" i="1" dirty="0">
                <a:solidFill>
                  <a:srgbClr val="002060"/>
                </a:solidFill>
                <a:latin typeface="Georgia" pitchFamily="18" charset="0"/>
              </a:rPr>
              <a:t>здоровье характеризуется состоянием внимания, памяти, мышления, особенностями эмоционально-волевых качеств, способностью к </a:t>
            </a:r>
            <a:r>
              <a:rPr lang="ru-RU" sz="8000" b="1" i="1" dirty="0" err="1">
                <a:solidFill>
                  <a:srgbClr val="002060"/>
                </a:solidFill>
                <a:latin typeface="Georgia" pitchFamily="18" charset="0"/>
              </a:rPr>
              <a:t>саморегуляции</a:t>
            </a:r>
            <a:r>
              <a:rPr lang="ru-RU" sz="8000" b="1" i="1" dirty="0">
                <a:solidFill>
                  <a:srgbClr val="002060"/>
                </a:solidFill>
                <a:latin typeface="Georgia" pitchFamily="18" charset="0"/>
              </a:rPr>
              <a:t>, управлению своим внутренним психологическим состоянием</a:t>
            </a:r>
            <a:r>
              <a:rPr lang="ru-RU" sz="8000" b="1" i="1" dirty="0" smtClean="0">
                <a:solidFill>
                  <a:srgbClr val="002060"/>
                </a:solidFill>
                <a:latin typeface="Georgia" pitchFamily="18" charset="0"/>
              </a:rPr>
              <a:t>.     </a:t>
            </a:r>
            <a:r>
              <a:rPr lang="ru-RU" sz="8000" b="1" dirty="0" smtClean="0">
                <a:latin typeface="Georgia" pitchFamily="18" charset="0"/>
              </a:rPr>
              <a:t>    </a:t>
            </a:r>
            <a:endParaRPr lang="ru-RU" sz="8000" dirty="0">
              <a:latin typeface="Georgia" pitchFamily="18" charset="0"/>
            </a:endParaRPr>
          </a:p>
          <a:p>
            <a:r>
              <a:rPr lang="ru-RU" sz="2000" b="1" dirty="0"/>
              <a:t> </a:t>
            </a:r>
            <a:endParaRPr lang="ru-RU" sz="2000" dirty="0"/>
          </a:p>
          <a:p>
            <a:pPr marL="0" indent="0">
              <a:buNone/>
            </a:pPr>
            <a:r>
              <a:rPr lang="ru-RU" sz="8000" b="1" dirty="0">
                <a:latin typeface="Georgia" pitchFamily="18" charset="0"/>
              </a:rPr>
              <a:t/>
            </a:r>
            <a:br>
              <a:rPr lang="ru-RU" sz="8000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healthport.ru/wp-content/uploads/2012/02/profilaktika-ateroskleroz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438650"/>
            <a:ext cx="4573818" cy="22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25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65088" y="1317393"/>
            <a:ext cx="514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 marL="0" indent="0">
              <a:buNone/>
            </a:pPr>
            <a:r>
              <a:rPr lang="ru-RU" sz="8000" b="1" dirty="0">
                <a:latin typeface="Georgia" pitchFamily="18" charset="0"/>
              </a:rPr>
              <a:t/>
            </a:r>
            <a:br>
              <a:rPr lang="ru-RU" sz="8000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8376" y="196727"/>
            <a:ext cx="8147248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Тест «Я и мое здоровье»</a:t>
            </a: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1. У меня часто плохой аппетит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2. После нескольких часов работы начинает болеть голова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3. Часто я выгляжу усталым и подавленным, иногда раздраженным и угрюмым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4. Периодически у меня бывают серьезные заболевания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5. Я почти не занимаюсь спортом и физическими упражнениями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6. Последнее время несколько прибавил в весе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7. У меня часто кружится голова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8. В настоящее время я курю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9. В детстве я перенес несколько серьезных заболеваний</a:t>
            </a:r>
            <a:r>
              <a:rPr lang="ru-RU" sz="2000" b="1" i="1" dirty="0" smtClean="0">
                <a:latin typeface="Georgia" pitchFamily="18" charset="0"/>
              </a:rPr>
              <a:t>.</a:t>
            </a:r>
            <a:endParaRPr lang="ru-RU" sz="2000" b="1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10. У меня плохой сон и неприятные ощущения утром после пробуждения.</a:t>
            </a:r>
          </a:p>
          <a:p>
            <a:pPr marL="0" indent="0">
              <a:buNone/>
            </a:pPr>
            <a:r>
              <a:rPr lang="ru-RU" sz="2000" b="1" i="1" dirty="0">
                <a:latin typeface="Georgia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i="1" dirty="0">
                <a:latin typeface="Georgia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800" b="1" i="1" dirty="0">
                <a:latin typeface="Georgia" pitchFamily="18" charset="0"/>
              </a:rPr>
              <a:t> </a:t>
            </a:r>
          </a:p>
          <a:p>
            <a:pPr marL="0" indent="0">
              <a:buNone/>
            </a:pPr>
            <a:endParaRPr lang="ru-RU" sz="1800" b="1" i="1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65088" y="1317393"/>
            <a:ext cx="514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 marL="0" indent="0">
              <a:buNone/>
            </a:pPr>
            <a:r>
              <a:rPr lang="ru-RU" sz="8000" b="1" dirty="0">
                <a:latin typeface="Georgia" pitchFamily="18" charset="0"/>
              </a:rPr>
              <a:t/>
            </a:r>
            <a:br>
              <a:rPr lang="ru-RU" sz="8000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8376" y="196727"/>
            <a:ext cx="8147248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i="1" dirty="0">
                <a:latin typeface="Georgia" pitchFamily="18" charset="0"/>
              </a:rPr>
              <a:t>Обработка результатов: за каждый ответ «да» поставьте себе по одному баллу и посчитайте сумму.</a:t>
            </a:r>
          </a:p>
          <a:p>
            <a:pPr marL="0" indent="0">
              <a:buNone/>
            </a:pPr>
            <a:r>
              <a:rPr lang="ru-RU" sz="12800" i="1" dirty="0">
                <a:solidFill>
                  <a:srgbClr val="FF0000"/>
                </a:solidFill>
                <a:latin typeface="Georgia" pitchFamily="18" charset="0"/>
              </a:rPr>
              <a:t>1-2 балла. </a:t>
            </a:r>
            <a:r>
              <a:rPr lang="ru-RU" sz="12800" i="1" dirty="0">
                <a:latin typeface="Georgia" pitchFamily="18" charset="0"/>
              </a:rPr>
              <a:t>Несмотря на некоторые признаки ухудшения здоровья, вы в хорошей форме. Ни в коем случае не оставляйте усилий по сохранению своего здоровья.</a:t>
            </a:r>
            <a:br>
              <a:rPr lang="ru-RU" sz="12800" i="1" dirty="0">
                <a:latin typeface="Georgia" pitchFamily="18" charset="0"/>
              </a:rPr>
            </a:br>
            <a:r>
              <a:rPr lang="ru-RU" sz="12800" i="1" dirty="0">
                <a:solidFill>
                  <a:srgbClr val="FF0000"/>
                </a:solidFill>
                <a:latin typeface="Georgia" pitchFamily="18" charset="0"/>
              </a:rPr>
              <a:t>3-6 баллов. </a:t>
            </a:r>
            <a:r>
              <a:rPr lang="ru-RU" sz="12800" i="1" dirty="0">
                <a:latin typeface="Georgia" pitchFamily="18" charset="0"/>
              </a:rPr>
              <a:t>Ваше отношение к своему здоровью трудно назвать нормальным, уже чувствуется, что вы его растратили довольно основательно.</a:t>
            </a:r>
            <a:br>
              <a:rPr lang="ru-RU" sz="12800" i="1" dirty="0">
                <a:latin typeface="Georgia" pitchFamily="18" charset="0"/>
              </a:rPr>
            </a:br>
            <a:r>
              <a:rPr lang="ru-RU" sz="12800" i="1" dirty="0">
                <a:solidFill>
                  <a:srgbClr val="FF0000"/>
                </a:solidFill>
                <a:latin typeface="Georgia" pitchFamily="18" charset="0"/>
              </a:rPr>
              <a:t>7-10 баллов. </a:t>
            </a:r>
            <a:r>
              <a:rPr lang="ru-RU" sz="12800" i="1" dirty="0">
                <a:latin typeface="Georgia" pitchFamily="18" charset="0"/>
              </a:rPr>
              <a:t>Как вы умудрились довести себя до такой степени? Удивительно, что вы еще в состоянии ходить и работать. Вам немедленно нужно менять свои привычки.</a:t>
            </a:r>
          </a:p>
          <a:p>
            <a:pPr marL="0" indent="0">
              <a:buNone/>
            </a:pPr>
            <a:r>
              <a:rPr lang="ru-RU" sz="8600" b="1" dirty="0">
                <a:latin typeface="Georgia" pitchFamily="18" charset="0"/>
              </a:rPr>
              <a:t> </a:t>
            </a:r>
            <a:endParaRPr lang="ru-RU" sz="86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8600" dirty="0">
                <a:latin typeface="Georgia" pitchFamily="18" charset="0"/>
              </a:rPr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65088" y="1317393"/>
            <a:ext cx="514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 marL="0" indent="0">
              <a:buNone/>
            </a:pPr>
            <a:r>
              <a:rPr lang="ru-RU" sz="8000" b="1" dirty="0">
                <a:latin typeface="Georgia" pitchFamily="18" charset="0"/>
              </a:rPr>
              <a:t/>
            </a:r>
            <a:br>
              <a:rPr lang="ru-RU" sz="8000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8376" y="196727"/>
            <a:ext cx="8147248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600" b="1" i="1" dirty="0">
                <a:solidFill>
                  <a:srgbClr val="FF0000"/>
                </a:solidFill>
                <a:latin typeface="Georgia" pitchFamily="18" charset="0"/>
              </a:rPr>
              <a:t>Упражнение «Комплименты»</a:t>
            </a:r>
            <a:endParaRPr lang="ru-RU" sz="4600" i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8800" dirty="0"/>
          </a:p>
          <a:p>
            <a:pPr marL="0" indent="0">
              <a:buNone/>
            </a:pPr>
            <a:r>
              <a:rPr lang="ru-RU" sz="8600" b="1" dirty="0">
                <a:latin typeface="Georgia" pitchFamily="18" charset="0"/>
              </a:rPr>
              <a:t> </a:t>
            </a:r>
            <a:endParaRPr lang="ru-RU" sz="8600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8600" dirty="0">
                <a:latin typeface="Georgia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uslide.ru/images/2/8831/736/img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746" y="1449437"/>
            <a:ext cx="6660515" cy="499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1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65088" y="1317393"/>
            <a:ext cx="5144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 marL="0" indent="0">
              <a:buNone/>
            </a:pPr>
            <a:r>
              <a:rPr lang="ru-RU" sz="8000" b="1" dirty="0">
                <a:latin typeface="Georgia" pitchFamily="18" charset="0"/>
              </a:rPr>
              <a:t/>
            </a:r>
            <a:br>
              <a:rPr lang="ru-RU" sz="8000" b="1" dirty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38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05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1520" y="425327"/>
            <a:ext cx="8424936" cy="5307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Не зря говорят в здоровом теле – здоровый дух! Давайте и мы с вами укрепим свое тело. </a:t>
            </a:r>
            <a:endParaRPr lang="ru-RU" sz="3600" i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 </a:t>
            </a:r>
            <a:endParaRPr lang="ru-RU" sz="3600" i="1" dirty="0">
              <a:solidFill>
                <a:srgbClr val="FF0000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3600" b="1" i="1" dirty="0">
                <a:solidFill>
                  <a:srgbClr val="7030A0"/>
                </a:solidFill>
                <a:latin typeface="Georgia" pitchFamily="18" charset="0"/>
              </a:rPr>
              <a:t>Музыкальная </a:t>
            </a:r>
            <a:r>
              <a:rPr lang="ru-RU" sz="3600" b="1" i="1" dirty="0" err="1">
                <a:solidFill>
                  <a:srgbClr val="7030A0"/>
                </a:solidFill>
                <a:latin typeface="Georgia" pitchFamily="18" charset="0"/>
              </a:rPr>
              <a:t>физминутка</a:t>
            </a:r>
            <a:r>
              <a:rPr lang="ru-RU" sz="3600" b="1" i="1" dirty="0">
                <a:solidFill>
                  <a:srgbClr val="7030A0"/>
                </a:solidFill>
                <a:latin typeface="Georgia" pitchFamily="18" charset="0"/>
              </a:rPr>
              <a:t> </a:t>
            </a:r>
            <a:endParaRPr lang="ru-RU" sz="3600" i="1" dirty="0">
              <a:solidFill>
                <a:srgbClr val="7030A0"/>
              </a:solidFill>
              <a:latin typeface="Georgia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82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7427168" cy="25202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«Чтобы сделать ребёнка умным и рассудительным, сделайте его крепким и здоровым»</a:t>
            </a:r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600" b="1" i="1" dirty="0">
              <a:solidFill>
                <a:srgbClr val="00B050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Пусть он работает, действует, бегает – пусть он находится в постоянном движении. » </a:t>
            </a:r>
            <a:b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Georgia" pitchFamily="18" charset="0"/>
              </a:rPr>
              <a:t>                                                                                                Ж. Ж. Руссо. </a:t>
            </a:r>
            <a:endParaRPr lang="ru-RU" sz="3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8388424" y="6126163"/>
            <a:ext cx="29837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57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20882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Нормы развития ребенка в 3 года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8291264" cy="5616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- постоянный рост</a:t>
            </a: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;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- имеет все 20 молочных зубов;</a:t>
            </a:r>
            <a:br>
              <a:rPr lang="ru-RU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- потребности в 11-13 часов сна в сутки;</a:t>
            </a:r>
            <a:br>
              <a:rPr lang="ru-RU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- ребенок может иметь дневной контроль над функциями кишечника и мочевого пузыря (может иметь и ночной контроль);</a:t>
            </a:r>
            <a:br>
              <a:rPr lang="ru-RU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- ребенок может немного балансировать себя и прыгать на одной ноге;</a:t>
            </a:r>
            <a:br>
              <a:rPr lang="ru-RU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- ребенок может идти вверх по лестнице чередующимися ногами;</a:t>
            </a:r>
            <a:br>
              <a:rPr lang="ru-RU" b="1" i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- </a:t>
            </a:r>
            <a:r>
              <a:rPr lang="ru-RU" b="1" i="1" dirty="0">
                <a:solidFill>
                  <a:srgbClr val="0070C0"/>
                </a:solidFill>
                <a:latin typeface="Georgia" pitchFamily="18" charset="0"/>
              </a:rPr>
              <a:t>ребенок может крутить педали трехколесного велосипеда.</a:t>
            </a:r>
          </a:p>
        </p:txBody>
      </p:sp>
    </p:spTree>
    <p:extLst>
      <p:ext uri="{BB962C8B-B14F-4D97-AF65-F5344CB8AC3E}">
        <p14:creationId xmlns:p14="http://schemas.microsoft.com/office/powerpoint/2010/main" val="8976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8363272" cy="208823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Вес ребенка 3-х лет составляет около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13 - 16 кг у мальчиков  13 - 16,5 у девочек.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70C0"/>
                </a:solidFill>
                <a:latin typeface="Georgia" pitchFamily="18" charset="0"/>
              </a:rPr>
              <a:t>Трехлетний возраст ребенка считается переломным и в организме, следовательно стоит обратить особое внимание на полноценное, витаминизированное питание малыша.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1" y="-1384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Georgia" pitchFamily="18" charset="0"/>
              </a:rPr>
              <a:t>В этом возрасте у детей уже отлично развита координация движения, им трудно долгое время усидеть на одном месте</a:t>
            </a:r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Georgia" pitchFamily="18" charset="0"/>
              </a:rPr>
              <a:t>они очень подвижны, бегают, прыгают, стараются залезть на высоту и спрыгивать так как не ощущают никакого страха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48200" y="2564904"/>
            <a:ext cx="2084040" cy="35612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1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3528" y="836712"/>
            <a:ext cx="8363272" cy="602128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682942"/>
            <a:ext cx="8856984" cy="5688632"/>
          </a:xfrm>
        </p:spPr>
        <p:txBody>
          <a:bodyPr>
            <a:no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Формирование начальных представлений о здоровом образе жизни (</a:t>
            </a:r>
            <a:r>
              <a:rPr lang="ru-RU" sz="1600" b="1" i="1" dirty="0" err="1">
                <a:solidFill>
                  <a:srgbClr val="002060"/>
                </a:solidFill>
                <a:latin typeface="Georgia" pitchFamily="18" charset="0"/>
              </a:rPr>
              <a:t>валеология</a:t>
            </a:r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, пища,  физические упражнения)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Продолжать развивать разнообразные виды движений.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Учить детей ходить и бегать свободно, не шаркая ногами, не опуская головы, сохраняя перекрестную координацию движений рук и ног.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Учить стро­иться в колонну по одному, шеренгу, круг, находить свое место при построениях.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Учить энергично отталкиваться двумя ногами и правильно призем­ляться в прыжках с высоты, на месте и с продвижением вперед; принимать правильное исходное положение в прыжках в длину и высоту с места; в метании мешочков с песком, мячей диаметром 15-20 см.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Закреплять умение энергично отталкивать мячи при катании, броса­нии. Продолжать учить ловить мяч двумя руками одновременно.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Обучать хвату за перекладину во время лазанья. Закреплять умение ползать.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Учить сохранять правильную осанку в положениях сидя, стоя, в дви­жении, при выполнении упражнений в равновесии.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Учить детей надевать и снимать лыжи, ходить на них, ставить лыжи на место.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1600" b="1" i="1" dirty="0">
                <a:solidFill>
                  <a:srgbClr val="002060"/>
                </a:solidFill>
                <a:latin typeface="Georgia" pitchFamily="18" charset="0"/>
              </a:rPr>
              <a:t>Учить реагировать на сигналы «беги», «лови», «стой» и др.; выполнять правила в подвижных играх.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2081" y="188640"/>
            <a:ext cx="3297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Georgia" pitchFamily="18" charset="0"/>
              </a:rPr>
              <a:t>цели и задачи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0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136904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FF0000"/>
                </a:solidFill>
                <a:latin typeface="Georgia" pitchFamily="18" charset="0"/>
              </a:rPr>
              <a:t>самое главное для физического развития детей 3-х летнего </a:t>
            </a: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возраста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Georgia" pitchFamily="18" charset="0"/>
              </a:rPr>
              <a:t>полноценное питание</a:t>
            </a:r>
          </a:p>
          <a:p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ежедневные </a:t>
            </a:r>
            <a:r>
              <a:rPr lang="ru-RU" sz="4000" b="1" i="1" dirty="0">
                <a:solidFill>
                  <a:srgbClr val="FFC000"/>
                </a:solidFill>
                <a:latin typeface="Georgia" pitchFamily="18" charset="0"/>
              </a:rPr>
              <a:t>физические </a:t>
            </a:r>
            <a:r>
              <a:rPr lang="ru-RU" sz="4000" b="1" i="1" dirty="0" smtClean="0">
                <a:solidFill>
                  <a:srgbClr val="FFC000"/>
                </a:solidFill>
                <a:latin typeface="Georgia" pitchFamily="18" charset="0"/>
              </a:rPr>
              <a:t>упражнения</a:t>
            </a:r>
          </a:p>
          <a:p>
            <a:r>
              <a:rPr lang="ru-RU" sz="4000" b="1" i="1" dirty="0" smtClean="0">
                <a:solidFill>
                  <a:srgbClr val="00B050"/>
                </a:solidFill>
                <a:latin typeface="Georgia" pitchFamily="18" charset="0"/>
              </a:rPr>
              <a:t>соблюдение </a:t>
            </a:r>
            <a:r>
              <a:rPr lang="ru-RU" sz="4000" b="1" i="1" dirty="0">
                <a:solidFill>
                  <a:srgbClr val="00B050"/>
                </a:solidFill>
                <a:latin typeface="Georgia" pitchFamily="18" charset="0"/>
              </a:rPr>
              <a:t>режима дня. 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9904" y="6381328"/>
            <a:ext cx="45719" cy="1768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2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8136904" cy="6336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>
                <a:solidFill>
                  <a:srgbClr val="0070C0"/>
                </a:solidFill>
                <a:latin typeface="Georgia" pitchFamily="18" charset="0"/>
              </a:rPr>
              <a:t>Дошкольник должен обязательно получать </a:t>
            </a:r>
            <a:endParaRPr lang="ru-RU" sz="3200" b="1" i="1" dirty="0" smtClean="0">
              <a:solidFill>
                <a:srgbClr val="0070C0"/>
              </a:solidFill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Белки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Жиры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Углеводы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Микро и макроэлементы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Витамины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Минеральные вещества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Georgia" pitchFamily="18" charset="0"/>
              </a:rPr>
              <a:t>   Овощи, фрукты, сухофрукты, молочные продукты, крупы, мясо, рыба, масла.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99904" y="6381328"/>
            <a:ext cx="45719" cy="1768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2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chebilka.ru/pars_docs/refs/199/198068/198068_html_m48ca3b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7"/>
            <a:ext cx="8363272" cy="61926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Georgia" pitchFamily="18" charset="0"/>
              </a:rPr>
              <a:t>Физическое развитие в Детском саду</a:t>
            </a:r>
            <a:endParaRPr lang="ru-RU" sz="40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Утренняя зарядка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Физкультура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Физкультур.  минутки на занятиях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Подвижные игры на прогулках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Georgia" pitchFamily="18" charset="0"/>
              </a:rPr>
              <a:t>Режим дня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32440" y="5949280"/>
            <a:ext cx="15436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9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893</Words>
  <Application>Microsoft Office PowerPoint</Application>
  <PresentationFormat>Экран (4:3)</PresentationFormat>
  <Paragraphs>148</Paragraphs>
  <Slides>29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82</cp:revision>
  <dcterms:created xsi:type="dcterms:W3CDTF">2015-09-18T15:13:36Z</dcterms:created>
  <dcterms:modified xsi:type="dcterms:W3CDTF">2015-10-27T19:48:26Z</dcterms:modified>
</cp:coreProperties>
</file>