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3" r:id="rId5"/>
    <p:sldId id="264" r:id="rId6"/>
    <p:sldId id="265" r:id="rId7"/>
    <p:sldId id="266" r:id="rId8"/>
    <p:sldId id="270" r:id="rId9"/>
    <p:sldId id="267" r:id="rId10"/>
    <p:sldId id="268" r:id="rId11"/>
    <p:sldId id="274" r:id="rId12"/>
    <p:sldId id="271" r:id="rId13"/>
    <p:sldId id="272" r:id="rId14"/>
    <p:sldId id="273" r:id="rId15"/>
    <p:sldId id="26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69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pic>
        <p:nvPicPr>
          <p:cNvPr id="7" name="Рисунок 6" descr="3.jpg"/>
          <p:cNvPicPr>
            <a:picLocks noChangeAspect="1"/>
          </p:cNvPicPr>
          <p:nvPr userDrawn="1"/>
        </p:nvPicPr>
        <p:blipFill>
          <a:blip r:embed="rId2" cstate="email"/>
          <a:stretch>
            <a:fillRect/>
          </a:stretch>
        </p:blipFill>
        <p:spPr>
          <a:xfrm>
            <a:off x="0" y="10380"/>
            <a:ext cx="9144000" cy="6837239"/>
          </a:xfrm>
          <a:prstGeom prst="rect">
            <a:avLst/>
          </a:prstGeom>
        </p:spPr>
      </p:pic>
      <p:pic>
        <p:nvPicPr>
          <p:cNvPr id="8" name="Рисунок 7" descr="3.jpg"/>
          <p:cNvPicPr>
            <a:picLocks noChangeAspect="1"/>
          </p:cNvPicPr>
          <p:nvPr userDrawn="1"/>
        </p:nvPicPr>
        <p:blipFill>
          <a:blip r:embed="rId2" cstate="email"/>
          <a:stretch>
            <a:fillRect/>
          </a:stretch>
        </p:blipFill>
        <p:spPr>
          <a:xfrm>
            <a:off x="0" y="10380"/>
            <a:ext cx="9144000" cy="6837239"/>
          </a:xfrm>
          <a:prstGeom prst="rect">
            <a:avLst/>
          </a:prstGeom>
        </p:spPr>
      </p:pic>
      <p:pic>
        <p:nvPicPr>
          <p:cNvPr id="9" name="Рисунок 8" descr="1.jpg"/>
          <p:cNvPicPr>
            <a:picLocks noChangeAspect="1"/>
          </p:cNvPicPr>
          <p:nvPr userDrawn="1"/>
        </p:nvPicPr>
        <p:blipFill>
          <a:blip r:embed="rId3" cstate="email"/>
          <a:stretch>
            <a:fillRect/>
          </a:stretch>
        </p:blipFill>
        <p:spPr>
          <a:xfrm>
            <a:off x="4609" y="0"/>
            <a:ext cx="9134782" cy="6858000"/>
          </a:xfrm>
          <a:prstGeom prst="rect">
            <a:avLst/>
          </a:prstGeom>
        </p:spPr>
      </p:pic>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018379-C4C0-4CF4-AA09-06855FB98596}" type="slidenum">
              <a:rPr lang="ru-RU" smtClean="0"/>
              <a:pPr/>
              <a:t>‹#›</a:t>
            </a:fld>
            <a:endParaRPr lang="ru-RU"/>
          </a:p>
        </p:txBody>
      </p:sp>
      <p:pic>
        <p:nvPicPr>
          <p:cNvPr id="6" name="Рисунок 5" descr="5.jpg"/>
          <p:cNvPicPr>
            <a:picLocks noChangeAspect="1"/>
          </p:cNvPicPr>
          <p:nvPr userDrawn="1"/>
        </p:nvPicPr>
        <p:blipFill>
          <a:blip r:embed="rId2" cstate="email"/>
          <a:stretch>
            <a:fillRect/>
          </a:stretch>
        </p:blipFill>
        <p:spPr>
          <a:xfrm>
            <a:off x="4609" y="0"/>
            <a:ext cx="9134782" cy="6858000"/>
          </a:xfrm>
          <a:prstGeom prst="rect">
            <a:avLst/>
          </a:prstGeom>
        </p:spPr>
      </p:pic>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pic>
        <p:nvPicPr>
          <p:cNvPr id="7" name="Рисунок 6" descr="3.jpg"/>
          <p:cNvPicPr>
            <a:picLocks noChangeAspect="1"/>
          </p:cNvPicPr>
          <p:nvPr userDrawn="1"/>
        </p:nvPicPr>
        <p:blipFill>
          <a:blip r:embed="rId2" cstate="email"/>
          <a:stretch>
            <a:fillRect/>
          </a:stretch>
        </p:blipFill>
        <p:spPr>
          <a:xfrm>
            <a:off x="0" y="10380"/>
            <a:ext cx="9144000" cy="6837239"/>
          </a:xfrm>
          <a:prstGeom prst="rect">
            <a:avLst/>
          </a:prstGeom>
        </p:spPr>
      </p:pic>
      <p:pic>
        <p:nvPicPr>
          <p:cNvPr id="8" name="Рисунок 7" descr="9 Мая.jpg"/>
          <p:cNvPicPr>
            <a:picLocks noChangeAspect="1"/>
          </p:cNvPicPr>
          <p:nvPr userDrawn="1"/>
        </p:nvPicPr>
        <p:blipFill>
          <a:blip r:embed="rId3" cstate="email"/>
          <a:stretch>
            <a:fillRect/>
          </a:stretch>
        </p:blipFill>
        <p:spPr>
          <a:xfrm>
            <a:off x="4609" y="0"/>
            <a:ext cx="9134782" cy="6858000"/>
          </a:xfrm>
          <a:prstGeom prst="rect">
            <a:avLst/>
          </a:prstGeom>
        </p:spPr>
      </p:pic>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pic>
        <p:nvPicPr>
          <p:cNvPr id="7" name="Рисунок 6" descr="3.jpg"/>
          <p:cNvPicPr>
            <a:picLocks noChangeAspect="1"/>
          </p:cNvPicPr>
          <p:nvPr userDrawn="1"/>
        </p:nvPicPr>
        <p:blipFill>
          <a:blip r:embed="rId2" cstate="email"/>
          <a:stretch>
            <a:fillRect/>
          </a:stretch>
        </p:blipFill>
        <p:spPr>
          <a:xfrm>
            <a:off x="0" y="10380"/>
            <a:ext cx="9144000" cy="6837239"/>
          </a:xfrm>
          <a:prstGeom prst="rect">
            <a:avLst/>
          </a:prstGeom>
        </p:spPr>
      </p:pic>
      <p:pic>
        <p:nvPicPr>
          <p:cNvPr id="8" name="Рисунок 7" descr="9 Мая.jpg"/>
          <p:cNvPicPr>
            <a:picLocks noChangeAspect="1"/>
          </p:cNvPicPr>
          <p:nvPr userDrawn="1"/>
        </p:nvPicPr>
        <p:blipFill>
          <a:blip r:embed="rId3" cstate="email"/>
          <a:stretch>
            <a:fillRect/>
          </a:stretch>
        </p:blipFill>
        <p:spPr>
          <a:xfrm>
            <a:off x="4609" y="0"/>
            <a:ext cx="9134782" cy="6858000"/>
          </a:xfrm>
          <a:prstGeom prst="rect">
            <a:avLst/>
          </a:prstGeom>
        </p:spPr>
      </p:pic>
      <p:pic>
        <p:nvPicPr>
          <p:cNvPr id="9" name="Рисунок 8" descr="4.jpg"/>
          <p:cNvPicPr>
            <a:picLocks noChangeAspect="1"/>
          </p:cNvPicPr>
          <p:nvPr userDrawn="1"/>
        </p:nvPicPr>
        <p:blipFill>
          <a:blip r:embed="rId4" cstate="email"/>
          <a:stretch>
            <a:fillRect/>
          </a:stretch>
        </p:blipFill>
        <p:spPr>
          <a:xfrm>
            <a:off x="4609" y="0"/>
            <a:ext cx="9134782" cy="6858000"/>
          </a:xfrm>
          <a:prstGeom prst="rect">
            <a:avLst/>
          </a:prstGeom>
        </p:spPr>
      </p:pic>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pic>
        <p:nvPicPr>
          <p:cNvPr id="7" name="Рисунок 6" descr="6.jpg"/>
          <p:cNvPicPr>
            <a:picLocks noChangeAspect="1"/>
          </p:cNvPicPr>
          <p:nvPr userDrawn="1"/>
        </p:nvPicPr>
        <p:blipFill>
          <a:blip r:embed="rId2" cstate="email"/>
          <a:stretch>
            <a:fillRect/>
          </a:stretch>
        </p:blipFill>
        <p:spPr>
          <a:xfrm>
            <a:off x="4609" y="0"/>
            <a:ext cx="9134782" cy="6858000"/>
          </a:xfrm>
          <a:prstGeom prst="rect">
            <a:avLst/>
          </a:prstGeom>
        </p:spPr>
      </p:pic>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73611F-1ED0-42D6-9D0F-9D3020398050}" type="datetimeFigureOut">
              <a:rPr lang="ru-RU" smtClean="0"/>
              <a:pPr/>
              <a:t>28.10.2015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018379-C4C0-4CF4-AA09-06855FB98596}" type="slidenum">
              <a:rPr lang="ru-RU" smtClean="0"/>
              <a:pPr/>
              <a:t>‹#›</a:t>
            </a:fld>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3611F-1ED0-42D6-9D0F-9D3020398050}" type="datetimeFigureOut">
              <a:rPr lang="ru-RU" smtClean="0"/>
              <a:pPr/>
              <a:t>28.10.2015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18379-C4C0-4CF4-AA09-06855FB98596}" type="slidenum">
              <a:rPr lang="ru-RU" smtClean="0"/>
              <a:pPr/>
              <a:t>‹#›</a:t>
            </a:fld>
            <a:endParaRPr lang="ru-RU"/>
          </a:p>
        </p:txBody>
      </p:sp>
      <p:pic>
        <p:nvPicPr>
          <p:cNvPr id="7" name="Рисунок 6" descr="2.jpg"/>
          <p:cNvPicPr>
            <a:picLocks noChangeAspect="1"/>
          </p:cNvPicPr>
          <p:nvPr userDrawn="1"/>
        </p:nvPicPr>
        <p:blipFill>
          <a:blip r:embed="rId17" cstate="email"/>
          <a:stretch>
            <a:fillRect/>
          </a:stretch>
        </p:blipFill>
        <p:spPr>
          <a:xfrm>
            <a:off x="0" y="10380"/>
            <a:ext cx="9144000" cy="6837239"/>
          </a:xfrm>
          <a:prstGeom prst="rect">
            <a:avLst/>
          </a:prstGeom>
        </p:spPr>
      </p:pic>
      <p:pic>
        <p:nvPicPr>
          <p:cNvPr id="8" name="Рисунок 7" descr="7.jpg"/>
          <p:cNvPicPr>
            <a:picLocks noChangeAspect="1"/>
          </p:cNvPicPr>
          <p:nvPr userDrawn="1"/>
        </p:nvPicPr>
        <p:blipFill>
          <a:blip r:embed="rId18" cstate="email"/>
          <a:stretch>
            <a:fillRect/>
          </a:stretch>
        </p:blipFill>
        <p:spPr>
          <a:xfrm>
            <a:off x="4609" y="0"/>
            <a:ext cx="9134782"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63" r:id="rId3"/>
    <p:sldLayoutId id="2147483650" r:id="rId4"/>
    <p:sldLayoutId id="2147483662" r:id="rId5"/>
    <p:sldLayoutId id="2147483651" r:id="rId6"/>
    <p:sldLayoutId id="2147483652" r:id="rId7"/>
    <p:sldLayoutId id="2147483653" r:id="rId8"/>
    <p:sldLayoutId id="2147483654" r:id="rId9"/>
    <p:sldLayoutId id="2147483661" r:id="rId10"/>
    <p:sldLayoutId id="2147483655" r:id="rId11"/>
    <p:sldLayoutId id="2147483656" r:id="rId12"/>
    <p:sldLayoutId id="2147483657" r:id="rId13"/>
    <p:sldLayoutId id="2147483658" r:id="rId14"/>
    <p:sldLayoutId id="2147483659" r:id="rId15"/>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ycast.ru/uploads/2014/04/27/8384936.png" TargetMode="External"/><Relationship Id="rId7" Type="http://schemas.openxmlformats.org/officeDocument/2006/relationships/hyperlink" Target="http://www.playcast.ru/uploads/2014/04/16/8252760.png" TargetMode="External"/><Relationship Id="rId2" Type="http://schemas.openxmlformats.org/officeDocument/2006/relationships/hyperlink" Target="http://foto-ramki.com/fon/zhelt/fon38.jpg" TargetMode="External"/><Relationship Id="rId1" Type="http://schemas.openxmlformats.org/officeDocument/2006/relationships/slideLayout" Target="../slideLayouts/slideLayout10.xml"/><Relationship Id="rId6" Type="http://schemas.openxmlformats.org/officeDocument/2006/relationships/hyperlink" Target="http://86sch4-nyagan.edusite.ru/images/70letpobedyi.png" TargetMode="External"/><Relationship Id="rId5" Type="http://schemas.openxmlformats.org/officeDocument/2006/relationships/hyperlink" Target="http://img1.liveinternet.ru/images/attach/b/4/112/788/112788281_112781337_100666489_0_891fb_a6e5cc8b_L.png" TargetMode="External"/><Relationship Id="rId4" Type="http://schemas.openxmlformats.org/officeDocument/2006/relationships/hyperlink" Target="http://migalaite.blog.tut.by/files/2012/05/0_dd13d_b2465aa9_L.p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5.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9"/>
          <p:cNvSpPr txBox="1">
            <a:spLocks/>
          </p:cNvSpPr>
          <p:nvPr/>
        </p:nvSpPr>
        <p:spPr>
          <a:xfrm>
            <a:off x="428596" y="2143116"/>
            <a:ext cx="8715404" cy="1357323"/>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800" b="1" spc="50" dirty="0" smtClean="0">
                <a:ln w="11430"/>
                <a:solidFill>
                  <a:srgbClr val="00B050"/>
                </a:solidFill>
                <a:effectLst>
                  <a:outerShdw blurRad="38100" dist="38100" dir="2700000" algn="tl">
                    <a:srgbClr val="000000">
                      <a:alpha val="43137"/>
                    </a:srgbClr>
                  </a:outerShdw>
                </a:effectLst>
                <a:latin typeface="Constantia" pitchFamily="18" charset="0"/>
                <a:ea typeface="+mj-ea"/>
                <a:cs typeface="+mj-cs"/>
              </a:rPr>
              <a:t>70</a:t>
            </a:r>
            <a:r>
              <a:rPr lang="ru-RU" sz="3600" b="1" spc="50" dirty="0" smtClean="0">
                <a:ln w="11430"/>
                <a:solidFill>
                  <a:srgbClr val="00B050"/>
                </a:solidFill>
                <a:effectLst>
                  <a:outerShdw blurRad="38100" dist="38100" dir="2700000" algn="tl">
                    <a:srgbClr val="000000">
                      <a:alpha val="43137"/>
                    </a:srgbClr>
                  </a:outerShdw>
                </a:effectLst>
                <a:latin typeface="Constantia" pitchFamily="18" charset="0"/>
                <a:ea typeface="+mj-ea"/>
                <a:cs typeface="+mj-cs"/>
              </a:rPr>
              <a:t>я</a:t>
            </a:r>
            <a:r>
              <a:rPr lang="ru-RU" sz="4800" b="1" spc="50" dirty="0" smtClean="0">
                <a:ln w="11430"/>
                <a:solidFill>
                  <a:srgbClr val="00B050"/>
                </a:solidFill>
                <a:effectLst>
                  <a:outerShdw blurRad="38100" dist="38100" dir="2700000" algn="tl">
                    <a:srgbClr val="000000">
                      <a:alpha val="43137"/>
                    </a:srgbClr>
                  </a:outerShdw>
                </a:effectLst>
                <a:latin typeface="Constantia" pitchFamily="18" charset="0"/>
                <a:ea typeface="+mj-ea"/>
                <a:cs typeface="+mj-cs"/>
              </a:rPr>
              <a:t> весна </a:t>
            </a:r>
            <a:r>
              <a:rPr lang="ru-RU" sz="6600" b="1" spc="50" dirty="0" smtClean="0">
                <a:ln w="11430"/>
                <a:solidFill>
                  <a:srgbClr val="00B050"/>
                </a:solidFill>
                <a:effectLst>
                  <a:outerShdw blurRad="38100" dist="38100" dir="2700000" algn="tl">
                    <a:srgbClr val="000000">
                      <a:alpha val="43137"/>
                    </a:srgbClr>
                  </a:outerShdw>
                </a:effectLst>
                <a:latin typeface="Constantia" pitchFamily="18" charset="0"/>
                <a:ea typeface="+mj-ea"/>
                <a:cs typeface="+mj-cs"/>
              </a:rPr>
              <a:t>Победы</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b="1" i="0" u="none" strike="noStrike" kern="1200" cap="none" spc="50" normalizeH="0" baseline="0" noProof="0" dirty="0" smtClean="0">
                <a:ln w="11430"/>
                <a:solidFill>
                  <a:srgbClr val="00B050"/>
                </a:solidFill>
                <a:effectLst>
                  <a:outerShdw blurRad="38100" dist="38100" dir="2700000" algn="tl">
                    <a:srgbClr val="000000">
                      <a:alpha val="43137"/>
                    </a:srgbClr>
                  </a:outerShdw>
                </a:effectLst>
                <a:uLnTx/>
                <a:uFillTx/>
                <a:latin typeface="Constantia" pitchFamily="18" charset="0"/>
                <a:ea typeface="+mj-ea"/>
                <a:cs typeface="+mj-cs"/>
              </a:rPr>
              <a:t>проект</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00298" y="500043"/>
            <a:ext cx="5957902" cy="1214445"/>
          </a:xfrm>
        </p:spPr>
        <p:txBody>
          <a:bodyPr>
            <a:normAutofit fontScale="90000"/>
          </a:bodyPr>
          <a:lstStyle/>
          <a:p>
            <a:r>
              <a:rPr lang="ru-RU" b="1" dirty="0" smtClean="0">
                <a:solidFill>
                  <a:srgbClr val="00B050"/>
                </a:solidFill>
                <a:latin typeface="Times New Roman" pitchFamily="18" charset="0"/>
                <a:cs typeface="Times New Roman" pitchFamily="18" charset="0"/>
              </a:rPr>
              <a:t>Патриотические мероприятия.</a:t>
            </a:r>
            <a:endParaRPr lang="ru-RU" b="1" dirty="0">
              <a:solidFill>
                <a:srgbClr val="00B050"/>
              </a:solidFill>
              <a:latin typeface="Times New Roman" pitchFamily="18" charset="0"/>
              <a:cs typeface="Times New Roman" pitchFamily="18" charset="0"/>
            </a:endParaRPr>
          </a:p>
        </p:txBody>
      </p:sp>
      <p:pic>
        <p:nvPicPr>
          <p:cNvPr id="4" name="Рисунок 3" descr="DSCN2677.JPG"/>
          <p:cNvPicPr>
            <a:picLocks noChangeAspect="1"/>
          </p:cNvPicPr>
          <p:nvPr/>
        </p:nvPicPr>
        <p:blipFill>
          <a:blip r:embed="rId2" cstate="email"/>
          <a:srcRect/>
          <a:stretch>
            <a:fillRect/>
          </a:stretch>
        </p:blipFill>
        <p:spPr>
          <a:xfrm>
            <a:off x="1000100" y="1928802"/>
            <a:ext cx="2786082" cy="2126550"/>
          </a:xfrm>
          <a:prstGeom prst="rect">
            <a:avLst/>
          </a:prstGeom>
        </p:spPr>
      </p:pic>
      <p:pic>
        <p:nvPicPr>
          <p:cNvPr id="8" name="Рисунок 7" descr="P1050577.JPG"/>
          <p:cNvPicPr>
            <a:picLocks noChangeAspect="1"/>
          </p:cNvPicPr>
          <p:nvPr/>
        </p:nvPicPr>
        <p:blipFill>
          <a:blip r:embed="rId3" cstate="email"/>
          <a:srcRect/>
          <a:stretch>
            <a:fillRect/>
          </a:stretch>
        </p:blipFill>
        <p:spPr>
          <a:xfrm>
            <a:off x="2928926" y="4357694"/>
            <a:ext cx="3551475" cy="2143140"/>
          </a:xfrm>
          <a:prstGeom prst="rect">
            <a:avLst/>
          </a:prstGeom>
        </p:spPr>
      </p:pic>
      <p:pic>
        <p:nvPicPr>
          <p:cNvPr id="6" name="Рисунок 5" descr="У памятника.jpg"/>
          <p:cNvPicPr>
            <a:picLocks noChangeAspect="1"/>
          </p:cNvPicPr>
          <p:nvPr/>
        </p:nvPicPr>
        <p:blipFill>
          <a:blip r:embed="rId4" cstate="email"/>
          <a:stretch>
            <a:fillRect/>
          </a:stretch>
        </p:blipFill>
        <p:spPr>
          <a:xfrm>
            <a:off x="5000628" y="1857364"/>
            <a:ext cx="3121152" cy="2340864"/>
          </a:xfrm>
          <a:prstGeom prst="rect">
            <a:avLst/>
          </a:prstGeom>
        </p:spPr>
      </p:pic>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2143140"/>
          </a:xfrm>
        </p:spPr>
        <p:txBody>
          <a:bodyPr>
            <a:normAutofit/>
          </a:bodyPr>
          <a:lstStyle/>
          <a:p>
            <a:r>
              <a:rPr lang="en-US" sz="2700" b="1" dirty="0" smtClean="0">
                <a:solidFill>
                  <a:srgbClr val="00B050"/>
                </a:solidFill>
                <a:latin typeface="Times New Roman" pitchFamily="18" charset="0"/>
                <a:cs typeface="Times New Roman" pitchFamily="18" charset="0"/>
              </a:rPr>
              <a:t>«Я </a:t>
            </a:r>
            <a:r>
              <a:rPr lang="en-US" sz="2700" b="1" dirty="0" err="1" smtClean="0">
                <a:solidFill>
                  <a:srgbClr val="00B050"/>
                </a:solidFill>
                <a:latin typeface="Times New Roman" pitchFamily="18" charset="0"/>
                <a:cs typeface="Times New Roman" pitchFamily="18" charset="0"/>
              </a:rPr>
              <a:t>помню</a:t>
            </a:r>
            <a:r>
              <a:rPr lang="en-US" sz="2700" b="1" dirty="0" smtClean="0">
                <a:solidFill>
                  <a:srgbClr val="00B050"/>
                </a:solidFill>
                <a:latin typeface="Times New Roman" pitchFamily="18" charset="0"/>
                <a:cs typeface="Times New Roman" pitchFamily="18" charset="0"/>
              </a:rPr>
              <a:t>, я </a:t>
            </a:r>
            <a:r>
              <a:rPr lang="en-US" sz="2700" b="1" dirty="0" err="1" smtClean="0">
                <a:solidFill>
                  <a:srgbClr val="00B050"/>
                </a:solidFill>
                <a:latin typeface="Times New Roman" pitchFamily="18" charset="0"/>
                <a:cs typeface="Times New Roman" pitchFamily="18" charset="0"/>
              </a:rPr>
              <a:t>горжусь</a:t>
            </a:r>
            <a:r>
              <a:rPr lang="en-US" sz="2700" b="1" dirty="0" smtClean="0">
                <a:solidFill>
                  <a:srgbClr val="00B050"/>
                </a:solidFill>
                <a:latin typeface="Times New Roman" pitchFamily="18" charset="0"/>
                <a:cs typeface="Times New Roman" pitchFamily="18" charset="0"/>
              </a:rPr>
              <a:t>!» </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совместная</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работа</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педагога</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детей</a:t>
            </a:r>
            <a:r>
              <a:rPr lang="en-US" sz="2700" dirty="0" smtClean="0">
                <a:solidFill>
                  <a:srgbClr val="00B050"/>
                </a:solidFill>
                <a:latin typeface="Times New Roman" pitchFamily="18" charset="0"/>
                <a:cs typeface="Times New Roman" pitchFamily="18" charset="0"/>
              </a:rPr>
              <a:t> и </a:t>
            </a:r>
            <a:r>
              <a:rPr lang="en-US" sz="2700" dirty="0" err="1" smtClean="0">
                <a:solidFill>
                  <a:srgbClr val="00B050"/>
                </a:solidFill>
                <a:latin typeface="Times New Roman" pitchFamily="18" charset="0"/>
                <a:cs typeface="Times New Roman" pitchFamily="18" charset="0"/>
              </a:rPr>
              <a:t>родителей</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по</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созданию</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альбома</a:t>
            </a:r>
            <a:r>
              <a:rPr lang="en-US" sz="2700" dirty="0" smtClean="0">
                <a:solidFill>
                  <a:srgbClr val="00B050"/>
                </a:solidFill>
                <a:latin typeface="Times New Roman" pitchFamily="18" charset="0"/>
                <a:cs typeface="Times New Roman" pitchFamily="18" charset="0"/>
              </a:rPr>
              <a:t> </a:t>
            </a:r>
            <a:r>
              <a:rPr lang="en-US" sz="2700" dirty="0" err="1" smtClean="0">
                <a:solidFill>
                  <a:srgbClr val="00B050"/>
                </a:solidFill>
                <a:latin typeface="Times New Roman" pitchFamily="18" charset="0"/>
                <a:cs typeface="Times New Roman" pitchFamily="18" charset="0"/>
              </a:rPr>
              <a:t>памяти</a:t>
            </a:r>
            <a:r>
              <a:rPr lang="en-US" sz="2700" dirty="0" smtClean="0">
                <a:solidFill>
                  <a:srgbClr val="00B050"/>
                </a:solidFill>
                <a:latin typeface="Times New Roman" pitchFamily="18" charset="0"/>
                <a:cs typeface="Times New Roman" pitchFamily="18" charset="0"/>
              </a:rPr>
              <a:t> о </a:t>
            </a:r>
            <a:r>
              <a:rPr lang="en-US" sz="2700" dirty="0" err="1" smtClean="0">
                <a:solidFill>
                  <a:srgbClr val="00B050"/>
                </a:solidFill>
                <a:latin typeface="Times New Roman" pitchFamily="18" charset="0"/>
                <a:cs typeface="Times New Roman" pitchFamily="18" charset="0"/>
              </a:rPr>
              <a:t>родственника</a:t>
            </a:r>
            <a:r>
              <a:rPr lang="ru-RU" sz="2700" dirty="0" err="1" smtClean="0">
                <a:solidFill>
                  <a:srgbClr val="00B050"/>
                </a:solidFill>
                <a:latin typeface="Times New Roman" pitchFamily="18" charset="0"/>
                <a:cs typeface="Times New Roman" pitchFamily="18" charset="0"/>
              </a:rPr>
              <a:t>х</a:t>
            </a:r>
            <a:r>
              <a:rPr lang="ru-RU" sz="2700" dirty="0" smtClean="0">
                <a:solidFill>
                  <a:srgbClr val="00B050"/>
                </a:solidFill>
                <a:latin typeface="Times New Roman" pitchFamily="18" charset="0"/>
                <a:cs typeface="Times New Roman" pitchFamily="18" charset="0"/>
              </a:rPr>
              <a:t>- героях.</a:t>
            </a:r>
            <a:r>
              <a:rPr lang="ru-RU" b="1" dirty="0" smtClean="0"/>
              <a:t/>
            </a:r>
            <a:br>
              <a:rPr lang="ru-RU" b="1" dirty="0" smtClean="0"/>
            </a:br>
            <a:endParaRPr lang="ru-RU" b="1" dirty="0"/>
          </a:p>
        </p:txBody>
      </p:sp>
      <p:sp>
        <p:nvSpPr>
          <p:cNvPr id="4" name="Заголовок 1"/>
          <p:cNvSpPr txBox="1">
            <a:spLocks/>
          </p:cNvSpPr>
          <p:nvPr/>
        </p:nvSpPr>
        <p:spPr>
          <a:xfrm>
            <a:off x="4643438" y="5500702"/>
            <a:ext cx="2714644" cy="1000132"/>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7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
            </a:r>
            <a:br>
              <a:rPr kumimoji="0" lang="ru-RU" sz="27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br>
            <a:r>
              <a:rPr kumimoji="0" lang="ru-RU" sz="27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Оформление выставки рисунков </a:t>
            </a:r>
            <a:r>
              <a:rPr kumimoji="0" lang="ru-RU" sz="27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«Живая память»</a:t>
            </a:r>
            <a:r>
              <a:rPr kumimoji="0" lang="ru-RU" sz="4400" b="1" i="0" u="none" strike="noStrike" kern="1200" cap="none" spc="0" normalizeH="0" baseline="0" noProof="0" dirty="0" smtClean="0">
                <a:ln>
                  <a:noFill/>
                </a:ln>
                <a:solidFill>
                  <a:schemeClr val="tx1"/>
                </a:solidFill>
                <a:effectLst/>
                <a:uLnTx/>
                <a:uFillTx/>
                <a:latin typeface="+mj-lt"/>
                <a:ea typeface="+mj-ea"/>
                <a:cs typeface="+mj-cs"/>
              </a:rPr>
              <a:t/>
            </a:r>
            <a:br>
              <a:rPr kumimoji="0" lang="ru-RU" sz="4400" b="1" i="0" u="none" strike="noStrike" kern="1200" cap="none" spc="0" normalizeH="0" baseline="0" noProof="0" dirty="0" smtClean="0">
                <a:ln>
                  <a:noFill/>
                </a:ln>
                <a:solidFill>
                  <a:schemeClr val="tx1"/>
                </a:solidFill>
                <a:effectLst/>
                <a:uLnTx/>
                <a:uFillTx/>
                <a:latin typeface="+mj-lt"/>
                <a:ea typeface="+mj-ea"/>
                <a:cs typeface="+mj-cs"/>
              </a:rPr>
            </a:b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Рисунок 4" descr="280420152858.jpg"/>
          <p:cNvPicPr>
            <a:picLocks noChangeAspect="1"/>
          </p:cNvPicPr>
          <p:nvPr/>
        </p:nvPicPr>
        <p:blipFill>
          <a:blip r:embed="rId2" cstate="email"/>
          <a:stretch>
            <a:fillRect/>
          </a:stretch>
        </p:blipFill>
        <p:spPr>
          <a:xfrm>
            <a:off x="714348" y="4357694"/>
            <a:ext cx="3643338" cy="2035352"/>
          </a:xfrm>
          <a:prstGeom prst="rect">
            <a:avLst/>
          </a:prstGeom>
        </p:spPr>
      </p:pic>
      <p:pic>
        <p:nvPicPr>
          <p:cNvPr id="9" name="Рисунок 8" descr="200420152843.jpg"/>
          <p:cNvPicPr>
            <a:picLocks noChangeAspect="1"/>
          </p:cNvPicPr>
          <p:nvPr/>
        </p:nvPicPr>
        <p:blipFill>
          <a:blip r:embed="rId3" cstate="email"/>
          <a:srcRect/>
          <a:stretch>
            <a:fillRect/>
          </a:stretch>
        </p:blipFill>
        <p:spPr>
          <a:xfrm>
            <a:off x="714348" y="1785926"/>
            <a:ext cx="3692192" cy="2285992"/>
          </a:xfrm>
          <a:prstGeom prst="rect">
            <a:avLst/>
          </a:prstGeom>
        </p:spPr>
      </p:pic>
      <p:pic>
        <p:nvPicPr>
          <p:cNvPr id="10" name="Рисунок 9" descr="240420152854.jpg"/>
          <p:cNvPicPr>
            <a:picLocks noChangeAspect="1"/>
          </p:cNvPicPr>
          <p:nvPr/>
        </p:nvPicPr>
        <p:blipFill>
          <a:blip r:embed="rId4" cstate="email"/>
          <a:stretch>
            <a:fillRect/>
          </a:stretch>
        </p:blipFill>
        <p:spPr>
          <a:xfrm>
            <a:off x="4929190" y="1857364"/>
            <a:ext cx="3450142" cy="2587607"/>
          </a:xfrm>
          <a:prstGeom prst="rect">
            <a:avLst/>
          </a:prstGeom>
        </p:spPr>
      </p:pic>
      <p:sp>
        <p:nvSpPr>
          <p:cNvPr id="7" name="Прямоугольник 6"/>
          <p:cNvSpPr/>
          <p:nvPr/>
        </p:nvSpPr>
        <p:spPr>
          <a:xfrm>
            <a:off x="4857752" y="4572008"/>
            <a:ext cx="2643206" cy="923330"/>
          </a:xfrm>
          <a:prstGeom prst="rect">
            <a:avLst/>
          </a:prstGeom>
        </p:spPr>
        <p:txBody>
          <a:bodyPr wrap="square">
            <a:spAutoFit/>
          </a:bodyPr>
          <a:lstStyle/>
          <a:p>
            <a:r>
              <a:rPr lang="ru-RU" dirty="0" smtClean="0">
                <a:solidFill>
                  <a:srgbClr val="00B050"/>
                </a:solidFill>
                <a:latin typeface="Times New Roman" pitchFamily="18" charset="0"/>
                <a:cs typeface="Times New Roman" pitchFamily="18" charset="0"/>
              </a:rPr>
              <a:t>изготовление детьми цветов , открыток, </a:t>
            </a:r>
            <a:r>
              <a:rPr lang="ru-RU" dirty="0" err="1" smtClean="0">
                <a:solidFill>
                  <a:srgbClr val="00B050"/>
                </a:solidFill>
                <a:latin typeface="Times New Roman" pitchFamily="18" charset="0"/>
                <a:cs typeface="Times New Roman" pitchFamily="18" charset="0"/>
              </a:rPr>
              <a:t>солд</a:t>
            </a:r>
            <a:r>
              <a:rPr lang="ru-RU" dirty="0" smtClean="0">
                <a:solidFill>
                  <a:srgbClr val="00B050"/>
                </a:solidFill>
                <a:latin typeface="Times New Roman" pitchFamily="18" charset="0"/>
                <a:cs typeface="Times New Roman" pitchFamily="18" charset="0"/>
              </a:rPr>
              <a:t> писем. </a:t>
            </a:r>
            <a:endParaRPr lang="ru-RU" dirty="0">
              <a:solidFill>
                <a:srgbClr val="00B050"/>
              </a:solidFill>
              <a:latin typeface="Times New Roman" pitchFamily="18" charset="0"/>
              <a:cs typeface="Times New Roman" pitchFamily="18" charset="0"/>
            </a:endParaRP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926" y="214291"/>
            <a:ext cx="5529274" cy="1714511"/>
          </a:xfrm>
        </p:spPr>
        <p:txBody>
          <a:bodyPr/>
          <a:lstStyle/>
          <a:p>
            <a:r>
              <a:rPr lang="ru-RU" dirty="0" smtClean="0">
                <a:solidFill>
                  <a:srgbClr val="00B050"/>
                </a:solidFill>
                <a:latin typeface="Times New Roman" pitchFamily="18" charset="0"/>
                <a:cs typeface="Times New Roman" pitchFamily="18" charset="0"/>
              </a:rPr>
              <a:t>Всероссийская акция «Сирень Победы»</a:t>
            </a:r>
            <a:endParaRPr lang="ru-RU" dirty="0">
              <a:solidFill>
                <a:srgbClr val="00B050"/>
              </a:solidFill>
              <a:latin typeface="Times New Roman" pitchFamily="18" charset="0"/>
              <a:cs typeface="Times New Roman" pitchFamily="18" charset="0"/>
            </a:endParaRPr>
          </a:p>
        </p:txBody>
      </p:sp>
      <p:pic>
        <p:nvPicPr>
          <p:cNvPr id="5" name="Рисунок 4" descr="080520152944.jpg"/>
          <p:cNvPicPr>
            <a:picLocks noChangeAspect="1"/>
          </p:cNvPicPr>
          <p:nvPr/>
        </p:nvPicPr>
        <p:blipFill>
          <a:blip r:embed="rId2" cstate="email"/>
          <a:srcRect/>
          <a:stretch>
            <a:fillRect/>
          </a:stretch>
        </p:blipFill>
        <p:spPr>
          <a:xfrm>
            <a:off x="6072198" y="1785926"/>
            <a:ext cx="2500312" cy="2222515"/>
          </a:xfrm>
          <a:prstGeom prst="rect">
            <a:avLst/>
          </a:prstGeom>
        </p:spPr>
      </p:pic>
      <p:pic>
        <p:nvPicPr>
          <p:cNvPr id="6" name="Рисунок 5" descr="070520152916.jpg"/>
          <p:cNvPicPr>
            <a:picLocks noChangeAspect="1"/>
          </p:cNvPicPr>
          <p:nvPr/>
        </p:nvPicPr>
        <p:blipFill>
          <a:blip r:embed="rId3" cstate="email"/>
          <a:srcRect/>
          <a:stretch>
            <a:fillRect/>
          </a:stretch>
        </p:blipFill>
        <p:spPr>
          <a:xfrm>
            <a:off x="3500430" y="1928802"/>
            <a:ext cx="2357454" cy="1944665"/>
          </a:xfrm>
          <a:prstGeom prst="rect">
            <a:avLst/>
          </a:prstGeom>
        </p:spPr>
      </p:pic>
      <p:pic>
        <p:nvPicPr>
          <p:cNvPr id="7" name="Рисунок 6" descr="080520152961.jpg"/>
          <p:cNvPicPr>
            <a:picLocks noChangeAspect="1"/>
          </p:cNvPicPr>
          <p:nvPr/>
        </p:nvPicPr>
        <p:blipFill>
          <a:blip r:embed="rId4" cstate="email"/>
          <a:srcRect/>
          <a:stretch>
            <a:fillRect/>
          </a:stretch>
        </p:blipFill>
        <p:spPr>
          <a:xfrm>
            <a:off x="571472" y="3786190"/>
            <a:ext cx="3285363" cy="2605466"/>
          </a:xfrm>
          <a:prstGeom prst="rect">
            <a:avLst/>
          </a:prstGeom>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714380"/>
          </a:xfrm>
        </p:spPr>
        <p:txBody>
          <a:bodyPr>
            <a:normAutofit/>
          </a:bodyPr>
          <a:lstStyle/>
          <a:p>
            <a:r>
              <a:rPr lang="ru-RU" sz="3600" b="1" dirty="0" smtClean="0">
                <a:solidFill>
                  <a:srgbClr val="00B050"/>
                </a:solidFill>
                <a:latin typeface="Times New Roman" pitchFamily="18" charset="0"/>
                <a:cs typeface="Times New Roman" pitchFamily="18" charset="0"/>
              </a:rPr>
              <a:t>Литература</a:t>
            </a:r>
            <a:endParaRPr lang="ru-RU" sz="3600" b="1" dirty="0">
              <a:solidFill>
                <a:srgbClr val="00B050"/>
              </a:solidFill>
              <a:latin typeface="Times New Roman" pitchFamily="18" charset="0"/>
              <a:cs typeface="Times New Roman" pitchFamily="18" charset="0"/>
            </a:endParaRPr>
          </a:p>
        </p:txBody>
      </p:sp>
      <p:sp>
        <p:nvSpPr>
          <p:cNvPr id="27650" name="Rectangle 2"/>
          <p:cNvSpPr>
            <a:spLocks noChangeArrowheads="1"/>
          </p:cNvSpPr>
          <p:nvPr/>
        </p:nvSpPr>
        <p:spPr bwMode="auto">
          <a:xfrm>
            <a:off x="500034" y="1000108"/>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Аджи</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А.В. , Кудинова Н. П. Воронеж: ООО " Метода" 2014г.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2. Александрова Е. Ю. и др. Система патриотического воспитания в ДОУ.    Волгоград: Учитель 2007г.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3. Алешина Н.В. Патриотическое воспитание дошкольников. Москва 2005г.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4.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Зеленова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Н.Г. Мы живем в России. Москва 2008г</a:t>
            </a:r>
            <a:r>
              <a:rPr kumimoji="0" lang="ru-RU" b="0" i="0" u="none" strike="noStrike" cap="none" normalizeH="0" baseline="0" dirty="0" smtClean="0">
                <a:ln>
                  <a:noFill/>
                </a:ln>
                <a:solidFill>
                  <a:srgbClr val="00B050"/>
                </a:solidFill>
                <a:effectLst/>
                <a:latin typeface="Calibri" pitchFamily="34" charset="0"/>
                <a:ea typeface="Times New Roman" pitchFamily="18" charset="0"/>
                <a:cs typeface="Calibri" pitchFamily="34" charset="0"/>
              </a:rPr>
              <a:t>.</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5.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Колобанова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А. И. Герои дней воинской славы, Волгоград 2013г.   </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6.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Комратова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Н. Г., Грибова Л. Ф. " Моя малая Родина". </a:t>
            </a:r>
            <a:r>
              <a:rPr kumimoji="0" lang="en-US"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Н.Новгород</a:t>
            </a:r>
            <a:r>
              <a:rPr kumimoji="0" lang="en-US"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2005 </a:t>
            </a:r>
            <a:r>
              <a:rPr kumimoji="0" lang="en-US"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год</a:t>
            </a:r>
            <a:r>
              <a:rPr kumimoji="0" lang="en-US"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7.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Комратова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Н. Г., Грибова Л. Ф." Патриотическое воспитание детей 4-6 лет".</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8.  Леонова Н.Н.,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Несточаева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Н.В.Живая память России, Детство- Пресс, 2013г.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9.  Шорыгина Т. А. Моя семья - ТЦ Сфера, 2015 г. </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10.  Шорыгина Т. А. Наша Родина- Россия , ТЦ Сфера, 2014г.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11. Система работы по воспитанию чувства патриотизма.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Подг</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группа./ Сост.     Т.В. Иванова. – Волгоград: ИТД «Корифей», 2010. – 96 с.</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12. Книга для чтения в детском саду и дома. Хрестоматия: 5-7 лет / Сост. В.В. </a:t>
            </a:r>
            <a:r>
              <a:rPr kumimoji="0" lang="ru-RU"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Гербова</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Н.П.Ильчук и др. – М.: Оникс-</a:t>
            </a:r>
            <a:r>
              <a:rPr kumimoji="0" lang="en-US"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XXI</a:t>
            </a: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век, 2005г.</a:t>
            </a:r>
            <a:endParaRPr kumimoji="0" lang="ru-RU"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13. ФГОС как новая ступень развития образования.</a:t>
            </a:r>
            <a:endParaRPr kumimoji="0" lang="ru-RU"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2130425"/>
            <a:ext cx="5672150" cy="1470025"/>
          </a:xfrm>
        </p:spPr>
        <p:txBody>
          <a:bodyPr>
            <a:normAutofit/>
          </a:bodyPr>
          <a:lstStyle/>
          <a:p>
            <a:r>
              <a:rPr lang="ru-RU" sz="3200" dirty="0" smtClean="0">
                <a:solidFill>
                  <a:srgbClr val="00B050"/>
                </a:solidFill>
                <a:latin typeface="Times New Roman" pitchFamily="18" charset="0"/>
                <a:cs typeface="Times New Roman" pitchFamily="18" charset="0"/>
              </a:rPr>
              <a:t>Спасибо за внимание.</a:t>
            </a:r>
            <a:endParaRPr lang="ru-RU" sz="3200" dirty="0">
              <a:solidFill>
                <a:srgbClr val="00B05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28662" y="4929198"/>
            <a:ext cx="3786214" cy="1285884"/>
          </a:xfrm>
        </p:spPr>
        <p:txBody>
          <a:bodyPr>
            <a:normAutofit lnSpcReduction="10000"/>
          </a:bodyPr>
          <a:lstStyle/>
          <a:p>
            <a:r>
              <a:rPr lang="ru-RU" sz="1800" dirty="0" smtClean="0">
                <a:solidFill>
                  <a:srgbClr val="00B050"/>
                </a:solidFill>
                <a:latin typeface="Times New Roman" pitchFamily="18" charset="0"/>
                <a:cs typeface="Times New Roman" pitchFamily="18" charset="0"/>
              </a:rPr>
              <a:t>Автор проекта </a:t>
            </a:r>
            <a:r>
              <a:rPr lang="ru-RU" sz="1800" dirty="0" err="1" smtClean="0">
                <a:solidFill>
                  <a:srgbClr val="00B050"/>
                </a:solidFill>
                <a:latin typeface="Times New Roman" pitchFamily="18" charset="0"/>
                <a:cs typeface="Times New Roman" pitchFamily="18" charset="0"/>
              </a:rPr>
              <a:t>Стемасова</a:t>
            </a:r>
            <a:r>
              <a:rPr lang="ru-RU" sz="1800" dirty="0" smtClean="0">
                <a:solidFill>
                  <a:srgbClr val="00B050"/>
                </a:solidFill>
                <a:latin typeface="Times New Roman" pitchFamily="18" charset="0"/>
                <a:cs typeface="Times New Roman" pitchFamily="18" charset="0"/>
              </a:rPr>
              <a:t> Р. А.</a:t>
            </a:r>
          </a:p>
          <a:p>
            <a:r>
              <a:rPr lang="ru-RU" sz="1800" dirty="0" smtClean="0">
                <a:solidFill>
                  <a:srgbClr val="00B050"/>
                </a:solidFill>
                <a:latin typeface="Times New Roman" pitchFamily="18" charset="0"/>
                <a:cs typeface="Times New Roman" pitchFamily="18" charset="0"/>
              </a:rPr>
              <a:t>МБДОУ №7</a:t>
            </a:r>
          </a:p>
          <a:p>
            <a:r>
              <a:rPr lang="ru-RU" sz="1800" dirty="0" smtClean="0">
                <a:solidFill>
                  <a:srgbClr val="00B050"/>
                </a:solidFill>
                <a:latin typeface="Times New Roman" pitchFamily="18" charset="0"/>
                <a:cs typeface="Times New Roman" pitchFamily="18" charset="0"/>
              </a:rPr>
              <a:t>Нижний Новгород</a:t>
            </a:r>
          </a:p>
          <a:p>
            <a:r>
              <a:rPr lang="ru-RU" sz="1800" dirty="0" smtClean="0">
                <a:solidFill>
                  <a:srgbClr val="00B050"/>
                </a:solidFill>
                <a:latin typeface="Times New Roman" pitchFamily="18" charset="0"/>
                <a:cs typeface="Times New Roman" pitchFamily="18" charset="0"/>
              </a:rPr>
              <a:t>2015 год.</a:t>
            </a:r>
            <a:endParaRPr lang="ru-RU" sz="1800" dirty="0">
              <a:solidFill>
                <a:srgbClr val="00B050"/>
              </a:solidFill>
              <a:latin typeface="Times New Roman" pitchFamily="18" charset="0"/>
              <a:cs typeface="Times New Roman" pitchFamily="18" charset="0"/>
            </a:endParaRP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188640"/>
            <a:ext cx="8229600" cy="114300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i="1" spc="50" dirty="0" smtClean="0">
                <a:ln>
                  <a:prstDash val="solid"/>
                </a:ln>
                <a:solidFill>
                  <a:srgbClr val="974807"/>
                </a:solidFill>
                <a:effectLst>
                  <a:outerShdw blurRad="88000" dist="50800" dir="5040000" algn="tl">
                    <a:schemeClr val="accent4">
                      <a:tint val="80000"/>
                      <a:satMod val="250000"/>
                      <a:alpha val="45000"/>
                    </a:schemeClr>
                  </a:outerShdw>
                </a:effectLst>
                <a:latin typeface="Constantia" pitchFamily="18" charset="0"/>
              </a:rPr>
              <a:t>Интернет-ресурсы</a:t>
            </a:r>
            <a:endParaRPr lang="ru-RU" sz="4400" b="1" i="1" spc="50" dirty="0">
              <a:ln w="11430"/>
              <a:solidFill>
                <a:srgbClr val="974807"/>
              </a:solidFill>
              <a:effectLst>
                <a:outerShdw blurRad="76200" dist="50800" dir="5400000" algn="tl" rotWithShape="0">
                  <a:srgbClr val="000000">
                    <a:alpha val="65000"/>
                  </a:srgbClr>
                </a:outerShdw>
              </a:effectLst>
              <a:latin typeface="Constantia" pitchFamily="18" charset="0"/>
            </a:endParaRPr>
          </a:p>
        </p:txBody>
      </p:sp>
      <p:sp>
        <p:nvSpPr>
          <p:cNvPr id="4" name="Прямоугольник 3"/>
          <p:cNvSpPr/>
          <p:nvPr/>
        </p:nvSpPr>
        <p:spPr>
          <a:xfrm>
            <a:off x="683568" y="4000504"/>
            <a:ext cx="4965718" cy="400110"/>
          </a:xfrm>
          <a:prstGeom prst="rect">
            <a:avLst/>
          </a:prstGeom>
        </p:spPr>
        <p:txBody>
          <a:bodyPr wrap="square">
            <a:spAutoFit/>
          </a:bodyPr>
          <a:lstStyle/>
          <a:p>
            <a:r>
              <a:rPr lang="en-US" sz="2000" dirty="0" smtClean="0">
                <a:hlinkClick r:id="rId2"/>
              </a:rPr>
              <a:t>http://</a:t>
            </a:r>
            <a:r>
              <a:rPr lang="en-US" dirty="0" smtClean="0">
                <a:hlinkClick r:id="rId2"/>
              </a:rPr>
              <a:t>foto-ramki.com/fon/zhelt/fon38.jpg</a:t>
            </a:r>
            <a:r>
              <a:rPr lang="ru-RU" sz="2000" dirty="0" smtClean="0"/>
              <a:t> </a:t>
            </a:r>
            <a:r>
              <a:rPr lang="ru-RU" b="1" i="1" dirty="0" smtClean="0">
                <a:solidFill>
                  <a:schemeClr val="accent6">
                    <a:lumMod val="50000"/>
                  </a:schemeClr>
                </a:solidFill>
              </a:rPr>
              <a:t>- фон</a:t>
            </a:r>
            <a:r>
              <a:rPr lang="en-US" b="1" i="1" dirty="0" smtClean="0">
                <a:solidFill>
                  <a:schemeClr val="accent6">
                    <a:lumMod val="50000"/>
                  </a:schemeClr>
                </a:solidFill>
              </a:rPr>
              <a:t> </a:t>
            </a:r>
            <a:endParaRPr lang="ru-RU" b="1" i="1" dirty="0">
              <a:solidFill>
                <a:schemeClr val="accent6">
                  <a:lumMod val="50000"/>
                </a:schemeClr>
              </a:solidFill>
            </a:endParaRPr>
          </a:p>
        </p:txBody>
      </p:sp>
      <p:sp>
        <p:nvSpPr>
          <p:cNvPr id="5" name="Прямоугольник 4"/>
          <p:cNvSpPr/>
          <p:nvPr/>
        </p:nvSpPr>
        <p:spPr>
          <a:xfrm>
            <a:off x="683568" y="1628800"/>
            <a:ext cx="7704856" cy="646331"/>
          </a:xfrm>
          <a:prstGeom prst="rect">
            <a:avLst/>
          </a:prstGeom>
        </p:spPr>
        <p:txBody>
          <a:bodyPr wrap="square">
            <a:spAutoFit/>
          </a:bodyPr>
          <a:lstStyle/>
          <a:p>
            <a:r>
              <a:rPr lang="en-US" dirty="0" smtClean="0">
                <a:hlinkClick r:id="rId3"/>
              </a:rPr>
              <a:t>http://www.playcast.ru/uploads/2014/04/27/8384936.png</a:t>
            </a:r>
            <a:r>
              <a:rPr lang="ru-RU" dirty="0" smtClean="0"/>
              <a:t> </a:t>
            </a:r>
            <a:r>
              <a:rPr lang="ru-RU" b="1" i="1" dirty="0" smtClean="0">
                <a:solidFill>
                  <a:schemeClr val="accent6">
                    <a:lumMod val="50000"/>
                  </a:schemeClr>
                </a:solidFill>
              </a:rPr>
              <a:t>- </a:t>
            </a:r>
            <a:r>
              <a:rPr lang="ru-RU" b="1" i="1" smtClean="0">
                <a:solidFill>
                  <a:schemeClr val="accent6">
                    <a:lumMod val="50000"/>
                  </a:schemeClr>
                </a:solidFill>
              </a:rPr>
              <a:t>георгиевские ленточки</a:t>
            </a:r>
            <a:endParaRPr lang="ru-RU" b="1" i="1" dirty="0">
              <a:solidFill>
                <a:schemeClr val="accent6">
                  <a:lumMod val="50000"/>
                </a:schemeClr>
              </a:solidFill>
            </a:endParaRPr>
          </a:p>
        </p:txBody>
      </p:sp>
      <p:sp>
        <p:nvSpPr>
          <p:cNvPr id="6" name="Прямоугольник 5"/>
          <p:cNvSpPr/>
          <p:nvPr/>
        </p:nvSpPr>
        <p:spPr>
          <a:xfrm>
            <a:off x="683568" y="2276872"/>
            <a:ext cx="7200800" cy="369332"/>
          </a:xfrm>
          <a:prstGeom prst="rect">
            <a:avLst/>
          </a:prstGeom>
        </p:spPr>
        <p:txBody>
          <a:bodyPr wrap="square">
            <a:spAutoFit/>
          </a:bodyPr>
          <a:lstStyle/>
          <a:p>
            <a:r>
              <a:rPr lang="en-US" dirty="0" smtClean="0">
                <a:hlinkClick r:id="rId4"/>
              </a:rPr>
              <a:t>http://migalaite.blog.tut.by/files/2012/05/0_dd13d_b2465aa9_L.png</a:t>
            </a:r>
            <a:r>
              <a:rPr lang="ru-RU" dirty="0" smtClean="0"/>
              <a:t> </a:t>
            </a:r>
            <a:endParaRPr lang="ru-RU" dirty="0"/>
          </a:p>
        </p:txBody>
      </p:sp>
      <p:sp>
        <p:nvSpPr>
          <p:cNvPr id="7" name="Прямоугольник 6"/>
          <p:cNvSpPr/>
          <p:nvPr/>
        </p:nvSpPr>
        <p:spPr>
          <a:xfrm>
            <a:off x="683568" y="2636912"/>
            <a:ext cx="7920880" cy="646331"/>
          </a:xfrm>
          <a:prstGeom prst="rect">
            <a:avLst/>
          </a:prstGeom>
        </p:spPr>
        <p:txBody>
          <a:bodyPr wrap="square">
            <a:spAutoFit/>
          </a:bodyPr>
          <a:lstStyle/>
          <a:p>
            <a:r>
              <a:rPr lang="en-US" dirty="0" smtClean="0">
                <a:hlinkClick r:id="rId5"/>
              </a:rPr>
              <a:t>http://img1.liveinternet.ru/images/attach/b/4/112/788/112788281_112781337_100666489_0_891fb_a6e5cc8b_L.png</a:t>
            </a:r>
            <a:r>
              <a:rPr lang="ru-RU" dirty="0" smtClean="0"/>
              <a:t> </a:t>
            </a:r>
            <a:endParaRPr lang="ru-RU" dirty="0"/>
          </a:p>
        </p:txBody>
      </p:sp>
      <p:sp>
        <p:nvSpPr>
          <p:cNvPr id="8" name="Прямоугольник 7"/>
          <p:cNvSpPr/>
          <p:nvPr/>
        </p:nvSpPr>
        <p:spPr>
          <a:xfrm>
            <a:off x="683568" y="3284984"/>
            <a:ext cx="7920880" cy="369332"/>
          </a:xfrm>
          <a:prstGeom prst="rect">
            <a:avLst/>
          </a:prstGeom>
        </p:spPr>
        <p:txBody>
          <a:bodyPr wrap="square">
            <a:spAutoFit/>
          </a:bodyPr>
          <a:lstStyle/>
          <a:p>
            <a:r>
              <a:rPr lang="en-US" dirty="0" smtClean="0">
                <a:hlinkClick r:id="rId6"/>
              </a:rPr>
              <a:t>http://86sch4-nyagan.edusite.ru/images/70letpobedyi.png</a:t>
            </a:r>
            <a:r>
              <a:rPr lang="ru-RU" dirty="0" smtClean="0"/>
              <a:t> </a:t>
            </a:r>
            <a:endParaRPr lang="ru-RU" dirty="0"/>
          </a:p>
        </p:txBody>
      </p:sp>
      <p:sp>
        <p:nvSpPr>
          <p:cNvPr id="9" name="Прямоугольник 8"/>
          <p:cNvSpPr/>
          <p:nvPr/>
        </p:nvSpPr>
        <p:spPr>
          <a:xfrm>
            <a:off x="683568" y="3645024"/>
            <a:ext cx="7488832" cy="369332"/>
          </a:xfrm>
          <a:prstGeom prst="rect">
            <a:avLst/>
          </a:prstGeom>
        </p:spPr>
        <p:txBody>
          <a:bodyPr wrap="square">
            <a:spAutoFit/>
          </a:bodyPr>
          <a:lstStyle/>
          <a:p>
            <a:r>
              <a:rPr lang="en-US" dirty="0" smtClean="0">
                <a:hlinkClick r:id="rId7"/>
              </a:rPr>
              <a:t>http://www.playcast.ru/uploads/2014/04/16/8252760.png</a:t>
            </a:r>
            <a:r>
              <a:rPr lang="ru-RU" dirty="0" smtClean="0"/>
              <a:t> </a:t>
            </a:r>
            <a:endParaRPr lang="ru-RU" dirty="0"/>
          </a:p>
        </p:txBody>
      </p:sp>
      <p:sp>
        <p:nvSpPr>
          <p:cNvPr id="10" name="Прямоугольник 9"/>
          <p:cNvSpPr/>
          <p:nvPr/>
        </p:nvSpPr>
        <p:spPr>
          <a:xfrm>
            <a:off x="6000760" y="4929198"/>
            <a:ext cx="2603688" cy="1446550"/>
          </a:xfrm>
          <a:prstGeom prst="rect">
            <a:avLst/>
          </a:prstGeom>
        </p:spPr>
        <p:txBody>
          <a:bodyPr wrap="square">
            <a:spAutoFit/>
          </a:bodyPr>
          <a:lstStyle/>
          <a:p>
            <a:pPr lvl="0" algn="ctr" fontAlgn="base">
              <a:spcBef>
                <a:spcPct val="0"/>
              </a:spcBef>
              <a:spcAft>
                <a:spcPct val="0"/>
              </a:spcAft>
            </a:pPr>
            <a:r>
              <a:rPr lang="ru-RU" b="1" i="1" dirty="0" smtClean="0">
                <a:solidFill>
                  <a:srgbClr val="974807"/>
                </a:solidFill>
                <a:latin typeface="Garamond" pitchFamily="18" charset="0"/>
                <a:cs typeface="Arial" pitchFamily="34" charset="0"/>
              </a:rPr>
              <a:t>                                                               </a:t>
            </a:r>
          </a:p>
          <a:p>
            <a:pPr lvl="0" algn="ctr" fontAlgn="base">
              <a:spcBef>
                <a:spcPct val="0"/>
              </a:spcBef>
              <a:spcAft>
                <a:spcPct val="0"/>
              </a:spcAft>
            </a:pPr>
            <a:r>
              <a:rPr lang="ru-RU" b="1" i="1" dirty="0" smtClean="0">
                <a:solidFill>
                  <a:srgbClr val="974807"/>
                </a:solidFill>
                <a:latin typeface="Garamond" pitchFamily="18" charset="0"/>
                <a:cs typeface="Arial" pitchFamily="34" charset="0"/>
              </a:rPr>
              <a:t>источник шаблона:</a:t>
            </a:r>
            <a:r>
              <a:rPr lang="ru-RU" sz="2000" b="1" i="1" dirty="0" smtClean="0">
                <a:solidFill>
                  <a:srgbClr val="974807"/>
                </a:solidFill>
                <a:latin typeface="Garamond" pitchFamily="18" charset="0"/>
                <a:cs typeface="Arial" pitchFamily="34" charset="0"/>
              </a:rPr>
              <a:t> </a:t>
            </a:r>
            <a:endParaRPr lang="en-US" sz="2000" b="1" i="1" dirty="0" smtClean="0">
              <a:solidFill>
                <a:srgbClr val="974807"/>
              </a:solidFill>
              <a:latin typeface="Garamond" pitchFamily="18" charset="0"/>
              <a:cs typeface="Arial" pitchFamily="34" charset="0"/>
            </a:endParaRPr>
          </a:p>
          <a:p>
            <a:pPr lvl="0" algn="ctr" fontAlgn="base">
              <a:spcBef>
                <a:spcPct val="0"/>
              </a:spcBef>
              <a:spcAft>
                <a:spcPct val="0"/>
              </a:spcAft>
            </a:pPr>
            <a:endParaRPr lang="ru-RU" sz="1400" dirty="0" smtClean="0">
              <a:solidFill>
                <a:srgbClr val="974807"/>
              </a:solidFill>
              <a:latin typeface="Times New Roman" pitchFamily="18" charset="0"/>
              <a:cs typeface="Arial" pitchFamily="34" charset="0"/>
            </a:endParaRPr>
          </a:p>
          <a:p>
            <a:pPr lvl="0" algn="ctr" fontAlgn="base">
              <a:spcBef>
                <a:spcPct val="0"/>
              </a:spcBef>
              <a:spcAft>
                <a:spcPct val="0"/>
              </a:spcAft>
            </a:pPr>
            <a:r>
              <a:rPr lang="ru-RU" b="1" i="1" dirty="0" err="1" smtClean="0">
                <a:solidFill>
                  <a:srgbClr val="974807"/>
                </a:solidFill>
                <a:latin typeface="Times New Roman" pitchFamily="18" charset="0"/>
                <a:cs typeface="Arial" pitchFamily="34" charset="0"/>
              </a:rPr>
              <a:t>Олифирова</a:t>
            </a:r>
            <a:r>
              <a:rPr lang="ru-RU" b="1" i="1" dirty="0" smtClean="0">
                <a:solidFill>
                  <a:srgbClr val="974807"/>
                </a:solidFill>
                <a:latin typeface="Times New Roman" pitchFamily="18" charset="0"/>
                <a:cs typeface="Arial" pitchFamily="34" charset="0"/>
              </a:rPr>
              <a:t> Татьяна Ивановна,</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latin typeface="Times New Roman" pitchFamily="18" charset="0"/>
                <a:cs typeface="Times New Roman" pitchFamily="18" charset="0"/>
              </a:rPr>
              <a:t>Паспорт проекта</a:t>
            </a:r>
            <a:endParaRPr lang="ru-RU" b="1" dirty="0">
              <a:solidFill>
                <a:srgbClr val="00B05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4840303"/>
          </a:xfrm>
        </p:spPr>
        <p:txBody>
          <a:bodyPr>
            <a:normAutofit fontScale="92500" lnSpcReduction="10000"/>
          </a:bodyPr>
          <a:lstStyle/>
          <a:p>
            <a:pPr>
              <a:buNone/>
            </a:pPr>
            <a:r>
              <a:rPr lang="ru-RU" dirty="0" smtClean="0">
                <a:solidFill>
                  <a:srgbClr val="00B050"/>
                </a:solidFill>
                <a:latin typeface="Times New Roman" pitchFamily="18" charset="0"/>
                <a:cs typeface="Times New Roman" pitchFamily="18" charset="0"/>
              </a:rPr>
              <a:t>                          </a:t>
            </a:r>
            <a:r>
              <a:rPr lang="ru-RU" b="1" dirty="0" smtClean="0">
                <a:solidFill>
                  <a:srgbClr val="00B050"/>
                </a:solidFill>
                <a:latin typeface="Times New Roman" pitchFamily="18" charset="0"/>
                <a:cs typeface="Times New Roman" pitchFamily="18" charset="0"/>
              </a:rPr>
              <a:t>Участники проекта: </a:t>
            </a:r>
            <a:r>
              <a:rPr lang="ru-RU" dirty="0" smtClean="0">
                <a:solidFill>
                  <a:srgbClr val="00B050"/>
                </a:solidFill>
                <a:latin typeface="Times New Roman" pitchFamily="18" charset="0"/>
                <a:cs typeface="Times New Roman" pitchFamily="18" charset="0"/>
              </a:rPr>
              <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Воспитатели группы:</a:t>
            </a:r>
          </a:p>
          <a:p>
            <a:pPr>
              <a:buNone/>
            </a:pPr>
            <a:r>
              <a:rPr lang="ru-RU" dirty="0" smtClean="0">
                <a:solidFill>
                  <a:srgbClr val="00B050"/>
                </a:solidFill>
                <a:latin typeface="Times New Roman" pitchFamily="18" charset="0"/>
                <a:cs typeface="Times New Roman" pitchFamily="18" charset="0"/>
              </a:rPr>
              <a:t> </a:t>
            </a:r>
            <a:r>
              <a:rPr lang="ru-RU" dirty="0" err="1" smtClean="0">
                <a:solidFill>
                  <a:srgbClr val="00B050"/>
                </a:solidFill>
                <a:latin typeface="Times New Roman" pitchFamily="18" charset="0"/>
                <a:cs typeface="Times New Roman" pitchFamily="18" charset="0"/>
              </a:rPr>
              <a:t>Стемасова</a:t>
            </a:r>
            <a:r>
              <a:rPr lang="ru-RU" dirty="0" smtClean="0">
                <a:solidFill>
                  <a:srgbClr val="00B050"/>
                </a:solidFill>
                <a:latin typeface="Times New Roman" pitchFamily="18" charset="0"/>
                <a:cs typeface="Times New Roman" pitchFamily="18" charset="0"/>
              </a:rPr>
              <a:t> Р. А., Трошина И. С.</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Специалисты: Зорина Т. И. Аристова Н. Г.</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Дети и родители </a:t>
            </a:r>
            <a:r>
              <a:rPr lang="ru-RU" dirty="0" err="1" smtClean="0">
                <a:solidFill>
                  <a:srgbClr val="00B050"/>
                </a:solidFill>
                <a:latin typeface="Times New Roman" pitchFamily="18" charset="0"/>
                <a:cs typeface="Times New Roman" pitchFamily="18" charset="0"/>
              </a:rPr>
              <a:t>гру</a:t>
            </a:r>
            <a:r>
              <a:rPr lang="en-US" dirty="0" err="1" smtClean="0">
                <a:solidFill>
                  <a:srgbClr val="00B050"/>
                </a:solidFill>
                <a:latin typeface="Times New Roman" pitchFamily="18" charset="0"/>
                <a:cs typeface="Times New Roman" pitchFamily="18" charset="0"/>
              </a:rPr>
              <a:t>ппы</a:t>
            </a:r>
            <a:r>
              <a:rPr lang="ru-RU" dirty="0" smtClean="0">
                <a:solidFill>
                  <a:srgbClr val="00B050"/>
                </a:solidFill>
                <a:latin typeface="Times New Roman" pitchFamily="18" charset="0"/>
                <a:cs typeface="Times New Roman" pitchFamily="18" charset="0"/>
              </a:rPr>
              <a:t>.</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                    </a:t>
            </a:r>
            <a:r>
              <a:rPr lang="ru-RU" b="1" dirty="0" smtClean="0">
                <a:solidFill>
                  <a:srgbClr val="00B050"/>
                </a:solidFill>
                <a:latin typeface="Times New Roman" pitchFamily="18" charset="0"/>
                <a:cs typeface="Times New Roman" pitchFamily="18" charset="0"/>
              </a:rPr>
              <a:t>Типология проекта:</a:t>
            </a:r>
            <a:endParaRPr lang="ru-RU" dirty="0" smtClean="0">
              <a:solidFill>
                <a:srgbClr val="00B050"/>
              </a:solidFill>
              <a:latin typeface="Times New Roman" pitchFamily="18" charset="0"/>
              <a:cs typeface="Times New Roman" pitchFamily="18" charset="0"/>
            </a:endParaRPr>
          </a:p>
          <a:p>
            <a:pPr>
              <a:buNone/>
            </a:pPr>
            <a:r>
              <a:rPr lang="ru-RU" b="1" dirty="0" smtClean="0">
                <a:solidFill>
                  <a:srgbClr val="00B050"/>
                </a:solidFill>
                <a:latin typeface="Times New Roman" pitchFamily="18" charset="0"/>
                <a:cs typeface="Times New Roman" pitchFamily="18" charset="0"/>
              </a:rPr>
              <a:t> </a:t>
            </a:r>
            <a:r>
              <a:rPr lang="ru-RU" dirty="0" smtClean="0">
                <a:solidFill>
                  <a:srgbClr val="00B050"/>
                </a:solidFill>
                <a:latin typeface="Times New Roman" pitchFamily="18" charset="0"/>
                <a:cs typeface="Times New Roman" pitchFamily="18" charset="0"/>
              </a:rPr>
              <a:t>творческий, интегрированный,</a:t>
            </a:r>
          </a:p>
          <a:p>
            <a:pPr>
              <a:buNone/>
            </a:pPr>
            <a:r>
              <a:rPr lang="ru-RU" dirty="0" smtClean="0">
                <a:solidFill>
                  <a:srgbClr val="00B050"/>
                </a:solidFill>
                <a:latin typeface="Times New Roman" pitchFamily="18" charset="0"/>
                <a:cs typeface="Times New Roman" pitchFamily="18" charset="0"/>
              </a:rPr>
              <a:t> коллективный, среднесрочный.</a:t>
            </a:r>
          </a:p>
          <a:p>
            <a:pPr>
              <a:buNone/>
            </a:pPr>
            <a:r>
              <a:rPr lang="ru-RU" b="1" dirty="0" smtClean="0">
                <a:solidFill>
                  <a:srgbClr val="00B050"/>
                </a:solidFill>
                <a:latin typeface="Times New Roman" pitchFamily="18" charset="0"/>
                <a:cs typeface="Times New Roman" pitchFamily="18" charset="0"/>
              </a:rPr>
              <a:t>                        Время проведения: </a:t>
            </a:r>
          </a:p>
          <a:p>
            <a:pPr>
              <a:buNone/>
            </a:pPr>
            <a:r>
              <a:rPr lang="ru-RU" b="1" dirty="0" smtClean="0">
                <a:solidFill>
                  <a:srgbClr val="00B050"/>
                </a:solidFill>
                <a:latin typeface="Times New Roman" pitchFamily="18" charset="0"/>
                <a:cs typeface="Times New Roman" pitchFamily="18" charset="0"/>
              </a:rPr>
              <a:t>                        </a:t>
            </a:r>
            <a:r>
              <a:rPr lang="ru-RU" dirty="0" smtClean="0">
                <a:solidFill>
                  <a:srgbClr val="00B050"/>
                </a:solidFill>
                <a:latin typeface="Times New Roman" pitchFamily="18" charset="0"/>
                <a:cs typeface="Times New Roman" pitchFamily="18" charset="0"/>
              </a:rPr>
              <a:t>02.04 – 08.05. 2015г</a:t>
            </a:r>
            <a:r>
              <a:rPr lang="ru-RU" dirty="0" smtClean="0"/>
              <a:t>.</a:t>
            </a:r>
          </a:p>
          <a:p>
            <a:pPr>
              <a:lnSpc>
                <a:spcPct val="150000"/>
              </a:lnSpc>
            </a:pPr>
            <a:endParaRPr lang="ru-RU" dirty="0">
              <a:solidFill>
                <a:srgbClr val="00B05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15082"/>
          </a:xfrm>
        </p:spPr>
        <p:txBody>
          <a:bodyPr>
            <a:noAutofit/>
          </a:bodyPr>
          <a:lstStyle/>
          <a:p>
            <a:r>
              <a:rPr lang="ru-RU" sz="3200" b="1" dirty="0" smtClean="0">
                <a:solidFill>
                  <a:srgbClr val="00B050"/>
                </a:solidFill>
                <a:latin typeface="Times New Roman" pitchFamily="18" charset="0"/>
                <a:cs typeface="Times New Roman" pitchFamily="18" charset="0"/>
              </a:rPr>
              <a:t>Актуальность.</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ru-RU" sz="2800" dirty="0" smtClean="0">
                <a:solidFill>
                  <a:srgbClr val="00B050"/>
                </a:solidFill>
                <a:latin typeface="Times New Roman" pitchFamily="18" charset="0"/>
                <a:cs typeface="Times New Roman" pitchFamily="18" charset="0"/>
              </a:rPr>
              <a:t>У нашей страны великое прошлое, которое нас учит, воспитывает, формирует чувство</a:t>
            </a:r>
            <a:r>
              <a:rPr lang="ru-RU" sz="2800" b="1" dirty="0" smtClean="0">
                <a:solidFill>
                  <a:srgbClr val="00B050"/>
                </a:solidFill>
                <a:latin typeface="Times New Roman" pitchFamily="18" charset="0"/>
                <a:cs typeface="Times New Roman" pitchFamily="18" charset="0"/>
              </a:rPr>
              <a:t> </a:t>
            </a:r>
            <a:r>
              <a:rPr lang="ru-RU" sz="2800" dirty="0" smtClean="0">
                <a:solidFill>
                  <a:srgbClr val="00B050"/>
                </a:solidFill>
                <a:latin typeface="Times New Roman" pitchFamily="18" charset="0"/>
                <a:cs typeface="Times New Roman" pitchFamily="18" charset="0"/>
              </a:rPr>
              <a:t>гордости. Победа России во Второй мировой войне  завоевана непомерным подвигом народа. </a:t>
            </a:r>
            <a:r>
              <a:rPr lang="ru-RU" sz="2800" dirty="0" err="1" smtClean="0">
                <a:solidFill>
                  <a:srgbClr val="00B050"/>
                </a:solidFill>
                <a:latin typeface="Times New Roman" pitchFamily="18" charset="0"/>
                <a:cs typeface="Times New Roman" pitchFamily="18" charset="0"/>
              </a:rPr>
              <a:t>Ещ</a:t>
            </a:r>
            <a:r>
              <a:rPr lang="en-US" sz="2800" dirty="0" smtClean="0">
                <a:solidFill>
                  <a:srgbClr val="00B050"/>
                </a:solidFill>
                <a:latin typeface="Times New Roman" pitchFamily="18" charset="0"/>
                <a:cs typeface="Times New Roman" pitchFamily="18" charset="0"/>
              </a:rPr>
              <a:t>е </a:t>
            </a:r>
            <a:r>
              <a:rPr lang="en-US" sz="2800" dirty="0" err="1" smtClean="0">
                <a:solidFill>
                  <a:srgbClr val="00B050"/>
                </a:solidFill>
                <a:latin typeface="Times New Roman" pitchFamily="18" charset="0"/>
                <a:cs typeface="Times New Roman" pitchFamily="18" charset="0"/>
              </a:rPr>
              <a:t>живы</a:t>
            </a:r>
            <a:r>
              <a:rPr lang="ru-RU" sz="2800" dirty="0" smtClean="0">
                <a:solidFill>
                  <a:srgbClr val="00B050"/>
                </a:solidFill>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свидетели</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тех</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событий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подвиг</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народа</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был</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так</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велик</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что</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война</a:t>
            </a:r>
            <a:r>
              <a:rPr lang="en-US" sz="2800" dirty="0" smtClean="0">
                <a:solidFill>
                  <a:srgbClr val="00B050"/>
                </a:solidFill>
                <a:latin typeface="Times New Roman" pitchFamily="18" charset="0"/>
                <a:cs typeface="Times New Roman" pitchFamily="18" charset="0"/>
              </a:rPr>
              <a:t> 1941-1945 </a:t>
            </a:r>
            <a:r>
              <a:rPr lang="en-US" sz="2800" dirty="0" err="1" smtClean="0">
                <a:solidFill>
                  <a:srgbClr val="00B050"/>
                </a:solidFill>
                <a:latin typeface="Times New Roman" pitchFamily="18" charset="0"/>
                <a:cs typeface="Times New Roman" pitchFamily="18" charset="0"/>
              </a:rPr>
              <a:t>годов</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названа</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Великой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Отечественной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Каждый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год</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страна</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празднует</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День</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Победы</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каждый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год</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на</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главной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площади</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страны</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проводится</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парад</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войск</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России</a:t>
            </a:r>
            <a:r>
              <a:rPr lang="en-US" sz="2800" dirty="0" smtClean="0">
                <a:solidFill>
                  <a:srgbClr val="00B050"/>
                </a:solidFill>
                <a:latin typeface="Times New Roman" pitchFamily="18" charset="0"/>
                <a:cs typeface="Times New Roman" pitchFamily="18" charset="0"/>
              </a:rPr>
              <a:t>. </a:t>
            </a:r>
            <a:r>
              <a:rPr lang="ru-RU" sz="2800" dirty="0" smtClean="0">
                <a:solidFill>
                  <a:srgbClr val="00B050"/>
                </a:solidFill>
                <a:latin typeface="Times New Roman" pitchFamily="18" charset="0"/>
                <a:cs typeface="Times New Roman" pitchFamily="18" charset="0"/>
              </a:rPr>
              <a:t>Именно события Великой Отечественной войны 1941-1945 годов являются ярким примером для воспитания патриотических чувств дошкольников.</a:t>
            </a:r>
            <a:endParaRPr lang="ru-RU" sz="2800" dirty="0">
              <a:solidFill>
                <a:srgbClr val="00B05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noAutofit/>
          </a:bodyPr>
          <a:lstStyle/>
          <a:p>
            <a:r>
              <a:rPr lang="ru-RU" sz="2800" b="1" dirty="0" smtClean="0">
                <a:solidFill>
                  <a:srgbClr val="00B050"/>
                </a:solidFill>
                <a:latin typeface="Times New Roman" pitchFamily="18" charset="0"/>
                <a:cs typeface="Times New Roman" pitchFamily="18" charset="0"/>
              </a:rPr>
              <a:t>Цель проекта.</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ru-RU" sz="2800" dirty="0" smtClean="0">
                <a:solidFill>
                  <a:srgbClr val="00B050"/>
                </a:solidFill>
                <a:latin typeface="Times New Roman" pitchFamily="18" charset="0"/>
                <a:cs typeface="Times New Roman" pitchFamily="18" charset="0"/>
              </a:rPr>
              <a:t>Воспитание  патриотизма,  чувства любви к Родине через ознакомление детей дошкольного возраста с событиями  Великой Отечественной  войны 1941-1945 годов.</a:t>
            </a:r>
            <a:br>
              <a:rPr lang="ru-RU" sz="2800" dirty="0" smtClean="0">
                <a:solidFill>
                  <a:srgbClr val="00B050"/>
                </a:solidFill>
                <a:latin typeface="Times New Roman" pitchFamily="18" charset="0"/>
                <a:cs typeface="Times New Roman" pitchFamily="18" charset="0"/>
              </a:rPr>
            </a:br>
            <a:r>
              <a:rPr lang="ru-RU" sz="2800" b="1" dirty="0" smtClean="0">
                <a:solidFill>
                  <a:srgbClr val="00B050"/>
                </a:solidFill>
                <a:latin typeface="Times New Roman" pitchFamily="18" charset="0"/>
                <a:cs typeface="Times New Roman" pitchFamily="18" charset="0"/>
              </a:rPr>
              <a:t> </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ru-RU" sz="2800" b="1" dirty="0" smtClean="0">
                <a:solidFill>
                  <a:srgbClr val="00B050"/>
                </a:solidFill>
                <a:latin typeface="Times New Roman" pitchFamily="18" charset="0"/>
                <a:cs typeface="Times New Roman" pitchFamily="18" charset="0"/>
              </a:rPr>
              <a:t>Задачи проекта.</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ru-RU" sz="2800" dirty="0" smtClean="0">
                <a:solidFill>
                  <a:srgbClr val="00B050"/>
                </a:solidFill>
                <a:latin typeface="Times New Roman" pitchFamily="18" charset="0"/>
                <a:cs typeface="Times New Roman" pitchFamily="18" charset="0"/>
              </a:rPr>
              <a:t>Систематизировать и углубить представления детей о событиях Великой Отечественной войне 1941-1945 годов.</a:t>
            </a:r>
            <a:br>
              <a:rPr lang="ru-RU" sz="2800" dirty="0" smtClean="0">
                <a:solidFill>
                  <a:srgbClr val="00B050"/>
                </a:solidFill>
                <a:latin typeface="Times New Roman" pitchFamily="18" charset="0"/>
                <a:cs typeface="Times New Roman" pitchFamily="18" charset="0"/>
              </a:rPr>
            </a:br>
            <a:r>
              <a:rPr lang="ru-RU"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Обогащать</a:t>
            </a:r>
            <a:r>
              <a:rPr lang="en-US" sz="2800" dirty="0" smtClean="0">
                <a:solidFill>
                  <a:srgbClr val="00B050"/>
                </a:solidFill>
                <a:latin typeface="Times New Roman" pitchFamily="18" charset="0"/>
                <a:cs typeface="Times New Roman" pitchFamily="18" charset="0"/>
              </a:rPr>
              <a:t> </a:t>
            </a:r>
            <a:r>
              <a:rPr lang="ru-RU" sz="2800" dirty="0" smtClean="0">
                <a:solidFill>
                  <a:srgbClr val="00B050"/>
                </a:solidFill>
                <a:latin typeface="Times New Roman" pitchFamily="18" charset="0"/>
                <a:cs typeface="Times New Roman" pitchFamily="18" charset="0"/>
              </a:rPr>
              <a:t>активный и пассивный </a:t>
            </a:r>
            <a:r>
              <a:rPr lang="en-US" sz="2800" dirty="0" err="1" smtClean="0">
                <a:solidFill>
                  <a:srgbClr val="00B050"/>
                </a:solidFill>
                <a:latin typeface="Times New Roman" pitchFamily="18" charset="0"/>
                <a:cs typeface="Times New Roman" pitchFamily="18" charset="0"/>
              </a:rPr>
              <a:t>речевой</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запас</a:t>
            </a:r>
            <a:r>
              <a:rPr lang="ru-RU" sz="2800" dirty="0" smtClean="0">
                <a:solidFill>
                  <a:srgbClr val="00B050"/>
                </a:solidFill>
                <a:latin typeface="Times New Roman" pitchFamily="18" charset="0"/>
                <a:cs typeface="Times New Roman" pitchFamily="18" charset="0"/>
              </a:rPr>
              <a:t> дошкольников</a:t>
            </a:r>
            <a:r>
              <a:rPr lang="en-US" sz="2800" dirty="0" smtClean="0">
                <a:solidFill>
                  <a:srgbClr val="00B050"/>
                </a:solidFill>
                <a:latin typeface="Times New Roman" pitchFamily="18" charset="0"/>
                <a:cs typeface="Times New Roman" pitchFamily="18" charset="0"/>
              </a:rPr>
              <a:t>. </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en-US" sz="2800" dirty="0" err="1" smtClean="0">
                <a:solidFill>
                  <a:srgbClr val="00B050"/>
                </a:solidFill>
                <a:latin typeface="Times New Roman" pitchFamily="18" charset="0"/>
                <a:cs typeface="Times New Roman" pitchFamily="18" charset="0"/>
              </a:rPr>
              <a:t>Развивать</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любознательность</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расширять</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кругозор</a:t>
            </a:r>
            <a:r>
              <a:rPr lang="en-US" sz="2800" dirty="0" smtClean="0">
                <a:solidFill>
                  <a:srgbClr val="00B050"/>
                </a:solidFill>
                <a:latin typeface="Times New Roman" pitchFamily="18" charset="0"/>
                <a:cs typeface="Times New Roman" pitchFamily="18" charset="0"/>
              </a:rPr>
              <a:t>.</a:t>
            </a:r>
            <a:r>
              <a:rPr lang="ru-RU" sz="2800" dirty="0" smtClean="0">
                <a:solidFill>
                  <a:srgbClr val="00B050"/>
                </a:solidFill>
                <a:latin typeface="Times New Roman" pitchFamily="18" charset="0"/>
                <a:cs typeface="Times New Roman" pitchFamily="18" charset="0"/>
              </a:rPr>
              <a:t/>
            </a:r>
            <a:br>
              <a:rPr lang="ru-RU" sz="2800" dirty="0" smtClean="0">
                <a:solidFill>
                  <a:srgbClr val="00B050"/>
                </a:solidFill>
                <a:latin typeface="Times New Roman" pitchFamily="18" charset="0"/>
                <a:cs typeface="Times New Roman" pitchFamily="18" charset="0"/>
              </a:rPr>
            </a:br>
            <a:r>
              <a:rPr lang="ru-RU" sz="2800" dirty="0" smtClean="0">
                <a:solidFill>
                  <a:srgbClr val="00B050"/>
                </a:solidFill>
                <a:latin typeface="Times New Roman" pitchFamily="18" charset="0"/>
                <a:cs typeface="Times New Roman" pitchFamily="18" charset="0"/>
              </a:rPr>
              <a:t>Воспитывать патриотические чувства к Родине, интерес к ее героическому прошлому.</a:t>
            </a:r>
            <a:br>
              <a:rPr lang="ru-RU" sz="2800" dirty="0" smtClean="0">
                <a:solidFill>
                  <a:srgbClr val="00B050"/>
                </a:solidFill>
                <a:latin typeface="Times New Roman" pitchFamily="18" charset="0"/>
                <a:cs typeface="Times New Roman" pitchFamily="18" charset="0"/>
              </a:rPr>
            </a:br>
            <a:endParaRPr lang="ru-RU" sz="2800" dirty="0">
              <a:solidFill>
                <a:srgbClr val="00B050"/>
              </a:solidFill>
              <a:latin typeface="Times New Roman" pitchFamily="18" charset="0"/>
              <a:cs typeface="Times New Roman" pitchFamily="18"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4543428" cy="3571900"/>
          </a:xfrm>
        </p:spPr>
        <p:txBody>
          <a:bodyPr>
            <a:noAutofit/>
          </a:bodyPr>
          <a:lstStyle/>
          <a:p>
            <a:pPr algn="l">
              <a:buFont typeface="Wingdings" pitchFamily="2" charset="2"/>
              <a:buChar char="v"/>
            </a:pPr>
            <a:r>
              <a:rPr lang="ru-RU" sz="2400" b="1" dirty="0" smtClean="0">
                <a:solidFill>
                  <a:srgbClr val="00B050"/>
                </a:solidFill>
                <a:latin typeface="Times New Roman" pitchFamily="18" charset="0"/>
                <a:cs typeface="Times New Roman" pitchFamily="18" charset="0"/>
              </a:rPr>
              <a:t>Участие родителей в реализации проекта</a:t>
            </a:r>
            <a:r>
              <a:rPr lang="ru-RU" sz="2400" dirty="0" smtClean="0">
                <a:solidFill>
                  <a:srgbClr val="00B050"/>
                </a:solidFill>
                <a:latin typeface="Times New Roman" pitchFamily="18" charset="0"/>
                <a:cs typeface="Times New Roman" pitchFamily="18" charset="0"/>
              </a:rPr>
              <a:t>:</a:t>
            </a:r>
            <a:r>
              <a:rPr lang="ru-RU" sz="2000" dirty="0" smtClean="0">
                <a:solidFill>
                  <a:srgbClr val="00B050"/>
                </a:solidFill>
                <a:latin typeface="Times New Roman" pitchFamily="18" charset="0"/>
                <a:cs typeface="Times New Roman" pitchFamily="18" charset="0"/>
              </a:rPr>
              <a:t/>
            </a:r>
            <a:br>
              <a:rPr lang="ru-RU" sz="2000" dirty="0" smtClean="0">
                <a:solidFill>
                  <a:srgbClr val="00B050"/>
                </a:solidFill>
                <a:latin typeface="Times New Roman" pitchFamily="18" charset="0"/>
                <a:cs typeface="Times New Roman" pitchFamily="18" charset="0"/>
              </a:rPr>
            </a:br>
            <a:r>
              <a:rPr lang="ru-RU" sz="2000" dirty="0" smtClean="0">
                <a:solidFill>
                  <a:srgbClr val="00B050"/>
                </a:solidFill>
                <a:latin typeface="Times New Roman" pitchFamily="18" charset="0"/>
                <a:cs typeface="Times New Roman" pitchFamily="18" charset="0"/>
              </a:rPr>
              <a:t>подбор фотографий военных лет для оформления фотовыставки «Спасибо прадеду за победу!», информации для оформления альбома памяти о прадедах – участниках ВОВ «Я помню! Я горжусь!» .</a:t>
            </a:r>
            <a:br>
              <a:rPr lang="ru-RU" sz="2000" dirty="0" smtClean="0">
                <a:solidFill>
                  <a:srgbClr val="00B050"/>
                </a:solidFill>
                <a:latin typeface="Times New Roman" pitchFamily="18" charset="0"/>
                <a:cs typeface="Times New Roman" pitchFamily="18" charset="0"/>
              </a:rPr>
            </a:br>
            <a:r>
              <a:rPr lang="ru-RU" sz="2000" dirty="0" smtClean="0">
                <a:solidFill>
                  <a:srgbClr val="00B050"/>
                </a:solidFill>
                <a:latin typeface="Times New Roman" pitchFamily="18" charset="0"/>
                <a:cs typeface="Times New Roman" pitchFamily="18" charset="0"/>
              </a:rPr>
              <a:t>Совместная экскурсия к памятнику «Воину-железнодорожнику» для возложения цветов  к памятнику. </a:t>
            </a:r>
            <a:br>
              <a:rPr lang="ru-RU" sz="2000" dirty="0" smtClean="0">
                <a:solidFill>
                  <a:srgbClr val="00B050"/>
                </a:solidFill>
                <a:latin typeface="Times New Roman" pitchFamily="18" charset="0"/>
                <a:cs typeface="Times New Roman" pitchFamily="18" charset="0"/>
              </a:rPr>
            </a:br>
            <a:r>
              <a:rPr lang="ru-RU" sz="2000" dirty="0" smtClean="0">
                <a:solidFill>
                  <a:srgbClr val="00B050"/>
                </a:solidFill>
                <a:latin typeface="Times New Roman" pitchFamily="18" charset="0"/>
                <a:cs typeface="Times New Roman" pitchFamily="18" charset="0"/>
              </a:rPr>
              <a:t/>
            </a:r>
            <a:br>
              <a:rPr lang="ru-RU" sz="2000" dirty="0" smtClean="0">
                <a:solidFill>
                  <a:srgbClr val="00B050"/>
                </a:solidFill>
                <a:latin typeface="Times New Roman" pitchFamily="18" charset="0"/>
                <a:cs typeface="Times New Roman" pitchFamily="18" charset="0"/>
              </a:rPr>
            </a:br>
            <a:endParaRPr lang="ru-RU" sz="2000" dirty="0">
              <a:solidFill>
                <a:srgbClr val="00B050"/>
              </a:solidFill>
              <a:latin typeface="Times New Roman" pitchFamily="18" charset="0"/>
              <a:cs typeface="Times New Roman" pitchFamily="18" charset="0"/>
            </a:endParaRPr>
          </a:p>
        </p:txBody>
      </p:sp>
      <p:sp>
        <p:nvSpPr>
          <p:cNvPr id="5" name="Заголовок 1"/>
          <p:cNvSpPr txBox="1">
            <a:spLocks/>
          </p:cNvSpPr>
          <p:nvPr/>
        </p:nvSpPr>
        <p:spPr>
          <a:xfrm>
            <a:off x="4643438" y="4214818"/>
            <a:ext cx="3714776" cy="214314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tabLst/>
              <a:defRPr/>
            </a:pPr>
            <a:r>
              <a:rPr kumimoji="0" lang="ru-RU" sz="20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 </a:t>
            </a:r>
            <a:br>
              <a:rPr kumimoji="0" lang="ru-RU" sz="20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br>
            <a:r>
              <a:rPr kumimoji="0" lang="ru-RU" sz="20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
            </a:r>
            <a:br>
              <a:rPr kumimoji="0" lang="ru-RU" sz="2000" b="0"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br>
            <a:endParaRPr kumimoji="0" lang="ru-RU" sz="2000" b="0" i="0" u="none" strike="noStrike" kern="1200" cap="none" spc="0" normalizeH="0" baseline="0" noProof="0" dirty="0">
              <a:ln>
                <a:noFill/>
              </a:ln>
              <a:solidFill>
                <a:srgbClr val="00B050"/>
              </a:solidFill>
              <a:effectLst/>
              <a:uLnTx/>
              <a:uFillTx/>
              <a:latin typeface="Times New Roman" pitchFamily="18" charset="0"/>
              <a:ea typeface="+mj-ea"/>
              <a:cs typeface="Times New Roman" pitchFamily="18" charset="0"/>
            </a:endParaRPr>
          </a:p>
        </p:txBody>
      </p:sp>
      <p:sp>
        <p:nvSpPr>
          <p:cNvPr id="23553" name="Rectangle 1"/>
          <p:cNvSpPr>
            <a:spLocks noChangeArrowheads="1"/>
          </p:cNvSpPr>
          <p:nvPr/>
        </p:nvSpPr>
        <p:spPr bwMode="auto">
          <a:xfrm>
            <a:off x="4929190" y="3214686"/>
            <a:ext cx="35719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Подбор</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детской</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художественной</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литературы</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о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войне</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ее</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чтение</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детям</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дома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Посещение</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с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детьми</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памятных</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мест</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города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связанных</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с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Великой</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Отечественной</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войной</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музея</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выставок</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художников</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на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военную</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тему</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Приглашение</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в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группу</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ветерана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войны</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или</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труженика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тыла</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rgbClr val="00B050"/>
              </a:solidFill>
              <a:effectLst/>
              <a:latin typeface="Arial" pitchFamily="34" charset="0"/>
              <a:cs typeface="Arial" pitchFamily="34" charset="0"/>
            </a:endParaRPr>
          </a:p>
        </p:txBody>
      </p:sp>
      <p:pic>
        <p:nvPicPr>
          <p:cNvPr id="7" name="Рисунок 6" descr="DSCN5236.jpg"/>
          <p:cNvPicPr>
            <a:picLocks noChangeAspect="1"/>
          </p:cNvPicPr>
          <p:nvPr/>
        </p:nvPicPr>
        <p:blipFill>
          <a:blip r:embed="rId2" cstate="email"/>
          <a:stretch>
            <a:fillRect/>
          </a:stretch>
        </p:blipFill>
        <p:spPr>
          <a:xfrm>
            <a:off x="1071538" y="4000504"/>
            <a:ext cx="3121152" cy="2340864"/>
          </a:xfrm>
          <a:prstGeom prst="rect">
            <a:avLst/>
          </a:prstGeom>
        </p:spPr>
      </p:pic>
      <p:pic>
        <p:nvPicPr>
          <p:cNvPr id="8" name="Рисунок 7" descr="240420152853.jpg"/>
          <p:cNvPicPr>
            <a:picLocks noChangeAspect="1"/>
          </p:cNvPicPr>
          <p:nvPr/>
        </p:nvPicPr>
        <p:blipFill>
          <a:blip r:embed="rId3" cstate="email"/>
          <a:stretch>
            <a:fillRect/>
          </a:stretch>
        </p:blipFill>
        <p:spPr>
          <a:xfrm>
            <a:off x="5572132" y="357166"/>
            <a:ext cx="2143104" cy="2857472"/>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0" fill="hold"/>
                                        <p:tgtEl>
                                          <p:spTgt spid="8"/>
                                        </p:tgtEl>
                                        <p:attrNameLst>
                                          <p:attrName>ppt_x</p:attrName>
                                        </p:attrNameLst>
                                      </p:cBhvr>
                                      <p:tavLst>
                                        <p:tav tm="0">
                                          <p:val>
                                            <p:strVal val="#ppt_x"/>
                                          </p:val>
                                        </p:tav>
                                        <p:tav tm="100000">
                                          <p:val>
                                            <p:strVal val="#ppt_x"/>
                                          </p:val>
                                        </p:tav>
                                      </p:tavLst>
                                    </p:anim>
                                    <p:anim calcmode="lin" valueType="num">
                                      <p:cBhvr additive="base">
                                        <p:cTn id="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0" fill="hold"/>
                                        <p:tgtEl>
                                          <p:spTgt spid="7"/>
                                        </p:tgtEl>
                                        <p:attrNameLst>
                                          <p:attrName>ppt_x</p:attrName>
                                        </p:attrNameLst>
                                      </p:cBhvr>
                                      <p:tavLst>
                                        <p:tav tm="0">
                                          <p:val>
                                            <p:strVal val="#ppt_x"/>
                                          </p:val>
                                        </p:tav>
                                        <p:tav tm="100000">
                                          <p:val>
                                            <p:strVal val="#ppt_x"/>
                                          </p:val>
                                        </p:tav>
                                      </p:tavLst>
                                    </p:anim>
                                    <p:anim calcmode="lin" valueType="num">
                                      <p:cBhvr additive="base">
                                        <p:cTn id="14"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1643074"/>
          </a:xfrm>
        </p:spPr>
        <p:txBody>
          <a:bodyPr>
            <a:normAutofit fontScale="90000"/>
          </a:bodyPr>
          <a:lstStyle/>
          <a:p>
            <a:r>
              <a:rPr lang="en-US" dirty="0" smtClean="0"/>
              <a:t> </a:t>
            </a:r>
            <a:r>
              <a:rPr lang="ru-RU" dirty="0" smtClean="0"/>
              <a:t/>
            </a:r>
            <a:br>
              <a:rPr lang="ru-RU" dirty="0" smtClean="0"/>
            </a:br>
            <a:r>
              <a:rPr lang="en-US" sz="3600" b="1" dirty="0" err="1" smtClean="0">
                <a:solidFill>
                  <a:srgbClr val="00B050"/>
                </a:solidFill>
                <a:latin typeface="Times New Roman" pitchFamily="18" charset="0"/>
                <a:cs typeface="Times New Roman" pitchFamily="18" charset="0"/>
              </a:rPr>
              <a:t>Участие</a:t>
            </a:r>
            <a:r>
              <a:rPr lang="en-US" sz="3600" b="1" dirty="0" smtClean="0">
                <a:solidFill>
                  <a:srgbClr val="00B050"/>
                </a:solidFill>
                <a:latin typeface="Times New Roman" pitchFamily="18" charset="0"/>
                <a:cs typeface="Times New Roman" pitchFamily="18" charset="0"/>
              </a:rPr>
              <a:t> </a:t>
            </a:r>
            <a:r>
              <a:rPr lang="en-US" sz="3600" b="1" dirty="0" err="1" smtClean="0">
                <a:solidFill>
                  <a:srgbClr val="00B050"/>
                </a:solidFill>
                <a:latin typeface="Times New Roman" pitchFamily="18" charset="0"/>
                <a:cs typeface="Times New Roman" pitchFamily="18" charset="0"/>
              </a:rPr>
              <a:t>специалистов</a:t>
            </a:r>
            <a:r>
              <a:rPr lang="en-US" sz="3600" b="1" dirty="0" smtClean="0">
                <a:solidFill>
                  <a:srgbClr val="00B050"/>
                </a:solidFill>
                <a:latin typeface="Times New Roman" pitchFamily="18" charset="0"/>
                <a:cs typeface="Times New Roman" pitchFamily="18" charset="0"/>
              </a:rPr>
              <a:t> ДОУ в </a:t>
            </a:r>
            <a:r>
              <a:rPr lang="en-US" sz="3600" b="1" dirty="0" err="1" smtClean="0">
                <a:solidFill>
                  <a:srgbClr val="00B050"/>
                </a:solidFill>
                <a:latin typeface="Times New Roman" pitchFamily="18" charset="0"/>
                <a:cs typeface="Times New Roman" pitchFamily="18" charset="0"/>
              </a:rPr>
              <a:t>реализации</a:t>
            </a:r>
            <a:r>
              <a:rPr lang="en-US" sz="3600" b="1" dirty="0" smtClean="0">
                <a:solidFill>
                  <a:srgbClr val="00B050"/>
                </a:solidFill>
                <a:latin typeface="Times New Roman" pitchFamily="18" charset="0"/>
                <a:cs typeface="Times New Roman" pitchFamily="18" charset="0"/>
              </a:rPr>
              <a:t> </a:t>
            </a:r>
            <a:r>
              <a:rPr lang="en-US" sz="3600" b="1" dirty="0" err="1" smtClean="0">
                <a:solidFill>
                  <a:srgbClr val="00B050"/>
                </a:solidFill>
                <a:latin typeface="Times New Roman" pitchFamily="18" charset="0"/>
                <a:cs typeface="Times New Roman" pitchFamily="18" charset="0"/>
              </a:rPr>
              <a:t>проекта</a:t>
            </a:r>
            <a:r>
              <a:rPr lang="en-US" sz="3600" dirty="0" smtClean="0">
                <a:solidFill>
                  <a:srgbClr val="00B050"/>
                </a:solidFill>
                <a:latin typeface="Times New Roman" pitchFamily="18" charset="0"/>
                <a:cs typeface="Times New Roman" pitchFamily="18" charset="0"/>
              </a:rPr>
              <a:t>:</a:t>
            </a:r>
            <a:r>
              <a:rPr lang="ru-RU" sz="3600" dirty="0" smtClean="0">
                <a:solidFill>
                  <a:srgbClr val="00B050"/>
                </a:solidFill>
                <a:latin typeface="Times New Roman" pitchFamily="18" charset="0"/>
                <a:cs typeface="Times New Roman" pitchFamily="18" charset="0"/>
              </a:rPr>
              <a:t/>
            </a:r>
            <a:br>
              <a:rPr lang="ru-RU" sz="3600" dirty="0" smtClean="0">
                <a:solidFill>
                  <a:srgbClr val="00B050"/>
                </a:solidFill>
                <a:latin typeface="Times New Roman" pitchFamily="18" charset="0"/>
                <a:cs typeface="Times New Roman" pitchFamily="18" charset="0"/>
              </a:rPr>
            </a:br>
            <a:r>
              <a:rPr lang="ru-RU" sz="3100" dirty="0" smtClean="0">
                <a:solidFill>
                  <a:srgbClr val="00B050"/>
                </a:solidFill>
                <a:latin typeface="Times New Roman" pitchFamily="18" charset="0"/>
                <a:cs typeface="Times New Roman" pitchFamily="18" charset="0"/>
              </a:rPr>
              <a:t/>
            </a:r>
            <a:br>
              <a:rPr lang="ru-RU" sz="3100" dirty="0" smtClean="0">
                <a:solidFill>
                  <a:srgbClr val="00B050"/>
                </a:solidFill>
                <a:latin typeface="Times New Roman" pitchFamily="18" charset="0"/>
                <a:cs typeface="Times New Roman" pitchFamily="18" charset="0"/>
              </a:rPr>
            </a:br>
            <a:r>
              <a:rPr lang="ru-RU" sz="3100" b="1" dirty="0" smtClean="0">
                <a:solidFill>
                  <a:srgbClr val="00B050"/>
                </a:solidFill>
                <a:latin typeface="Times New Roman" pitchFamily="18" charset="0"/>
                <a:cs typeface="Times New Roman" pitchFamily="18" charset="0"/>
              </a:rPr>
              <a:t> </a:t>
            </a:r>
            <a:r>
              <a:rPr lang="ru-RU" dirty="0" smtClean="0"/>
              <a:t/>
            </a:r>
            <a:br>
              <a:rPr lang="ru-RU" dirty="0" smtClean="0"/>
            </a:br>
            <a:endParaRPr lang="ru-RU" dirty="0"/>
          </a:p>
        </p:txBody>
      </p:sp>
      <p:sp>
        <p:nvSpPr>
          <p:cNvPr id="4" name="Прямоугольник 3"/>
          <p:cNvSpPr/>
          <p:nvPr/>
        </p:nvSpPr>
        <p:spPr>
          <a:xfrm>
            <a:off x="3643306" y="1643050"/>
            <a:ext cx="1857388" cy="2031325"/>
          </a:xfrm>
          <a:prstGeom prst="rect">
            <a:avLst/>
          </a:prstGeom>
        </p:spPr>
        <p:txBody>
          <a:bodyPr wrap="square">
            <a:spAutoFit/>
          </a:bodyPr>
          <a:lstStyle/>
          <a:p>
            <a:r>
              <a:rPr lang="ru-RU" dirty="0" smtClean="0">
                <a:solidFill>
                  <a:srgbClr val="00B050"/>
                </a:solidFill>
                <a:latin typeface="Times New Roman" pitchFamily="18" charset="0"/>
                <a:cs typeface="Times New Roman" pitchFamily="18" charset="0"/>
              </a:rPr>
              <a:t>слушание песен военных лет, -</a:t>
            </a:r>
            <a:r>
              <a:rPr lang="ru-RU" dirty="0" err="1" smtClean="0">
                <a:solidFill>
                  <a:srgbClr val="00B050"/>
                </a:solidFill>
                <a:latin typeface="Times New Roman" pitchFamily="18" charset="0"/>
                <a:cs typeface="Times New Roman" pitchFamily="18" charset="0"/>
              </a:rPr>
              <a:t>муз.рук</a:t>
            </a:r>
            <a:r>
              <a:rPr lang="ru-RU" dirty="0" smtClean="0">
                <a:solidFill>
                  <a:srgbClr val="00B050"/>
                </a:solidFill>
                <a:latin typeface="Times New Roman" pitchFamily="18" charset="0"/>
                <a:cs typeface="Times New Roman" pitchFamily="18" charset="0"/>
              </a:rPr>
              <a:t>.</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танцевальные композиции, -</a:t>
            </a:r>
            <a:r>
              <a:rPr lang="ru-RU" dirty="0" err="1" smtClean="0">
                <a:solidFill>
                  <a:srgbClr val="00B050"/>
                </a:solidFill>
                <a:latin typeface="Times New Roman" pitchFamily="18" charset="0"/>
                <a:cs typeface="Times New Roman" pitchFamily="18" charset="0"/>
              </a:rPr>
              <a:t>муз.рук</a:t>
            </a:r>
            <a:r>
              <a:rPr lang="ru-RU" dirty="0" smtClean="0">
                <a:solidFill>
                  <a:srgbClr val="00B050"/>
                </a:solidFill>
                <a:latin typeface="Times New Roman" pitchFamily="18" charset="0"/>
                <a:cs typeface="Times New Roman" pitchFamily="18" charset="0"/>
              </a:rPr>
              <a:t/>
            </a:r>
            <a:br>
              <a:rPr lang="ru-RU" dirty="0" smtClean="0">
                <a:solidFill>
                  <a:srgbClr val="00B050"/>
                </a:solidFill>
                <a:latin typeface="Times New Roman" pitchFamily="18" charset="0"/>
                <a:cs typeface="Times New Roman" pitchFamily="18" charset="0"/>
              </a:rPr>
            </a:br>
            <a:endParaRPr lang="ru-RU" dirty="0"/>
          </a:p>
        </p:txBody>
      </p:sp>
      <p:sp>
        <p:nvSpPr>
          <p:cNvPr id="5" name="Прямоугольник 4"/>
          <p:cNvSpPr/>
          <p:nvPr/>
        </p:nvSpPr>
        <p:spPr>
          <a:xfrm>
            <a:off x="6143636" y="4857760"/>
            <a:ext cx="2357454" cy="923330"/>
          </a:xfrm>
          <a:prstGeom prst="rect">
            <a:avLst/>
          </a:prstGeom>
        </p:spPr>
        <p:txBody>
          <a:bodyPr wrap="square">
            <a:spAutoFit/>
          </a:bodyPr>
          <a:lstStyle/>
          <a:p>
            <a:r>
              <a:rPr lang="ru-RU" dirty="0" smtClean="0">
                <a:solidFill>
                  <a:srgbClr val="00B050"/>
                </a:solidFill>
                <a:latin typeface="Times New Roman" pitchFamily="18" charset="0"/>
                <a:cs typeface="Times New Roman" pitchFamily="18" charset="0"/>
              </a:rPr>
              <a:t>марши, перестроения, смотр строя и </a:t>
            </a:r>
            <a:r>
              <a:rPr lang="ru-RU" dirty="0" err="1" smtClean="0">
                <a:solidFill>
                  <a:srgbClr val="00B050"/>
                </a:solidFill>
                <a:latin typeface="Times New Roman" pitchFamily="18" charset="0"/>
                <a:cs typeface="Times New Roman" pitchFamily="18" charset="0"/>
              </a:rPr>
              <a:t>песни,-инстр</a:t>
            </a:r>
            <a:r>
              <a:rPr lang="ru-RU" dirty="0" smtClean="0">
                <a:solidFill>
                  <a:srgbClr val="00B050"/>
                </a:solidFill>
                <a:latin typeface="Times New Roman" pitchFamily="18" charset="0"/>
                <a:cs typeface="Times New Roman" pitchFamily="18" charset="0"/>
              </a:rPr>
              <a:t>. по </a:t>
            </a:r>
            <a:r>
              <a:rPr lang="ru-RU" dirty="0" err="1" smtClean="0">
                <a:solidFill>
                  <a:srgbClr val="00B050"/>
                </a:solidFill>
                <a:latin typeface="Times New Roman" pitchFamily="18" charset="0"/>
                <a:cs typeface="Times New Roman" pitchFamily="18" charset="0"/>
              </a:rPr>
              <a:t>физ</a:t>
            </a:r>
            <a:r>
              <a:rPr lang="ru-RU" dirty="0" smtClean="0">
                <a:solidFill>
                  <a:srgbClr val="00B050"/>
                </a:solidFill>
                <a:latin typeface="Times New Roman" pitchFamily="18" charset="0"/>
                <a:cs typeface="Times New Roman" pitchFamily="18" charset="0"/>
              </a:rPr>
              <a:t> -ре.</a:t>
            </a:r>
            <a:endParaRPr lang="ru-RU" dirty="0"/>
          </a:p>
        </p:txBody>
      </p:sp>
      <p:pic>
        <p:nvPicPr>
          <p:cNvPr id="6" name="Рисунок 5" descr="день победы-Катюша.JPG"/>
          <p:cNvPicPr>
            <a:picLocks noChangeAspect="1"/>
          </p:cNvPicPr>
          <p:nvPr/>
        </p:nvPicPr>
        <p:blipFill>
          <a:blip r:embed="rId2" cstate="email"/>
          <a:stretch>
            <a:fillRect/>
          </a:stretch>
        </p:blipFill>
        <p:spPr>
          <a:xfrm>
            <a:off x="5643570" y="1357298"/>
            <a:ext cx="3121152" cy="2340864"/>
          </a:xfrm>
          <a:prstGeom prst="rect">
            <a:avLst/>
          </a:prstGeom>
        </p:spPr>
      </p:pic>
      <p:pic>
        <p:nvPicPr>
          <p:cNvPr id="8" name="Рисунок 7" descr="P1050478.JPG"/>
          <p:cNvPicPr>
            <a:picLocks noChangeAspect="1"/>
          </p:cNvPicPr>
          <p:nvPr/>
        </p:nvPicPr>
        <p:blipFill>
          <a:blip r:embed="rId3" cstate="email"/>
          <a:stretch>
            <a:fillRect/>
          </a:stretch>
        </p:blipFill>
        <p:spPr>
          <a:xfrm>
            <a:off x="500034" y="1500174"/>
            <a:ext cx="3000364" cy="2250273"/>
          </a:xfrm>
          <a:prstGeom prst="rect">
            <a:avLst/>
          </a:prstGeom>
        </p:spPr>
      </p:pic>
      <p:pic>
        <p:nvPicPr>
          <p:cNvPr id="10" name="Рисунок 9" descr="Наша армия.jpg"/>
          <p:cNvPicPr>
            <a:picLocks noChangeAspect="1"/>
          </p:cNvPicPr>
          <p:nvPr/>
        </p:nvPicPr>
        <p:blipFill>
          <a:blip r:embed="rId4" cstate="email"/>
          <a:stretch>
            <a:fillRect/>
          </a:stretch>
        </p:blipFill>
        <p:spPr>
          <a:xfrm>
            <a:off x="2786050" y="4071942"/>
            <a:ext cx="3121152" cy="234086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001056" cy="1511288"/>
          </a:xfrm>
        </p:spPr>
        <p:txBody>
          <a:bodyPr>
            <a:normAutofit fontScale="90000"/>
          </a:bodyPr>
          <a:lstStyle/>
          <a:p>
            <a:r>
              <a:rPr lang="ru-RU" b="1" dirty="0" smtClean="0">
                <a:solidFill>
                  <a:srgbClr val="00B050"/>
                </a:solidFill>
                <a:latin typeface="Times New Roman" pitchFamily="18" charset="0"/>
                <a:cs typeface="Times New Roman" pitchFamily="18" charset="0"/>
              </a:rPr>
              <a:t>Второй этап:</a:t>
            </a:r>
            <a:r>
              <a:rPr lang="ru-RU" dirty="0" smtClean="0">
                <a:solidFill>
                  <a:srgbClr val="00B050"/>
                </a:solidFill>
                <a:latin typeface="Times New Roman" pitchFamily="18" charset="0"/>
                <a:cs typeface="Times New Roman" pitchFamily="18" charset="0"/>
              </a:rPr>
              <a:t/>
            </a:r>
            <a:br>
              <a:rPr lang="ru-RU" dirty="0" smtClean="0">
                <a:solidFill>
                  <a:srgbClr val="00B050"/>
                </a:solidFill>
                <a:latin typeface="Times New Roman" pitchFamily="18" charset="0"/>
                <a:cs typeface="Times New Roman" pitchFamily="18" charset="0"/>
              </a:rPr>
            </a:br>
            <a:r>
              <a:rPr lang="ru-RU" b="1" dirty="0" smtClean="0">
                <a:solidFill>
                  <a:srgbClr val="00B050"/>
                </a:solidFill>
                <a:latin typeface="Times New Roman" pitchFamily="18" charset="0"/>
                <a:cs typeface="Times New Roman" pitchFamily="18" charset="0"/>
              </a:rPr>
              <a:t>Реализация проекта</a:t>
            </a:r>
            <a:r>
              <a:rPr lang="ru-RU" dirty="0" smtClean="0">
                <a:solidFill>
                  <a:srgbClr val="00B050"/>
                </a:solidFill>
                <a:latin typeface="Times New Roman" pitchFamily="18" charset="0"/>
                <a:cs typeface="Times New Roman" pitchFamily="18" charset="0"/>
              </a:rPr>
              <a:t/>
            </a:r>
            <a:br>
              <a:rPr lang="ru-RU" dirty="0" smtClean="0">
                <a:solidFill>
                  <a:srgbClr val="00B050"/>
                </a:solidFill>
                <a:latin typeface="Times New Roman" pitchFamily="18" charset="0"/>
                <a:cs typeface="Times New Roman" pitchFamily="18" charset="0"/>
              </a:rPr>
            </a:br>
            <a:endParaRPr lang="ru-RU" dirty="0">
              <a:solidFill>
                <a:srgbClr val="00B050"/>
              </a:solidFill>
              <a:latin typeface="Times New Roman" pitchFamily="18" charset="0"/>
              <a:cs typeface="Times New Roman" pitchFamily="18" charset="0"/>
            </a:endParaRPr>
          </a:p>
        </p:txBody>
      </p:sp>
      <p:cxnSp>
        <p:nvCxnSpPr>
          <p:cNvPr id="5" name="Прямая со стрелкой 4"/>
          <p:cNvCxnSpPr/>
          <p:nvPr/>
        </p:nvCxnSpPr>
        <p:spPr>
          <a:xfrm rot="5400000">
            <a:off x="2786050" y="1285860"/>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2821769" y="2321711"/>
            <a:ext cx="250033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6200000" flipH="1">
            <a:off x="5607851" y="1178703"/>
            <a:ext cx="57150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Прямоугольник с двумя скругленными противолежащими углами 10"/>
          <p:cNvSpPr/>
          <p:nvPr/>
        </p:nvSpPr>
        <p:spPr>
          <a:xfrm>
            <a:off x="785786" y="1714488"/>
            <a:ext cx="3000396" cy="1643074"/>
          </a:xfrm>
          <a:prstGeom prst="round2DiagRect">
            <a:avLst>
              <a:gd name="adj1" fmla="val 16667"/>
              <a:gd name="adj2" fmla="val 50000"/>
            </a:avLst>
          </a:prstGeom>
          <a:solidFill>
            <a:srgbClr val="DD6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НОД- все образовательные области</a:t>
            </a:r>
            <a:endParaRPr lang="ru-RU" dirty="0">
              <a:latin typeface="Times New Roman" pitchFamily="18" charset="0"/>
              <a:cs typeface="Times New Roman" pitchFamily="18" charset="0"/>
            </a:endParaRPr>
          </a:p>
        </p:txBody>
      </p:sp>
      <p:sp>
        <p:nvSpPr>
          <p:cNvPr id="12" name="Прямоугольник с двумя скругленными противолежащими углами 11"/>
          <p:cNvSpPr/>
          <p:nvPr/>
        </p:nvSpPr>
        <p:spPr>
          <a:xfrm>
            <a:off x="857224" y="4000504"/>
            <a:ext cx="2928958" cy="1500198"/>
          </a:xfrm>
          <a:prstGeom prst="round2DiagRect">
            <a:avLst>
              <a:gd name="adj1" fmla="val 16667"/>
              <a:gd name="adj2" fmla="val 50000"/>
            </a:avLst>
          </a:prstGeom>
          <a:solidFill>
            <a:srgbClr val="DD6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b="1" dirty="0" smtClean="0">
                <a:solidFill>
                  <a:schemeClr val="bg1"/>
                </a:solidFill>
                <a:latin typeface="Times New Roman" pitchFamily="18" charset="0"/>
                <a:ea typeface="Times New Roman" pitchFamily="18" charset="0"/>
                <a:cs typeface="Times New Roman" pitchFamily="18" charset="0"/>
              </a:rPr>
              <a:t>Участие всех участников проекта во  всероссийской акции: "Сирень Победы".</a:t>
            </a:r>
            <a:endParaRPr lang="ru-RU" sz="2400" dirty="0" smtClean="0">
              <a:solidFill>
                <a:schemeClr val="bg1"/>
              </a:solidFill>
              <a:latin typeface="Arial" pitchFamily="34" charset="0"/>
              <a:cs typeface="Arial" pitchFamily="34" charset="0"/>
            </a:endParaRPr>
          </a:p>
        </p:txBody>
      </p:sp>
      <p:sp>
        <p:nvSpPr>
          <p:cNvPr id="13" name="Прямоугольник с двумя скругленными противолежащими углами 12"/>
          <p:cNvSpPr/>
          <p:nvPr/>
        </p:nvSpPr>
        <p:spPr>
          <a:xfrm>
            <a:off x="5072066" y="1714488"/>
            <a:ext cx="3000396" cy="1643074"/>
          </a:xfrm>
          <a:prstGeom prst="round2DiagRect">
            <a:avLst>
              <a:gd name="adj1" fmla="val 16667"/>
              <a:gd name="adj2" fmla="val 50000"/>
            </a:avLst>
          </a:prstGeom>
          <a:solidFill>
            <a:srgbClr val="DD6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601" name="Rectangle 1"/>
          <p:cNvSpPr>
            <a:spLocks noChangeArrowheads="1"/>
          </p:cNvSpPr>
          <p:nvPr/>
        </p:nvSpPr>
        <p:spPr bwMode="auto">
          <a:xfrm>
            <a:off x="5572132" y="1928802"/>
            <a:ext cx="2143140" cy="1077218"/>
          </a:xfrm>
          <a:prstGeom prst="rect">
            <a:avLst/>
          </a:prstGeom>
          <a:solidFill>
            <a:srgbClr val="DD690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Участие детей в районном фестивале: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Салют Победа". </a:t>
            </a:r>
            <a:endParaRPr kumimoji="0" lang="ru-RU" sz="1600" b="0" u="none" strike="noStrike" cap="none" normalizeH="0" baseline="0" dirty="0" smtClean="0">
              <a:ln>
                <a:noFill/>
              </a:ln>
              <a:solidFill>
                <a:schemeClr val="bg1"/>
              </a:solidFill>
              <a:effectLst/>
              <a:latin typeface="Arial" pitchFamily="34" charset="0"/>
              <a:cs typeface="Arial" pitchFamily="34" charset="0"/>
            </a:endParaRPr>
          </a:p>
        </p:txBody>
      </p:sp>
      <p:sp>
        <p:nvSpPr>
          <p:cNvPr id="25602"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2" name="Прямая со стрелкой 21"/>
          <p:cNvCxnSpPr/>
          <p:nvPr/>
        </p:nvCxnSpPr>
        <p:spPr>
          <a:xfrm rot="16200000" flipH="1">
            <a:off x="3571868" y="2428868"/>
            <a:ext cx="242889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с двумя скругленными противолежащими углами 22"/>
          <p:cNvSpPr/>
          <p:nvPr/>
        </p:nvSpPr>
        <p:spPr>
          <a:xfrm>
            <a:off x="4929190" y="4000504"/>
            <a:ext cx="3071834" cy="1571636"/>
          </a:xfrm>
          <a:prstGeom prst="round2DiagRect">
            <a:avLst>
              <a:gd name="adj1" fmla="val 16667"/>
              <a:gd name="adj2" fmla="val 50000"/>
            </a:avLst>
          </a:prstGeom>
          <a:solidFill>
            <a:srgbClr val="DD6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b="1" dirty="0" smtClean="0">
                <a:solidFill>
                  <a:schemeClr val="bg1"/>
                </a:solidFill>
                <a:latin typeface="Times New Roman" pitchFamily="18" charset="0"/>
                <a:ea typeface="Times New Roman" pitchFamily="18" charset="0"/>
                <a:cs typeface="Times New Roman" pitchFamily="18" charset="0"/>
              </a:rPr>
              <a:t>Проведение патриотических акций:</a:t>
            </a:r>
            <a:endParaRPr lang="ru-RU" sz="2400" dirty="0" smtClean="0">
              <a:solidFill>
                <a:schemeClr val="bg1"/>
              </a:solidFill>
              <a:latin typeface="Arial" pitchFamily="34" charset="0"/>
              <a:cs typeface="Arial" pitchFamily="34" charset="0"/>
            </a:endParaRP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227269"/>
          </a:xfrm>
        </p:spPr>
        <p:txBody>
          <a:bodyPr>
            <a:normAutofit/>
          </a:bodyPr>
          <a:lstStyle/>
          <a:p>
            <a:r>
              <a:rPr lang="ru-RU" sz="5400" b="1" dirty="0" err="1" smtClean="0">
                <a:solidFill>
                  <a:srgbClr val="00B050"/>
                </a:solidFill>
                <a:latin typeface="Times New Roman" pitchFamily="18" charset="0"/>
                <a:cs typeface="Times New Roman" pitchFamily="18" charset="0"/>
              </a:rPr>
              <a:t>Фотоотчет</a:t>
            </a:r>
            <a:r>
              <a:rPr lang="ru-RU" sz="5400" b="1" dirty="0" smtClean="0">
                <a:solidFill>
                  <a:srgbClr val="00B050"/>
                </a:solidFill>
                <a:latin typeface="Times New Roman" pitchFamily="18" charset="0"/>
                <a:cs typeface="Times New Roman" pitchFamily="18" charset="0"/>
              </a:rPr>
              <a:t> проекта</a:t>
            </a:r>
            <a:endParaRPr lang="ru-RU" sz="5400" b="1" dirty="0">
              <a:solidFill>
                <a:srgbClr val="00B05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200320152696.jpg"/>
          <p:cNvPicPr>
            <a:picLocks noChangeAspect="1"/>
          </p:cNvPicPr>
          <p:nvPr/>
        </p:nvPicPr>
        <p:blipFill>
          <a:blip r:embed="rId2" cstate="email"/>
          <a:srcRect/>
          <a:stretch>
            <a:fillRect/>
          </a:stretch>
        </p:blipFill>
        <p:spPr>
          <a:xfrm>
            <a:off x="6286512" y="2928934"/>
            <a:ext cx="2265793" cy="2000264"/>
          </a:xfrm>
          <a:prstGeom prst="rect">
            <a:avLst/>
          </a:prstGeom>
        </p:spPr>
      </p:pic>
      <p:pic>
        <p:nvPicPr>
          <p:cNvPr id="11" name="Рисунок 10" descr="170420152833.jpg"/>
          <p:cNvPicPr>
            <a:picLocks noChangeAspect="1"/>
          </p:cNvPicPr>
          <p:nvPr/>
        </p:nvPicPr>
        <p:blipFill>
          <a:blip r:embed="rId3" cstate="email"/>
          <a:stretch>
            <a:fillRect/>
          </a:stretch>
        </p:blipFill>
        <p:spPr>
          <a:xfrm>
            <a:off x="428596" y="3571876"/>
            <a:ext cx="2571768" cy="1928826"/>
          </a:xfrm>
          <a:prstGeom prst="rect">
            <a:avLst/>
          </a:prstGeom>
        </p:spPr>
      </p:pic>
      <p:sp>
        <p:nvSpPr>
          <p:cNvPr id="2" name="Заголовок 1"/>
          <p:cNvSpPr>
            <a:spLocks noGrp="1"/>
          </p:cNvSpPr>
          <p:nvPr>
            <p:ph type="title"/>
          </p:nvPr>
        </p:nvSpPr>
        <p:spPr>
          <a:xfrm>
            <a:off x="457200" y="274638"/>
            <a:ext cx="8229600" cy="1868478"/>
          </a:xfrm>
        </p:spPr>
        <p:txBody>
          <a:bodyPr>
            <a:normAutofit fontScale="90000"/>
          </a:bodyPr>
          <a:lstStyle/>
          <a:p>
            <a:r>
              <a:rPr lang="ru-RU" dirty="0" smtClean="0">
                <a:solidFill>
                  <a:srgbClr val="00B050"/>
                </a:solidFill>
                <a:latin typeface="Times New Roman" pitchFamily="18" charset="0"/>
                <a:cs typeface="Times New Roman" pitchFamily="18" charset="0"/>
              </a:rPr>
              <a:t>НОД </a:t>
            </a:r>
            <a:br>
              <a:rPr lang="ru-RU" dirty="0" smtClean="0">
                <a:solidFill>
                  <a:srgbClr val="00B050"/>
                </a:solidFill>
                <a:latin typeface="Times New Roman" pitchFamily="18" charset="0"/>
                <a:cs typeface="Times New Roman" pitchFamily="18" charset="0"/>
              </a:rPr>
            </a:br>
            <a:r>
              <a:rPr lang="ru-RU" dirty="0" smtClean="0">
                <a:solidFill>
                  <a:srgbClr val="00B050"/>
                </a:solidFill>
                <a:latin typeface="Times New Roman" pitchFamily="18" charset="0"/>
                <a:cs typeface="Times New Roman" pitchFamily="18" charset="0"/>
              </a:rPr>
              <a:t/>
            </a:r>
            <a:br>
              <a:rPr lang="ru-RU" dirty="0" smtClean="0">
                <a:solidFill>
                  <a:srgbClr val="00B050"/>
                </a:solidFill>
                <a:latin typeface="Times New Roman" pitchFamily="18" charset="0"/>
                <a:cs typeface="Times New Roman" pitchFamily="18" charset="0"/>
              </a:rPr>
            </a:br>
            <a:endParaRPr lang="ru-RU" dirty="0">
              <a:solidFill>
                <a:srgbClr val="00B050"/>
              </a:solidFill>
              <a:latin typeface="Times New Roman" pitchFamily="18" charset="0"/>
              <a:cs typeface="Times New Roman" pitchFamily="18" charset="0"/>
            </a:endParaRPr>
          </a:p>
        </p:txBody>
      </p:sp>
      <p:pic>
        <p:nvPicPr>
          <p:cNvPr id="5" name="Рисунок 4" descr="230420152848.jpg"/>
          <p:cNvPicPr>
            <a:picLocks noChangeAspect="1"/>
          </p:cNvPicPr>
          <p:nvPr/>
        </p:nvPicPr>
        <p:blipFill>
          <a:blip r:embed="rId4" cstate="email"/>
          <a:srcRect/>
          <a:stretch>
            <a:fillRect/>
          </a:stretch>
        </p:blipFill>
        <p:spPr>
          <a:xfrm>
            <a:off x="3357554" y="4463750"/>
            <a:ext cx="2500330" cy="2070781"/>
          </a:xfrm>
          <a:prstGeom prst="rect">
            <a:avLst/>
          </a:prstGeom>
        </p:spPr>
      </p:pic>
      <p:pic>
        <p:nvPicPr>
          <p:cNvPr id="6" name="Рисунок 5" descr="050520152904.jpg"/>
          <p:cNvPicPr>
            <a:picLocks noChangeAspect="1"/>
          </p:cNvPicPr>
          <p:nvPr/>
        </p:nvPicPr>
        <p:blipFill>
          <a:blip r:embed="rId5" cstate="email"/>
          <a:stretch>
            <a:fillRect/>
          </a:stretch>
        </p:blipFill>
        <p:spPr>
          <a:xfrm>
            <a:off x="5786446" y="731344"/>
            <a:ext cx="2428892" cy="1840400"/>
          </a:xfrm>
          <a:prstGeom prst="rect">
            <a:avLst/>
          </a:prstGeom>
        </p:spPr>
      </p:pic>
      <p:pic>
        <p:nvPicPr>
          <p:cNvPr id="7" name="Рисунок 6" descr="фото1268.jpg"/>
          <p:cNvPicPr>
            <a:picLocks noChangeAspect="1"/>
          </p:cNvPicPr>
          <p:nvPr/>
        </p:nvPicPr>
        <p:blipFill>
          <a:blip r:embed="rId6" cstate="email"/>
          <a:srcRect/>
          <a:stretch>
            <a:fillRect/>
          </a:stretch>
        </p:blipFill>
        <p:spPr>
          <a:xfrm>
            <a:off x="785786" y="785794"/>
            <a:ext cx="2374288" cy="2272127"/>
          </a:xfrm>
          <a:prstGeom prst="rect">
            <a:avLst/>
          </a:prstGeom>
        </p:spPr>
      </p:pic>
      <p:pic>
        <p:nvPicPr>
          <p:cNvPr id="9" name="Рисунок 8" descr="080520152962.jpg"/>
          <p:cNvPicPr>
            <a:picLocks noChangeAspect="1"/>
          </p:cNvPicPr>
          <p:nvPr/>
        </p:nvPicPr>
        <p:blipFill>
          <a:blip r:embed="rId7" cstate="email"/>
          <a:srcRect/>
          <a:stretch>
            <a:fillRect/>
          </a:stretch>
        </p:blipFill>
        <p:spPr>
          <a:xfrm>
            <a:off x="3286116" y="2357430"/>
            <a:ext cx="2357454" cy="1597830"/>
          </a:xfrm>
          <a:prstGeom prst="rect">
            <a:avLst/>
          </a:prstGeom>
        </p:spPr>
      </p:pic>
    </p:spTree>
  </p:cSld>
  <p:clrMapOvr>
    <a:masterClrMapping/>
  </p:clrMapOvr>
  <p:transition>
    <p:wedg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461</Words>
  <Application>Microsoft Office PowerPoint</Application>
  <PresentationFormat>Экран (4:3)</PresentationFormat>
  <Paragraphs>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Паспорт проекта</vt:lpstr>
      <vt:lpstr>Актуальность. У нашей страны великое прошлое, которое нас учит, воспитывает, формирует чувство гордости. Победа России во Второй мировой войне  завоевана непомерным подвигом народа. Еще живы  свидетели тех событий, подвиг народа был так велик, что война 1941-1945 годов названа Великой Отечественной. Каждый год страна празднует День Победы, каждый год на главной площади страны проводится парад войск России. Именно события Великой Отечественной войны 1941-1945 годов являются ярким примером для воспитания патриотических чувств дошкольников.</vt:lpstr>
      <vt:lpstr>Цель проекта. Воспитание  патриотизма,  чувства любви к Родине через ознакомление детей дошкольного возраста с событиями  Великой Отечественной  войны 1941-1945 годов.   Задачи проекта. Систематизировать и углубить представления детей о событиях Великой Отечественной войне 1941-1945 годов.  Обогащать активный и пассивный речевой запас дошкольников.  Развивать любознательность, расширять кругозор. Воспитывать патриотические чувства к Родине, интерес к ее героическому прошлому. </vt:lpstr>
      <vt:lpstr>Участие родителей в реализации проекта: подбор фотографий военных лет для оформления фотовыставки «Спасибо прадеду за победу!», информации для оформления альбома памяти о прадедах – участниках ВОВ «Я помню! Я горжусь!» . Совместная экскурсия к памятнику «Воину-железнодорожнику» для возложения цветов  к памятнику.   </vt:lpstr>
      <vt:lpstr>  Участие специалистов ДОУ в реализации проекта:    </vt:lpstr>
      <vt:lpstr>Второй этап: Реализация проекта </vt:lpstr>
      <vt:lpstr>Фотоотчет проекта</vt:lpstr>
      <vt:lpstr>НОД   </vt:lpstr>
      <vt:lpstr>Патриотические мероприятия.</vt:lpstr>
      <vt:lpstr>«Я помню, я горжусь!» - совместная работа педагога, детей и родителей по созданию альбома памяти о родственниках- героях. </vt:lpstr>
      <vt:lpstr>Всероссийская акция «Сирень Победы»</vt:lpstr>
      <vt:lpstr>Литература</vt:lpstr>
      <vt:lpstr>Спасибо за внимание.</vt:lpstr>
      <vt:lpstr>Интернет-ресурсы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35</cp:revision>
  <dcterms:created xsi:type="dcterms:W3CDTF">2015-04-11T16:33:53Z</dcterms:created>
  <dcterms:modified xsi:type="dcterms:W3CDTF">2015-10-28T19:07:21Z</dcterms:modified>
</cp:coreProperties>
</file>