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30EA05-6693-41DD-B19C-7FC9D470E7F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E9283F-454E-40CB-9CDE-E2D583C8D5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ru/ugolok-bezopasnosti-v-detskom-sadu" TargetMode="External"/><Relationship Id="rId2" Type="http://schemas.openxmlformats.org/officeDocument/2006/relationships/hyperlink" Target="http://womanadvice.ru/poznavatelnoe-razvitie-doshkolnik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352928" cy="5904656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 Мир вокруг нас удивителен и бесконечно разнообразен. Ежедневно дети  получают новые представления о живой и неживой природе,  их взаимосвязях. Задача взрослых – расширять кругозор детей, развивать их познавательную активность, поощрять стремление самостоятельно разбираться в интересующих вопросах и делать элементарные умозаключения. Но кроме формирования познавательных интересов и обогащения сознания детей новыми сведениями взрослые должны помогать им упорядочивать и систематизировать полученную информацию. В процессе постижения новых знаний у детей должно развиваться умение анализировать различные явления и события, сопоставлять их, обобщать свои наблюдения, логически мыслить и составлять собственное мнение обо всем  наблюдаемом, вникая в смысл происходящего. Как же развить в процессе ознакомления с природой такие мыслительные способности у дошкольников?</a:t>
            </a:r>
          </a:p>
          <a:p>
            <a:r>
              <a:rPr lang="ru-RU" sz="2000" dirty="0" smtClean="0">
                <a:latin typeface="Monotype Corsiva" pitchFamily="66" charset="0"/>
              </a:rPr>
              <a:t>      Один из самых эффективных способов – экспериментирование, в процессе которого дошкольники получают возможность удовлетворить присущую им любознательность, почувствовать себя учёными, исследователями, первооткрывателями. </a:t>
            </a:r>
            <a:r>
              <a:rPr lang="ru-RU" sz="2000" u="sng" dirty="0" smtClean="0">
                <a:latin typeface="Monotype Corsiva" pitchFamily="66" charset="0"/>
              </a:rPr>
              <a:t>Несложные опыты с воздухом, водой, песком, статическим </a:t>
            </a:r>
            <a:r>
              <a:rPr lang="ru-RU" sz="2000" u="sng" dirty="0" smtClean="0">
                <a:latin typeface="Monotype Corsiva" pitchFamily="66" charset="0"/>
              </a:rPr>
              <a:t>электричеством </a:t>
            </a:r>
            <a:r>
              <a:rPr lang="ru-RU" sz="2000" dirty="0" smtClean="0">
                <a:latin typeface="Monotype Corsiva" pitchFamily="66" charset="0"/>
              </a:rPr>
              <a:t>неизменно </a:t>
            </a:r>
            <a:r>
              <a:rPr lang="ru-RU" sz="2000" dirty="0" smtClean="0">
                <a:latin typeface="Monotype Corsiva" pitchFamily="66" charset="0"/>
              </a:rPr>
              <a:t>вызывают восторг детей и желание понять – почему же именно так происходит! А, как известно, возникающий вопрос и стремление найти на него ответ являются основой творческого познания и  развития интеллекта.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68655" cy="6597352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ЭКСПЕРИМЕНТЫ НА КУХНЕ</a:t>
            </a:r>
            <a:endParaRPr lang="ru-RU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00" dirty="0" smtClean="0"/>
              <a:t>       Ваша </a:t>
            </a:r>
            <a:r>
              <a:rPr lang="ru-RU" sz="1400" dirty="0" smtClean="0"/>
              <a:t>кухня — отличное место для проведения экспериментов. Не только кулинарных. Здесь можно проверять, как работают законы физики, как взаимодействуют друг с другом разные вещества. Наконец, можно проделать несколько фокусов и удивлять соседей и знакомых. Или просто приготовить лакомство своими руками.</a:t>
            </a:r>
          </a:p>
          <a:p>
            <a:pPr>
              <a:buNone/>
            </a:pPr>
            <a:r>
              <a:rPr lang="ru-RU" sz="1400" b="1" dirty="0" smtClean="0"/>
              <a:t>       Два </a:t>
            </a:r>
            <a:r>
              <a:rPr lang="ru-RU" sz="1400" b="1" dirty="0" smtClean="0"/>
              <a:t>апельсина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Погрузите </a:t>
            </a:r>
            <a:r>
              <a:rPr lang="ru-RU" sz="1400" dirty="0" smtClean="0"/>
              <a:t>в миску с водой апельсин и увидите, как хорошо он умеет плавать. Затем очистите </a:t>
            </a:r>
            <a:r>
              <a:rPr lang="ru-RU" sz="1400" dirty="0" smtClean="0"/>
              <a:t>тот же </a:t>
            </a:r>
            <a:r>
              <a:rPr lang="ru-RU" sz="1400" dirty="0" smtClean="0"/>
              <a:t>апельсин и положите его в воду: он тут же опустится на дно. Почему? Расскажите ребенку, что в кожуре апельсина много пузырьков воздуха, он держится за их счет, как на «надувной подушке</a:t>
            </a:r>
            <a:r>
              <a:rPr lang="ru-RU" sz="1400" dirty="0" smtClean="0"/>
              <a:t>».</a:t>
            </a:r>
            <a:endParaRPr lang="ru-RU" sz="1400" dirty="0" smtClean="0"/>
          </a:p>
        </p:txBody>
      </p:sp>
      <p:pic>
        <p:nvPicPr>
          <p:cNvPr id="4" name="Рисунок 3" descr="DSCN2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34934"/>
            <a:ext cx="5364088" cy="4023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N2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24944"/>
            <a:ext cx="4860032" cy="39330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624639" cy="6669360"/>
          </a:xfrm>
        </p:spPr>
        <p:txBody>
          <a:bodyPr/>
          <a:lstStyle/>
          <a:p>
            <a:r>
              <a:rPr lang="ru-RU" sz="1400" b="1" dirty="0" smtClean="0"/>
              <a:t>РАЗНЫЙ «ХАРАКТЕР» У ЯИЦ</a:t>
            </a:r>
            <a:r>
              <a:rPr lang="ru-RU" sz="1400" dirty="0" smtClean="0"/>
              <a:t>. Возьмите два яйца: сырое и вареное. Покрутите яйца (всем известен этот способ). Почему одно вращается быстро и хорошо? А другое не слушается и не хочет вращаться? Трудно рассказать ребенку о центре тяжести (не все взрослые это могут понять). Попробуйте объяснить, что в вареном яйце (оно твердое) есть постоянный центр тяжести (как точка, которая стоит на месте), а в сыром — жидкий белок и желток являются как бы тормозом вращения, потому что «точка» не стоит на месте, а двигается.</a:t>
            </a:r>
          </a:p>
          <a:p>
            <a:r>
              <a:rPr lang="ru-RU" sz="1400" b="1" dirty="0" smtClean="0"/>
              <a:t>«ВОДОПЛАВАЮЩЕЕ» ЯЙЦО.</a:t>
            </a:r>
            <a:r>
              <a:rPr lang="ru-RU" sz="1400" dirty="0" smtClean="0"/>
              <a:t> Возьмите две литровые банки с водой. В одну банку добавьте 2 ст. ложки соли и хорошо размешайте. Погрузите одно яйцо в банку с пресной водой, другое — с соленой. Почему в пресной воде яйцо тонет, а в соленой — поднимается на поверхность? Вопрос будет очевидным. Ответ постарайтесь сделать если не очевидным, то убедительным. Расскажите ребенку, что вода, хоть и жидкость, но тоже имеет свою плотность. Вспомните про консистенцию киселя или растворенного желатина, когда плотность можно наблюдать. А как ее почувствовать? Если вы были на море, то наверняка ребенок ощутил, как хорошо его «держит» вода. Объясните, что у соленой воды «крепче руки».</a:t>
            </a:r>
          </a:p>
          <a:p>
            <a:endParaRPr lang="ru-RU" sz="1400" dirty="0"/>
          </a:p>
        </p:txBody>
      </p:sp>
      <p:pic>
        <p:nvPicPr>
          <p:cNvPr id="4" name="Рисунок 3" descr="DSCN2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4964"/>
            <a:ext cx="5004048" cy="37530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N2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9" y="3284984"/>
            <a:ext cx="4764021" cy="35730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840663" cy="6048672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Делаем облако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Налейте </a:t>
            </a:r>
            <a:r>
              <a:rPr lang="ru-RU" sz="1800" dirty="0" smtClean="0"/>
              <a:t>в трехлитровую банку горячей воды (примерно 2,5 см.). Положите на противень несколько кубиков льда и поставьте его на банку. Воздух внутри банки, поднимаясь вверх, станет охлаждаться. Содержащийся в нем водяной пар будет конденсироваться, образуя облако.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Этот эксперимент моделирует процесс формирования облаков при охлаждении теплого воздуха. А откуда же берется дождь? Оказывается, капли, нагревшись на земле, поднимаются вверх. Там им становится холодно, и они жмутся друг к другу, образуя облака. Встречаясь вместе, они увеличиваются, становятся тяжелыми и падают на землю в виде дождя.</a:t>
            </a:r>
            <a:endParaRPr lang="ru-RU" sz="1800" dirty="0"/>
          </a:p>
        </p:txBody>
      </p:sp>
      <p:pic>
        <p:nvPicPr>
          <p:cNvPr id="4" name="Рисунок 3" descr="ndn2eo3xg0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2787774" cy="37170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3222_html_3ecce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789040"/>
            <a:ext cx="1993392" cy="260299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336607" cy="18722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"Загадочная бумага»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1. Ставим два одинаковых стакана, кладем на них лист бумаги.</a:t>
            </a:r>
            <a:br>
              <a:rPr lang="ru-RU" sz="1800" dirty="0" smtClean="0"/>
            </a:br>
            <a:r>
              <a:rPr lang="ru-RU" sz="1800" dirty="0" smtClean="0"/>
              <a:t>2. На этот лист ставим третий стакан. Что произошло?</a:t>
            </a:r>
            <a:br>
              <a:rPr lang="ru-RU" sz="1800" dirty="0" smtClean="0"/>
            </a:br>
            <a:r>
              <a:rPr lang="ru-RU" sz="1800" dirty="0" smtClean="0"/>
              <a:t>3. Бумага не выдержала веса стакана и прогнулась.</a:t>
            </a:r>
            <a:br>
              <a:rPr lang="ru-RU" sz="1800" dirty="0" smtClean="0"/>
            </a:br>
            <a:r>
              <a:rPr lang="ru-RU" sz="1800" dirty="0" smtClean="0"/>
              <a:t>4. Складываем тот же лист гармошкой.</a:t>
            </a:r>
            <a:br>
              <a:rPr lang="ru-RU" sz="1800" dirty="0" smtClean="0"/>
            </a:br>
            <a:r>
              <a:rPr lang="ru-RU" sz="1800" dirty="0" smtClean="0"/>
              <a:t>5. Кладем, сложенный гармошкой лист, на два стакана, а сверху третий.</a:t>
            </a:r>
            <a:br>
              <a:rPr lang="ru-RU" sz="1800" dirty="0" smtClean="0"/>
            </a:br>
            <a:r>
              <a:rPr lang="ru-RU" sz="1800" dirty="0" smtClean="0"/>
              <a:t>6. Что произошло? Почему?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e47b6c5600210a168208f09f1aa26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34616"/>
            <a:ext cx="5904656" cy="442338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552631" cy="633670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Замораживание воды</a:t>
            </a:r>
          </a:p>
          <a:p>
            <a:r>
              <a:rPr lang="ru-RU" sz="1600" dirty="0" smtClean="0"/>
              <a:t>Вода при замерзании расширяется. На фотографии стаканчик с замороженной водой. Видно, что лед поднялся бугорком. Вода замерзает не равномерно. Вначале лед появляется у стенок стакана, постепенно заполняя весь сосуд. В воде молекулы движутся хаотично, поэтому она принимает форму сосуда, в который налита. Лед же имеет четкую кристаллическую структуру, при этом расстояния между молекулами льда больше, чем между молекулами воды, поэтому лед занимает больше места, чем вода, то есть расширяется.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1919-e1397873083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059324" cy="34983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DSCN2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883" y="2636912"/>
            <a:ext cx="5628117" cy="422108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624639" cy="6669360"/>
          </a:xfrm>
        </p:spPr>
        <p:txBody>
          <a:bodyPr/>
          <a:lstStyle/>
          <a:p>
            <a:r>
              <a:rPr lang="ru-RU" sz="1400" dirty="0" smtClean="0"/>
              <a:t>Маленькие «почемучки» ежедневно задают огромное количество вопросов. Им интересно абсолютно все: почему идет дождик, почему дует ветер, почему светит солнце… В доступной форме объяснить маленькому ребенку суть природных явлений и закономерностей, рассказать о причинах и следствиях происходящего - задача не из простых. Конечно, можно постараться рассказать или показать, а можно провести эксперимент. Именно этим и занимаются малыши в детских садах в, так называемом уголке экспериментирования.</a:t>
            </a:r>
          </a:p>
          <a:p>
            <a:r>
              <a:rPr lang="ru-RU" sz="1400" b="1" dirty="0" smtClean="0"/>
              <a:t>Содержание и оформление уголка экспериментирования в детском саду и других ДОУ</a:t>
            </a:r>
          </a:p>
          <a:p>
            <a:r>
              <a:rPr lang="ru-RU" sz="1400" dirty="0" smtClean="0"/>
              <a:t>Народная мудрость гласит: «лучше один раз увидеть, чем сто раз услышать». Именно поэтому детское экспериментирование имеет огромное значение в процессе </a:t>
            </a:r>
            <a:r>
              <a:rPr lang="ru-RU" sz="1400" dirty="0" smtClean="0">
                <a:hlinkClick r:id="rId2"/>
              </a:rPr>
              <a:t>развития дошкольников</a:t>
            </a:r>
            <a:r>
              <a:rPr lang="ru-RU" sz="1400" dirty="0" smtClean="0"/>
              <a:t>. Экспериментальная деятельность расширяет кругозор, учит устанавливать причинно-следственные связи, пробуждает любознательность, учит наблюдать, размышлять и делать выводы, а также соблюдать </a:t>
            </a:r>
            <a:r>
              <a:rPr lang="ru-RU" sz="1400" dirty="0" smtClean="0">
                <a:hlinkClick r:id="rId3"/>
              </a:rPr>
              <a:t>правила безопасности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Для оформления уголка экспериментирования используют различный материал и приборы, а именно:</a:t>
            </a:r>
          </a:p>
          <a:p>
            <a:r>
              <a:rPr lang="ru-RU" sz="1400" dirty="0" smtClean="0"/>
              <a:t>природные материалы, такие как: песок, опилки, камни, ракушки, шишки, желуди, сухие листья;</a:t>
            </a:r>
          </a:p>
          <a:p>
            <a:endParaRPr lang="ru-RU" sz="1600" dirty="0"/>
          </a:p>
        </p:txBody>
      </p:sp>
      <p:pic>
        <p:nvPicPr>
          <p:cNvPr id="4" name="Рисунок 3" descr="DSCN2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74994"/>
            <a:ext cx="4644008" cy="34830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N24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645023"/>
            <a:ext cx="4283968" cy="321297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golok_eksperimentirovaniya_v_detskom_sadu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9684" y="3781789"/>
            <a:ext cx="4614316" cy="3076211"/>
          </a:xfrm>
          <a:effectLst>
            <a:softEdge rad="127000"/>
          </a:effectLst>
        </p:spPr>
      </p:pic>
      <p:pic>
        <p:nvPicPr>
          <p:cNvPr id="5" name="Рисунок 4" descr="ugolok_eksperimentirovaniya_v_detskom_sadu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03441" cy="3068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ugolok_eksperimentirovaniya_v_detskom_sadu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0560" y="0"/>
            <a:ext cx="4603440" cy="3068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ugolok_eksperimentirovaniya_v_detskom_sadu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4603441" cy="30689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2314_slide">
  <a:themeElements>
    <a:clrScheme name="Default Design 1">
      <a:dk1>
        <a:srgbClr val="000000"/>
      </a:dk1>
      <a:lt1>
        <a:srgbClr val="C0DDBE"/>
      </a:lt1>
      <a:dk2>
        <a:srgbClr val="000000"/>
      </a:dk2>
      <a:lt2>
        <a:srgbClr val="B2B2B2"/>
      </a:lt2>
      <a:accent1>
        <a:srgbClr val="D5FFD1"/>
      </a:accent1>
      <a:accent2>
        <a:srgbClr val="15FF05"/>
      </a:accent2>
      <a:accent3>
        <a:srgbClr val="DCEBDB"/>
      </a:accent3>
      <a:accent4>
        <a:srgbClr val="000000"/>
      </a:accent4>
      <a:accent5>
        <a:srgbClr val="E7FFE5"/>
      </a:accent5>
      <a:accent6>
        <a:srgbClr val="12E704"/>
      </a:accent6>
      <a:hlink>
        <a:srgbClr val="077500"/>
      </a:hlink>
      <a:folHlink>
        <a:srgbClr val="21581D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DCEBDB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DCEBDB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DCEBDB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DCEBDB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FFFFFF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37</Template>
  <TotalTime>49</TotalTime>
  <Words>390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ind_2314_slide</vt:lpstr>
      <vt:lpstr>Слайд 1</vt:lpstr>
      <vt:lpstr>Слайд 2</vt:lpstr>
      <vt:lpstr>Слайд 3</vt:lpstr>
      <vt:lpstr>Слайд 4</vt:lpstr>
      <vt:lpstr>"Загадочная бумага» 1. Ставим два одинаковых стакана, кладем на них лист бумаги. 2. На этот лист ставим третий стакан. Что произошло? 3. Бумага не выдержала веса стакана и прогнулась. 4. Складываем тот же лист гармошкой. 5. Кладем, сложенный гармошкой лист, на два стакана, а сверху третий. 6. Что произошло? Почему? 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</cp:revision>
  <dcterms:created xsi:type="dcterms:W3CDTF">2015-03-22T17:21:18Z</dcterms:created>
  <dcterms:modified xsi:type="dcterms:W3CDTF">2015-03-22T18:10:24Z</dcterms:modified>
</cp:coreProperties>
</file>