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4" r:id="rId9"/>
    <p:sldId id="267" r:id="rId10"/>
    <p:sldId id="268" r:id="rId11"/>
    <p:sldId id="270" r:id="rId12"/>
    <p:sldId id="269" r:id="rId13"/>
    <p:sldId id="272" r:id="rId14"/>
    <p:sldId id="265" r:id="rId15"/>
    <p:sldId id="266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70" d="100"/>
          <a:sy n="70" d="100"/>
        </p:scale>
        <p:origin x="4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2E3CA-29EA-4CC8-9ADD-38AF8FA53F1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DE0CA-242E-4DE2-9F14-CA52BF2F3B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2E3CA-29EA-4CC8-9ADD-38AF8FA53F1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DE0CA-242E-4DE2-9F14-CA52BF2F3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2E3CA-29EA-4CC8-9ADD-38AF8FA53F1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DE0CA-242E-4DE2-9F14-CA52BF2F3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2E3CA-29EA-4CC8-9ADD-38AF8FA53F1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DE0CA-242E-4DE2-9F14-CA52BF2F3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2E3CA-29EA-4CC8-9ADD-38AF8FA53F1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DE0CA-242E-4DE2-9F14-CA52BF2F3B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2E3CA-29EA-4CC8-9ADD-38AF8FA53F1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DE0CA-242E-4DE2-9F14-CA52BF2F3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2E3CA-29EA-4CC8-9ADD-38AF8FA53F1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DE0CA-242E-4DE2-9F14-CA52BF2F3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2E3CA-29EA-4CC8-9ADD-38AF8FA53F1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DE0CA-242E-4DE2-9F14-CA52BF2F3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2E3CA-29EA-4CC8-9ADD-38AF8FA53F1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DE0CA-242E-4DE2-9F14-CA52BF2F3B9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2E3CA-29EA-4CC8-9ADD-38AF8FA53F1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DE0CA-242E-4DE2-9F14-CA52BF2F3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2E3CA-29EA-4CC8-9ADD-38AF8FA53F1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DE0CA-242E-4DE2-9F14-CA52BF2F3B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02E3CA-29EA-4CC8-9ADD-38AF8FA53F1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D0DE0CA-242E-4DE2-9F14-CA52BF2F3B9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8064896" cy="1080120"/>
          </a:xfrm>
        </p:spPr>
        <p:txBody>
          <a:bodyPr/>
          <a:lstStyle/>
          <a:p>
            <a:pPr algn="ctr"/>
            <a:r>
              <a:rPr lang="tt-RU" sz="2000" b="1" cap="none" dirty="0">
                <a:solidFill>
                  <a:prstClr val="black"/>
                </a:solidFill>
                <a:latin typeface="Calibri"/>
              </a:rPr>
              <a:t>Татарстан Республикасы Зеленодол муниципаль районының “Гомуми  төрдәге № 31“</a:t>
            </a:r>
            <a:r>
              <a:rPr lang="ru-RU" sz="2000" b="1" cap="none" dirty="0" err="1">
                <a:solidFill>
                  <a:prstClr val="black"/>
                </a:solidFill>
                <a:latin typeface="Calibri"/>
              </a:rPr>
              <a:t>Чишмә</a:t>
            </a:r>
            <a:r>
              <a:rPr lang="tt-RU" sz="2000" b="1" cap="none" dirty="0">
                <a:solidFill>
                  <a:prstClr val="black"/>
                </a:solidFill>
                <a:latin typeface="Calibri"/>
              </a:rPr>
              <a:t>” балалар бакчасы” муниципал</a:t>
            </a:r>
            <a:r>
              <a:rPr lang="ru-RU" sz="2000" b="1" cap="none" dirty="0">
                <a:solidFill>
                  <a:prstClr val="black"/>
                </a:solidFill>
                <a:latin typeface="Calibri"/>
              </a:rPr>
              <a:t>ь </a:t>
            </a:r>
            <a:r>
              <a:rPr lang="tt-RU" sz="2000" b="1" cap="none" dirty="0">
                <a:solidFill>
                  <a:prstClr val="black"/>
                </a:solidFill>
                <a:latin typeface="Calibri"/>
              </a:rPr>
              <a:t> мәктәпкәчә белем бирү бюджет учреждениесе”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7848872" cy="4752528"/>
          </a:xfrm>
        </p:spPr>
        <p:txBody>
          <a:bodyPr>
            <a:norm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800" b="1" spc="0" dirty="0" err="1" smtClean="0">
                <a:solidFill>
                  <a:prstClr val="black"/>
                </a:solidFill>
                <a:latin typeface="Calibri" pitchFamily="34" charset="0"/>
              </a:rPr>
              <a:t>Зурлар</a:t>
            </a:r>
            <a:r>
              <a:rPr lang="ru-RU" sz="2800" b="1" spc="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2800" b="1" spc="0" dirty="0" err="1">
                <a:solidFill>
                  <a:prstClr val="black"/>
                </a:solidFill>
                <a:latin typeface="Calibri" pitchFamily="34" charset="0"/>
              </a:rPr>
              <a:t>төркемендә</a:t>
            </a:r>
            <a:r>
              <a:rPr lang="ru-RU" sz="2800" b="1" spc="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2800" b="1" spc="0" dirty="0" err="1">
                <a:solidFill>
                  <a:prstClr val="black"/>
                </a:solidFill>
                <a:latin typeface="Calibri" pitchFamily="34" charset="0"/>
              </a:rPr>
              <a:t>озакка</a:t>
            </a:r>
            <a:r>
              <a:rPr lang="ru-RU" sz="2800" b="1" spc="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2800" b="1" spc="0" dirty="0" err="1">
                <a:solidFill>
                  <a:prstClr val="black"/>
                </a:solidFill>
                <a:latin typeface="Calibri" pitchFamily="34" charset="0"/>
              </a:rPr>
              <a:t>сузылган</a:t>
            </a:r>
            <a:r>
              <a:rPr lang="ru-RU" sz="2800" b="1" spc="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800" b="1" spc="0" dirty="0">
                <a:solidFill>
                  <a:prstClr val="black"/>
                </a:solidFill>
                <a:latin typeface="Calibri" pitchFamily="34" charset="0"/>
              </a:rPr>
              <a:t>проект </a:t>
            </a:r>
            <a:r>
              <a:rPr lang="ru-RU" sz="2800" b="1" spc="0" dirty="0" err="1">
                <a:solidFill>
                  <a:prstClr val="black"/>
                </a:solidFill>
                <a:latin typeface="Calibri" pitchFamily="34" charset="0"/>
              </a:rPr>
              <a:t>эшчәнлеге</a:t>
            </a:r>
            <a:endParaRPr lang="ru-RU" sz="2800" b="1" spc="0" dirty="0">
              <a:solidFill>
                <a:prstClr val="black"/>
              </a:solidFill>
              <a:latin typeface="Calibri" pitchFamily="34" charset="0"/>
            </a:endParaRPr>
          </a:p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3200" b="1" spc="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4000" b="1" spc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</a:t>
            </a:r>
            <a:r>
              <a:rPr lang="tt-RU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Икмәк – яшәү терәге</a:t>
            </a:r>
            <a:r>
              <a:rPr lang="ru-RU" sz="4000" b="1" spc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»</a:t>
            </a:r>
            <a:endParaRPr lang="ru-RU" sz="4000" b="1" spc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endParaRPr lang="tt-RU" sz="2000" b="1" spc="0" dirty="0">
              <a:solidFill>
                <a:prstClr val="black"/>
              </a:solidFill>
              <a:latin typeface="Calibri" pitchFamily="34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tt-RU" sz="2400" b="1" spc="0" dirty="0" smtClean="0">
                <a:solidFill>
                  <a:prstClr val="black"/>
                </a:solidFill>
                <a:latin typeface="Calibri" pitchFamily="34" charset="0"/>
              </a:rPr>
              <a:t>                                                           </a:t>
            </a:r>
            <a:r>
              <a:rPr lang="tt-RU" sz="2000" b="1" spc="0" dirty="0" smtClean="0">
                <a:solidFill>
                  <a:prstClr val="black"/>
                </a:solidFill>
                <a:latin typeface="Calibri" pitchFamily="34" charset="0"/>
              </a:rPr>
              <a:t>Әзерләде югары квалифика</a:t>
            </a:r>
            <a:r>
              <a:rPr lang="ru-RU" sz="2000" b="1" spc="0" dirty="0" smtClean="0">
                <a:solidFill>
                  <a:prstClr val="black"/>
                </a:solidFill>
                <a:latin typeface="Calibri" pitchFamily="34" charset="0"/>
              </a:rPr>
              <a:t>ц</a:t>
            </a:r>
            <a:r>
              <a:rPr lang="tt-RU" sz="2000" b="1" spc="0" dirty="0" smtClean="0">
                <a:solidFill>
                  <a:prstClr val="black"/>
                </a:solidFill>
                <a:latin typeface="Calibri" pitchFamily="34" charset="0"/>
              </a:rPr>
              <a:t>ия 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tt-RU" sz="2000" b="1" dirty="0" smtClean="0">
                <a:solidFill>
                  <a:prstClr val="black"/>
                </a:solidFill>
                <a:latin typeface="Calibri" pitchFamily="34" charset="0"/>
              </a:rPr>
              <a:t>                                                                       категорияле тәрбияче</a:t>
            </a:r>
            <a:endParaRPr lang="tt-RU" sz="2000" b="1" spc="0" dirty="0">
              <a:solidFill>
                <a:prstClr val="black"/>
              </a:solidFill>
              <a:latin typeface="Calibri" pitchFamily="34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tt-RU" sz="2000" b="1" spc="0" dirty="0" smtClean="0">
                <a:solidFill>
                  <a:prstClr val="black"/>
                </a:solidFill>
                <a:latin typeface="Calibri" pitchFamily="34" charset="0"/>
              </a:rPr>
              <a:t>                                                                       Вафина Ф. В.</a:t>
            </a:r>
            <a:endParaRPr lang="tt-RU" sz="2000" b="1" spc="0" dirty="0">
              <a:solidFill>
                <a:prstClr val="black"/>
              </a:solidFill>
              <a:latin typeface="Calibri" pitchFamily="34" charset="0"/>
            </a:endParaRPr>
          </a:p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endParaRPr lang="ru-RU" sz="2000" b="1" spc="0" dirty="0">
              <a:solidFill>
                <a:prstClr val="black"/>
              </a:solidFill>
              <a:latin typeface="Calibri" pitchFamily="34" charset="0"/>
            </a:endParaRPr>
          </a:p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tt-RU" sz="2000" b="1" spc="0" dirty="0">
                <a:solidFill>
                  <a:prstClr val="black"/>
                </a:solidFill>
                <a:latin typeface="Calibri" pitchFamily="34" charset="0"/>
              </a:rPr>
              <a:t>Зеленодол шәһәре, 2013 </a:t>
            </a:r>
            <a:r>
              <a:rPr lang="tt-RU" sz="2000" b="1" spc="0" dirty="0" smtClean="0">
                <a:solidFill>
                  <a:prstClr val="black"/>
                </a:solidFill>
                <a:latin typeface="Calibri" pitchFamily="34" charset="0"/>
              </a:rPr>
              <a:t>ел</a:t>
            </a:r>
            <a:endParaRPr lang="tt-RU" sz="2000" b="1" spc="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282056" cy="850245"/>
          </a:xfrm>
        </p:spPr>
        <p:txBody>
          <a:bodyPr/>
          <a:lstStyle/>
          <a:p>
            <a:pPr algn="ctr"/>
            <a:r>
              <a:rPr lang="tt-RU" b="1" dirty="0" smtClean="0"/>
              <a:t>“Мин пешерәм, пешерәм!”</a:t>
            </a:r>
            <a:endParaRPr lang="ru-RU" b="1" dirty="0"/>
          </a:p>
        </p:txBody>
      </p:sp>
      <p:pic>
        <p:nvPicPr>
          <p:cNvPr id="4098" name="Picture 2" descr="G:\фотоматериалы ИКМЭК\IMG_17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62726"/>
            <a:ext cx="3672408" cy="2754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фотоматериалы ИКМЭК\IMG_171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65" b="8499"/>
          <a:stretch/>
        </p:blipFill>
        <p:spPr bwMode="auto">
          <a:xfrm>
            <a:off x="5387887" y="1002388"/>
            <a:ext cx="3576601" cy="2750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фотоматериалы ИКМЭК\IMG_17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672408" cy="2754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фотоматериалы ИКМЭК\IMG_172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43"/>
          <a:stretch/>
        </p:blipFill>
        <p:spPr bwMode="auto">
          <a:xfrm>
            <a:off x="4875167" y="4005064"/>
            <a:ext cx="4089321" cy="2682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фотоматериалы ИКМЭК\IMG_1726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5" t="18410" r="6854" b="15516"/>
          <a:stretch/>
        </p:blipFill>
        <p:spPr bwMode="auto">
          <a:xfrm rot="5400000">
            <a:off x="2329567" y="2050663"/>
            <a:ext cx="4124826" cy="2664296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936104"/>
          </a:xfrm>
        </p:spPr>
        <p:txBody>
          <a:bodyPr>
            <a:normAutofit/>
          </a:bodyPr>
          <a:lstStyle/>
          <a:p>
            <a:pPr algn="ctr"/>
            <a:r>
              <a:rPr lang="tt-RU" sz="4400" b="1" dirty="0" smtClean="0"/>
              <a:t>Дидактик уен: “Ал һәм әйт”</a:t>
            </a:r>
            <a:endParaRPr lang="ru-RU" sz="4400" b="1" dirty="0"/>
          </a:p>
        </p:txBody>
      </p:sp>
      <p:pic>
        <p:nvPicPr>
          <p:cNvPr id="6146" name="Picture 2" descr="G:\фотоматериалы ИКМЭК\IMG_169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77" r="4494"/>
          <a:stretch/>
        </p:blipFill>
        <p:spPr bwMode="auto">
          <a:xfrm>
            <a:off x="1403648" y="1124744"/>
            <a:ext cx="7372717" cy="5472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5012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tt-RU" b="1" dirty="0" smtClean="0"/>
              <a:t>Дидактик уен: </a:t>
            </a:r>
            <a:br>
              <a:rPr lang="tt-RU" b="1" dirty="0" smtClean="0"/>
            </a:br>
            <a:r>
              <a:rPr lang="tt-RU" b="1" dirty="0" smtClean="0"/>
              <a:t>“Кыр эшләренең төрләре”</a:t>
            </a:r>
            <a:endParaRPr lang="ru-RU" b="1" dirty="0"/>
          </a:p>
        </p:txBody>
      </p:sp>
      <p:pic>
        <p:nvPicPr>
          <p:cNvPr id="5122" name="Picture 2" descr="G:\фотоматериалы ИКМЭК\IMG_168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7" t="16780" r="12493" b="9724"/>
          <a:stretch/>
        </p:blipFill>
        <p:spPr bwMode="auto">
          <a:xfrm>
            <a:off x="1291866" y="1556790"/>
            <a:ext cx="7539388" cy="5076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4096"/>
            <a:ext cx="3960440" cy="2884863"/>
          </a:xfrm>
        </p:spPr>
        <p:txBody>
          <a:bodyPr>
            <a:noAutofit/>
          </a:bodyPr>
          <a:lstStyle/>
          <a:p>
            <a:pPr algn="ctr"/>
            <a:r>
              <a:rPr lang="tt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Дидактик уен: “Тәртип буенча тезеп чык һәм сөйлә”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G:\фотоматериалы ИКМЭК\IMG_173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75" r="8388" b="3146"/>
          <a:stretch/>
        </p:blipFill>
        <p:spPr bwMode="auto">
          <a:xfrm>
            <a:off x="251520" y="3212976"/>
            <a:ext cx="4990901" cy="3472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фотоматериалы ИКМЭК\IMG_174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6" t="8837" r="4819"/>
          <a:stretch/>
        </p:blipFill>
        <p:spPr bwMode="auto">
          <a:xfrm>
            <a:off x="4278214" y="188640"/>
            <a:ext cx="4714456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Neo\Desktop\img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759" y="4032334"/>
            <a:ext cx="3426448" cy="27107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18072" cy="648072"/>
          </a:xfrm>
        </p:spPr>
        <p:txBody>
          <a:bodyPr>
            <a:normAutofit/>
          </a:bodyPr>
          <a:lstStyle/>
          <a:p>
            <a:r>
              <a:rPr lang="tt-RU" sz="3600" b="1" dirty="0" smtClean="0"/>
              <a:t>“Ни өчен бөртекне җиргә чәчәләр?”</a:t>
            </a:r>
            <a:endParaRPr lang="ru-RU" sz="3600" b="1" dirty="0"/>
          </a:p>
        </p:txBody>
      </p:sp>
      <p:pic>
        <p:nvPicPr>
          <p:cNvPr id="1026" name="Picture 2" descr="G:\фотоматериалы ИКМЭК\IMG_163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183"/>
          <a:stretch/>
        </p:blipFill>
        <p:spPr bwMode="auto">
          <a:xfrm>
            <a:off x="1403648" y="836712"/>
            <a:ext cx="4017304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материалы ИКМЭК\IMG_164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053"/>
          <a:stretch/>
        </p:blipFill>
        <p:spPr bwMode="auto">
          <a:xfrm>
            <a:off x="1378384" y="3791740"/>
            <a:ext cx="2952328" cy="2877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материалы ИКМЭК\IMG_164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3" t="24294" r="16655"/>
          <a:stretch/>
        </p:blipFill>
        <p:spPr bwMode="auto">
          <a:xfrm rot="5400000">
            <a:off x="5856211" y="1208685"/>
            <a:ext cx="2976194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фотоматериалы ИКМЭК\IMG_165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44" r="5118"/>
          <a:stretch/>
        </p:blipFill>
        <p:spPr bwMode="auto">
          <a:xfrm>
            <a:off x="5004048" y="3999998"/>
            <a:ext cx="3672408" cy="2669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материалы ИКМЭК\IMG_16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501" y="188640"/>
            <a:ext cx="4512501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материалы ИКМЭК\IMG_16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622" y="208792"/>
            <a:ext cx="2970330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фотоматериалы ИКМЭК\IMG29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12" b="10667"/>
          <a:stretch/>
        </p:blipFill>
        <p:spPr bwMode="auto">
          <a:xfrm>
            <a:off x="319730" y="4365104"/>
            <a:ext cx="4433616" cy="2328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фотоматериалы ИКМЭК\IMG_167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02" y="3789360"/>
            <a:ext cx="384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0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ЛЮРА-3\фотоматериалы ИКМЭК\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799" y="44624"/>
            <a:ext cx="6908649" cy="6771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024336" cy="2434282"/>
          </a:xfrm>
        </p:spPr>
        <p:txBody>
          <a:bodyPr/>
          <a:lstStyle/>
          <a:p>
            <a:r>
              <a:rPr lang="tt-RU" b="1" dirty="0" smtClean="0"/>
              <a:t>Игенче хезмәтенә миниатюра</a:t>
            </a:r>
            <a:endParaRPr lang="ru-RU" b="1" dirty="0"/>
          </a:p>
        </p:txBody>
      </p:sp>
      <p:pic>
        <p:nvPicPr>
          <p:cNvPr id="2050" name="Picture 2" descr="E:\ФЛЮРА-3\фотоматериалы ИКМЭК\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7599" y="-5957888"/>
            <a:ext cx="4102667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ФЛЮРА-3\фотоматериалы ИКМЭК\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295" y="130515"/>
            <a:ext cx="5732202" cy="6538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640871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t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Проектның эшчәнлеге:</a:t>
            </a:r>
            <a:r>
              <a:rPr lang="tt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tt-RU" sz="2400" dirty="0">
                <a:latin typeface="Arial"/>
                <a:ea typeface="Calibri"/>
                <a:cs typeface="Arial"/>
              </a:rPr>
              <a:t>информацияле тикшеренү, танып белү, иҗади эзләнү.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t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Предметлы – эчтәлекле өлкәләре:</a:t>
            </a:r>
            <a:r>
              <a:rPr lang="tt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tt-RU" sz="2400" dirty="0">
                <a:latin typeface="Arial"/>
                <a:ea typeface="Calibri"/>
                <a:cs typeface="Arial"/>
              </a:rPr>
              <a:t>танып белүне үстерү, экология,  хезмәт.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t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Катнашучылар саны:</a:t>
            </a:r>
            <a:r>
              <a:rPr lang="tt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tt-RU" sz="2400" dirty="0">
                <a:latin typeface="Arial"/>
                <a:ea typeface="Calibri"/>
                <a:cs typeface="Arial"/>
              </a:rPr>
              <a:t>төркем белән.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t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Үткәрү </a:t>
            </a:r>
            <a:r>
              <a:rPr lang="tt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вакыты </a:t>
            </a:r>
            <a:r>
              <a:rPr lang="tt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tt-RU" sz="2400" dirty="0">
                <a:latin typeface="Arial"/>
                <a:ea typeface="Calibri"/>
                <a:cs typeface="Arial"/>
              </a:rPr>
              <a:t>-</a:t>
            </a:r>
            <a:r>
              <a:rPr lang="tt-RU" sz="2400" dirty="0" smtClean="0">
                <a:latin typeface="Arial"/>
                <a:ea typeface="Calibri"/>
                <a:cs typeface="Arial"/>
              </a:rPr>
              <a:t>  2 </a:t>
            </a:r>
            <a:r>
              <a:rPr lang="tt-RU" sz="2400" dirty="0">
                <a:latin typeface="Arial"/>
                <a:ea typeface="Calibri"/>
                <a:cs typeface="Arial"/>
              </a:rPr>
              <a:t>ай.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t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Характер буенча контакт (урап алу дәрәҗәсе):</a:t>
            </a:r>
            <a:r>
              <a:rPr lang="tt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tt-RU" sz="2400" dirty="0">
                <a:latin typeface="Arial"/>
                <a:ea typeface="Calibri"/>
                <a:cs typeface="Arial"/>
              </a:rPr>
              <a:t>белем бирү учере</a:t>
            </a:r>
            <a:r>
              <a:rPr lang="ru-RU" sz="2400" dirty="0">
                <a:latin typeface="Arial"/>
                <a:ea typeface="Calibri"/>
                <a:cs typeface="Arial"/>
              </a:rPr>
              <a:t>ж</a:t>
            </a:r>
            <a:r>
              <a:rPr lang="tt-RU" sz="2400" dirty="0">
                <a:latin typeface="Arial"/>
                <a:ea typeface="Calibri"/>
                <a:cs typeface="Arial"/>
              </a:rPr>
              <a:t>дениесе рамкаларында.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t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Проектны оештыруның төп формасы:  </a:t>
            </a:r>
            <a:r>
              <a:rPr lang="tt-RU" sz="2400" dirty="0">
                <a:latin typeface="Arial"/>
                <a:ea typeface="Calibri"/>
                <a:cs typeface="Arial"/>
              </a:rPr>
              <a:t>фәнни – тикшеренү эшчәнлеге, предметлы үстерү тирәлеген җиһазландыру, әти-әниләр белән эш.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72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12856" cy="994122"/>
          </a:xfrm>
        </p:spPr>
        <p:txBody>
          <a:bodyPr>
            <a:normAutofit fontScale="90000"/>
          </a:bodyPr>
          <a:lstStyle/>
          <a:p>
            <a:r>
              <a:rPr lang="tt-RU" sz="4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Проблема:</a:t>
            </a:r>
            <a:r>
              <a:rPr lang="ru-RU" sz="4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4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36712"/>
            <a:ext cx="7746064" cy="5832648"/>
          </a:xfrm>
        </p:spPr>
        <p:txBody>
          <a:bodyPr>
            <a:normAutofit/>
          </a:bodyPr>
          <a:lstStyle/>
          <a:p>
            <a:pPr marL="82296" lvl="0" indent="0" algn="just">
              <a:lnSpc>
                <a:spcPct val="150000"/>
              </a:lnSpc>
              <a:spcAft>
                <a:spcPts val="1000"/>
              </a:spcAft>
              <a:buClr>
                <a:srgbClr val="3891A7"/>
              </a:buClr>
              <a:buNone/>
            </a:pP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Бала</a:t>
            </a:r>
            <a:r>
              <a:rPr lang="tt-RU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га икмәк игү про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цессы</a:t>
            </a:r>
            <a:r>
              <a:rPr lang="tt-RU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турында бербөтен күзаллауны эзләп табарга ничек булышырга, бу про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цесс</a:t>
            </a:r>
            <a:r>
              <a:rPr lang="tt-RU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та зурларның хезмәт эшчәнлегенең мөһимлеген аңлап төшенеп җитәргә, икмәк - ул бик күп кешеләрнең  хезмәт нәтиҗәсе булуы турында балаларны мәҗбүр итмичә нәтиҗә чыгарырга этәрү.</a:t>
            </a:r>
            <a:endParaRPr lang="ru-RU" sz="22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2296" lvl="0" indent="0">
              <a:lnSpc>
                <a:spcPct val="150000"/>
              </a:lnSpc>
              <a:buClr>
                <a:srgbClr val="3891A7"/>
              </a:buClr>
              <a:buNone/>
            </a:pPr>
            <a:r>
              <a:rPr lang="tt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Максат: </a:t>
            </a:r>
            <a:r>
              <a:rPr lang="tt-RU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Мәктәпкәчә яшьтәге зурлар төркеме балаларында танып белү, тикшеренү процессында һәм иҗади-сәнгать эшчәнлегендә фәнни – экологик белемнәрен формалаштыру.</a:t>
            </a:r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9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850106"/>
          </a:xfrm>
        </p:spPr>
        <p:txBody>
          <a:bodyPr>
            <a:normAutofit/>
          </a:bodyPr>
          <a:lstStyle/>
          <a:p>
            <a:r>
              <a:rPr lang="tt-RU" b="1" dirty="0">
                <a:latin typeface="Arial"/>
                <a:ea typeface="Calibri"/>
                <a:cs typeface="Arial"/>
              </a:rPr>
              <a:t>Бурычлар: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7746064" cy="5616624"/>
          </a:xfrm>
        </p:spPr>
        <p:txBody>
          <a:bodyPr>
            <a:normAutofit fontScale="55000" lnSpcReduction="20000"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tt-RU" dirty="0">
                <a:latin typeface="Arial"/>
                <a:ea typeface="Calibri"/>
                <a:cs typeface="Arial"/>
              </a:rPr>
              <a:t>И</a:t>
            </a:r>
            <a:r>
              <a:rPr lang="tt-RU" dirty="0" smtClean="0">
                <a:latin typeface="Arial"/>
                <a:ea typeface="Calibri"/>
                <a:cs typeface="Arial"/>
              </a:rPr>
              <a:t>пинең </a:t>
            </a:r>
            <a:r>
              <a:rPr lang="tt-RU" dirty="0">
                <a:latin typeface="Arial"/>
                <a:ea typeface="Calibri"/>
                <a:cs typeface="Arial"/>
              </a:rPr>
              <a:t>ничек итеп кешенең өстәленә килүе, икмәкне үстерү процессы турында балаларда беренчел күзаллау бирү;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t-RU" dirty="0" smtClean="0">
                <a:latin typeface="Arial"/>
                <a:ea typeface="Calibri"/>
                <a:cs typeface="Arial"/>
              </a:rPr>
              <a:t>Мәктәпкәчә </a:t>
            </a:r>
            <a:r>
              <a:rPr lang="tt-RU" dirty="0">
                <a:latin typeface="Arial"/>
                <a:ea typeface="Calibri"/>
                <a:cs typeface="Arial"/>
              </a:rPr>
              <a:t>яшьтәге балага аңларлык итеп бөртекле үсемлекләрне үстерү үзенчәлекләре турында элементар экологик белемнәрен формалаштыру;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t-RU" dirty="0" smtClean="0">
                <a:latin typeface="Arial"/>
                <a:ea typeface="Calibri"/>
                <a:cs typeface="Arial"/>
              </a:rPr>
              <a:t>Төрле </a:t>
            </a:r>
            <a:r>
              <a:rPr lang="tt-RU" dirty="0">
                <a:latin typeface="Arial"/>
                <a:ea typeface="Calibri"/>
                <a:cs typeface="Arial"/>
              </a:rPr>
              <a:t>шартларда һәм туфракта орлыкларның үсүен күзәтү осталыгын һәм күнекмәләрен формалаштыру;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t-RU" dirty="0">
                <a:latin typeface="Arial"/>
                <a:ea typeface="Calibri"/>
                <a:cs typeface="Arial"/>
              </a:rPr>
              <a:t>Х</a:t>
            </a:r>
            <a:r>
              <a:rPr lang="tt-RU" dirty="0" smtClean="0">
                <a:latin typeface="Arial"/>
                <a:ea typeface="Calibri"/>
                <a:cs typeface="Arial"/>
              </a:rPr>
              <a:t>езмәт </a:t>
            </a:r>
            <a:r>
              <a:rPr lang="tt-RU" dirty="0">
                <a:latin typeface="Arial"/>
                <a:ea typeface="Calibri"/>
                <a:cs typeface="Arial"/>
              </a:rPr>
              <a:t>нәтиҗәсен бәяләү өчен аның мөһимлегенә һәм кыйммәтенә, икмәк һәм иген игүчеләр турында үзләренең уй-фикерләренә нигезләнеп сөйләм-исбатлаү осталыкларын куллануны  формалаштыру;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t-RU" dirty="0" smtClean="0">
                <a:latin typeface="Arial"/>
                <a:ea typeface="Calibri"/>
                <a:cs typeface="Arial"/>
              </a:rPr>
              <a:t>Икмәк </a:t>
            </a:r>
            <a:r>
              <a:rPr lang="tt-RU" dirty="0">
                <a:latin typeface="Arial"/>
                <a:ea typeface="Calibri"/>
                <a:cs typeface="Arial"/>
              </a:rPr>
              <a:t>үстерүгә бәйле булган һөнәр ияләренә, табигать дөньясына танып белү кызыксынучанлыгын үстерү;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tt-RU" dirty="0" smtClean="0">
                <a:latin typeface="Arial"/>
                <a:ea typeface="Calibri"/>
                <a:cs typeface="Arial"/>
              </a:rPr>
              <a:t>Эштә </a:t>
            </a:r>
            <a:r>
              <a:rPr lang="tt-RU" dirty="0">
                <a:latin typeface="Arial"/>
                <a:ea typeface="Calibri"/>
                <a:cs typeface="Arial"/>
              </a:rPr>
              <a:t>ашамлыкларны (он, тозлы камыр, токмач әйберләре) кулланып иҗади сәләтләрен </a:t>
            </a:r>
            <a:r>
              <a:rPr lang="tt-RU" dirty="0" smtClean="0">
                <a:latin typeface="Arial"/>
                <a:ea typeface="Calibri"/>
                <a:cs typeface="Arial"/>
              </a:rPr>
              <a:t>үстерү;</a:t>
            </a:r>
            <a:endParaRPr lang="en-US" sz="2400" dirty="0" smtClean="0">
              <a:latin typeface="Calibri"/>
              <a:ea typeface="Calibri"/>
              <a:cs typeface="Arial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tt-RU" dirty="0">
                <a:latin typeface="Arial"/>
                <a:ea typeface="Calibri"/>
              </a:rPr>
              <a:t>И</a:t>
            </a:r>
            <a:r>
              <a:rPr lang="tt-RU" dirty="0" smtClean="0">
                <a:latin typeface="Arial"/>
                <a:ea typeface="Calibri"/>
              </a:rPr>
              <a:t>кмәккә</a:t>
            </a:r>
            <a:r>
              <a:rPr lang="tt-RU" dirty="0">
                <a:latin typeface="Arial"/>
                <a:ea typeface="Calibri"/>
              </a:rPr>
              <a:t>, бөтен бер табигатькә карата эмоциональ – уңай, сакчыл, кайгыртучан мөнәсәбәт тәрбияләү.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6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3"/>
            <a:ext cx="7962088" cy="3312367"/>
          </a:xfrm>
        </p:spPr>
        <p:txBody>
          <a:bodyPr>
            <a:normAutofit fontScale="85000" lnSpcReduction="20000"/>
          </a:bodyPr>
          <a:lstStyle/>
          <a:p>
            <a:pPr marL="82296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tt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Проект идеясе: </a:t>
            </a:r>
            <a:endParaRPr lang="tt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Calibri"/>
              <a:cs typeface="Arial"/>
            </a:endParaRPr>
          </a:p>
          <a:p>
            <a:pPr marL="82296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tt-RU" sz="3800" dirty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 </a:t>
            </a:r>
            <a:r>
              <a:rPr lang="tt-RU" sz="3800" dirty="0" smtClean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   </a:t>
            </a:r>
            <a:r>
              <a:rPr lang="tt-RU" dirty="0" smtClean="0">
                <a:latin typeface="Arial"/>
                <a:ea typeface="Calibri"/>
                <a:cs typeface="Arial"/>
              </a:rPr>
              <a:t>Балаларга </a:t>
            </a:r>
            <a:r>
              <a:rPr lang="tt-RU" dirty="0">
                <a:latin typeface="Arial"/>
                <a:ea typeface="Calibri"/>
                <a:cs typeface="Arial"/>
              </a:rPr>
              <a:t>икмәкнең табынга нинди урау юллар белән килүен һәм аның һәркемгә кирәклеген аңлату.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82296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tt-RU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Проектта катнашучылар:</a:t>
            </a:r>
            <a:r>
              <a:rPr lang="tt-RU" sz="3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 </a:t>
            </a:r>
            <a:endParaRPr lang="tt-RU" sz="3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Calibri"/>
              <a:cs typeface="Arial"/>
            </a:endParaRPr>
          </a:p>
          <a:p>
            <a:pPr marL="82296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tt-RU" sz="2900" dirty="0" smtClean="0">
                <a:latin typeface="Arial"/>
                <a:ea typeface="Calibri"/>
                <a:cs typeface="Arial"/>
              </a:rPr>
              <a:t>  МБДОУ </a:t>
            </a:r>
            <a:r>
              <a:rPr lang="tt-RU" sz="2900" dirty="0">
                <a:latin typeface="Arial"/>
                <a:ea typeface="Calibri"/>
                <a:cs typeface="Arial"/>
              </a:rPr>
              <a:t>№31 «Чишмә» зурлар төркеме балалары</a:t>
            </a:r>
            <a:r>
              <a:rPr lang="tt-RU" sz="2900" dirty="0" smtClean="0">
                <a:latin typeface="Arial"/>
                <a:ea typeface="Calibri"/>
                <a:cs typeface="Arial"/>
              </a:rPr>
              <a:t>.</a:t>
            </a:r>
            <a:endParaRPr lang="ru-RU" sz="2900" dirty="0">
              <a:latin typeface="Calibri"/>
              <a:ea typeface="Calibri"/>
              <a:cs typeface="Arial"/>
            </a:endParaRPr>
          </a:p>
        </p:txBody>
      </p:sp>
      <p:pic>
        <p:nvPicPr>
          <p:cNvPr id="9218" name="Picture 2" descr="G:\фотоматериалы ИКМЭК\IMG_173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01"/>
          <a:stretch/>
        </p:blipFill>
        <p:spPr bwMode="auto">
          <a:xfrm>
            <a:off x="2267744" y="3428999"/>
            <a:ext cx="5850058" cy="3299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38040" cy="868958"/>
          </a:xfrm>
        </p:spPr>
        <p:txBody>
          <a:bodyPr>
            <a:normAutofit/>
          </a:bodyPr>
          <a:lstStyle/>
          <a:p>
            <a:r>
              <a:rPr lang="ru-RU" sz="3600" b="1" dirty="0" err="1">
                <a:effectLst/>
                <a:latin typeface="Arial"/>
                <a:ea typeface="Calibri"/>
              </a:rPr>
              <a:t>Көтелгән</a:t>
            </a:r>
            <a:r>
              <a:rPr lang="ru-RU" sz="3600" b="1" dirty="0">
                <a:effectLst/>
                <a:latin typeface="Arial"/>
                <a:ea typeface="Calibri"/>
              </a:rPr>
              <a:t> </a:t>
            </a:r>
            <a:r>
              <a:rPr lang="ru-RU" sz="3600" b="1" dirty="0" err="1">
                <a:effectLst/>
                <a:latin typeface="Arial"/>
                <a:ea typeface="Calibri"/>
              </a:rPr>
              <a:t>нәтиҗәләр</a:t>
            </a:r>
            <a:r>
              <a:rPr lang="ru-RU" sz="3600" b="1" dirty="0">
                <a:effectLst/>
                <a:latin typeface="Arial"/>
                <a:ea typeface="Calibri"/>
              </a:rPr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7818072" cy="5616624"/>
          </a:xfrm>
        </p:spPr>
        <p:txBody>
          <a:bodyPr>
            <a:normAutofit fontScale="55000" lnSpcReduction="20000"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tt-RU" dirty="0" smtClean="0">
                <a:latin typeface="Arial"/>
                <a:ea typeface="Calibri"/>
                <a:cs typeface="Arial"/>
              </a:rPr>
              <a:t>Б</a:t>
            </a:r>
            <a:r>
              <a:rPr lang="ru-RU" dirty="0" err="1" smtClean="0">
                <a:latin typeface="Arial"/>
                <a:ea typeface="Calibri"/>
                <a:cs typeface="Arial"/>
              </a:rPr>
              <a:t>алалар</a:t>
            </a:r>
            <a:r>
              <a:rPr lang="tt-RU" dirty="0">
                <a:latin typeface="Arial"/>
                <a:ea typeface="Calibri"/>
                <a:cs typeface="Arial"/>
              </a:rPr>
              <a:t>да танып белү активлыгын, иҗади сәләтләрен үстерү;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t-RU" dirty="0" smtClean="0">
                <a:latin typeface="Arial"/>
                <a:ea typeface="Calibri"/>
                <a:cs typeface="Arial"/>
              </a:rPr>
              <a:t>Сүзлек </a:t>
            </a:r>
            <a:r>
              <a:rPr lang="tt-RU" dirty="0">
                <a:latin typeface="Arial"/>
                <a:ea typeface="Calibri"/>
                <a:cs typeface="Arial"/>
              </a:rPr>
              <a:t>запасын активлаштыру һәм тулыландыру, сөйләм – исбатлауны үзләштерү, икмәк һәм бөртек производствосы белән бәйле булган һәр төр хезмәт эшчәнлегенә бәясен дөрес нигезли белү;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t-RU" dirty="0" smtClean="0">
                <a:latin typeface="Arial"/>
                <a:ea typeface="Calibri"/>
                <a:cs typeface="Arial"/>
              </a:rPr>
              <a:t>Хәлдән </a:t>
            </a:r>
            <a:r>
              <a:rPr lang="tt-RU" dirty="0">
                <a:latin typeface="Arial"/>
                <a:ea typeface="Calibri"/>
                <a:cs typeface="Arial"/>
              </a:rPr>
              <a:t>килгәнчә булышырга омтылыш, зурлар хезмәтенә ныклы кызыксынучанлык булдыру;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t-RU" dirty="0" smtClean="0">
                <a:latin typeface="Arial"/>
                <a:ea typeface="Calibri"/>
                <a:cs typeface="Arial"/>
              </a:rPr>
              <a:t>Хезмәтнең </a:t>
            </a:r>
            <a:r>
              <a:rPr lang="tt-RU" dirty="0">
                <a:latin typeface="Arial"/>
                <a:ea typeface="Calibri"/>
                <a:cs typeface="Arial"/>
              </a:rPr>
              <a:t>төрле </a:t>
            </a:r>
            <a:r>
              <a:rPr lang="tt-RU" dirty="0" smtClean="0">
                <a:latin typeface="Arial"/>
                <a:ea typeface="Calibri"/>
                <a:cs typeface="Arial"/>
              </a:rPr>
              <a:t>төрләре </a:t>
            </a:r>
            <a:r>
              <a:rPr lang="tt-RU" dirty="0">
                <a:latin typeface="Arial"/>
                <a:ea typeface="Calibri"/>
                <a:cs typeface="Arial"/>
              </a:rPr>
              <a:t>арасындагы бәйләнешне билгели белү;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t-RU" dirty="0" smtClean="0">
                <a:latin typeface="Arial"/>
                <a:ea typeface="Calibri"/>
                <a:cs typeface="Arial"/>
              </a:rPr>
              <a:t>Экспериментлар </a:t>
            </a:r>
            <a:r>
              <a:rPr lang="tt-RU" dirty="0">
                <a:latin typeface="Arial"/>
                <a:ea typeface="Calibri"/>
                <a:cs typeface="Arial"/>
              </a:rPr>
              <a:t>алымнарын һәм ысулларын үзләштерү;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t-RU" dirty="0" smtClean="0">
                <a:latin typeface="Arial"/>
                <a:ea typeface="Calibri"/>
                <a:cs typeface="Arial"/>
              </a:rPr>
              <a:t>Кешенең </a:t>
            </a:r>
            <a:r>
              <a:rPr lang="tt-RU" dirty="0">
                <a:latin typeface="Arial"/>
                <a:ea typeface="Calibri"/>
                <a:cs typeface="Arial"/>
              </a:rPr>
              <a:t>хуҗалык эшчәнлеге турында элементар күзаллауны устерү, ипине бәрәкәтле куллануны тәрбияләү;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t-RU" dirty="0">
                <a:latin typeface="Arial"/>
                <a:ea typeface="Calibri"/>
                <a:cs typeface="Arial"/>
              </a:rPr>
              <a:t>Б</a:t>
            </a:r>
            <a:r>
              <a:rPr lang="tt-RU" dirty="0" smtClean="0">
                <a:latin typeface="Arial"/>
                <a:ea typeface="Calibri"/>
                <a:cs typeface="Arial"/>
              </a:rPr>
              <a:t>алаларны </a:t>
            </a:r>
            <a:r>
              <a:rPr lang="tt-RU" dirty="0">
                <a:latin typeface="Arial"/>
                <a:ea typeface="Calibri"/>
                <a:cs typeface="Arial"/>
              </a:rPr>
              <a:t>бөртекле үсемлекләрне үстерүнең үзенчәлекләре белән таныштыру, бөртекле кул</a:t>
            </a:r>
            <a:r>
              <a:rPr lang="ru-RU" dirty="0">
                <a:latin typeface="Arial"/>
                <a:ea typeface="Calibri"/>
                <a:cs typeface="Arial"/>
              </a:rPr>
              <a:t>ь</a:t>
            </a:r>
            <a:r>
              <a:rPr lang="tt-RU" dirty="0">
                <a:latin typeface="Arial"/>
                <a:ea typeface="Calibri"/>
                <a:cs typeface="Arial"/>
              </a:rPr>
              <a:t>тураларның аермасы һәм охшаш билгеләрен табу, ипигә карата сакчыл караш тәрбияләү;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t-RU" dirty="0" smtClean="0">
                <a:latin typeface="Arial"/>
                <a:ea typeface="Calibri"/>
                <a:cs typeface="Arial"/>
              </a:rPr>
              <a:t>Элементар </a:t>
            </a:r>
            <a:r>
              <a:rPr lang="tt-RU" dirty="0">
                <a:latin typeface="Arial"/>
                <a:ea typeface="Calibri"/>
                <a:cs typeface="Arial"/>
              </a:rPr>
              <a:t>тәҗрибә эшен үткәрергә өйрәтү (төрле шартларда орлыклар үсүе) төрле инструментлар һәм эш кораллары белән эшләү алымнарын үзләштерү;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tt-RU" dirty="0" smtClean="0">
                <a:latin typeface="Arial"/>
                <a:ea typeface="Calibri"/>
                <a:cs typeface="Arial"/>
              </a:rPr>
              <a:t>Балаларның </a:t>
            </a:r>
            <a:r>
              <a:rPr lang="tt-RU" dirty="0">
                <a:latin typeface="Arial"/>
                <a:ea typeface="Calibri"/>
                <a:cs typeface="Arial"/>
              </a:rPr>
              <a:t>иҗатта үз-үзләрен күрсәтүе.</a:t>
            </a:r>
            <a:endParaRPr lang="ru-RU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67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706090"/>
          </a:xfrm>
        </p:spPr>
        <p:txBody>
          <a:bodyPr>
            <a:normAutofit fontScale="90000"/>
          </a:bodyPr>
          <a:lstStyle/>
          <a:p>
            <a:pPr marL="173736" lvl="0">
              <a:lnSpc>
                <a:spcPct val="115000"/>
              </a:lnSpc>
              <a:spcBef>
                <a:spcPts val="600"/>
              </a:spcBef>
            </a:pPr>
            <a:r>
              <a:rPr lang="ru-RU" b="1" dirty="0"/>
              <a:t>Проект </a:t>
            </a:r>
            <a:r>
              <a:rPr lang="ru-RU" b="1" dirty="0" err="1"/>
              <a:t>барышы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24744"/>
            <a:ext cx="7818072" cy="5616624"/>
          </a:xfrm>
        </p:spPr>
        <p:txBody>
          <a:bodyPr>
            <a:normAutofit fontScale="47500" lnSpcReduction="20000"/>
          </a:bodyPr>
          <a:lstStyle/>
          <a:p>
            <a:pPr marL="82296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Arial"/>
                <a:ea typeface="Calibri"/>
                <a:cs typeface="Arial"/>
              </a:rPr>
              <a:t>1 </a:t>
            </a:r>
            <a:r>
              <a:rPr lang="ru-RU" b="1" dirty="0">
                <a:latin typeface="Arial"/>
                <a:ea typeface="Calibri"/>
                <a:cs typeface="Arial"/>
              </a:rPr>
              <a:t>ЭТАП – </a:t>
            </a:r>
            <a:r>
              <a:rPr lang="ru-RU" dirty="0" err="1">
                <a:latin typeface="Arial"/>
                <a:ea typeface="Calibri"/>
                <a:cs typeface="Arial"/>
              </a:rPr>
              <a:t>әзерлек</a:t>
            </a:r>
            <a:r>
              <a:rPr lang="tt-RU" dirty="0">
                <a:latin typeface="Arial"/>
                <a:ea typeface="Calibri"/>
                <a:cs typeface="Arial"/>
              </a:rPr>
              <a:t> (проектны эшкәртү) 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82296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dirty="0">
                <a:latin typeface="Arial"/>
                <a:ea typeface="Calibri"/>
                <a:cs typeface="Arial"/>
              </a:rPr>
              <a:t>2 </a:t>
            </a:r>
            <a:r>
              <a:rPr lang="ru-RU" sz="3800" dirty="0" err="1">
                <a:latin typeface="Arial"/>
                <a:ea typeface="Calibri"/>
                <a:cs typeface="Arial"/>
              </a:rPr>
              <a:t>атна</a:t>
            </a:r>
            <a:r>
              <a:rPr lang="tt-RU" sz="3800" dirty="0">
                <a:latin typeface="Arial"/>
                <a:ea typeface="Calibri"/>
                <a:cs typeface="Arial"/>
              </a:rPr>
              <a:t>.</a:t>
            </a:r>
            <a:endParaRPr lang="ru-RU" sz="3800" dirty="0">
              <a:latin typeface="Calibri"/>
              <a:ea typeface="Calibri"/>
              <a:cs typeface="Arial"/>
            </a:endParaRPr>
          </a:p>
          <a:p>
            <a:pPr marL="82296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i="1" dirty="0">
                <a:latin typeface="Arial"/>
                <a:ea typeface="Calibri"/>
                <a:cs typeface="Arial"/>
              </a:rPr>
              <a:t>     </a:t>
            </a:r>
            <a:r>
              <a:rPr lang="ru-RU" sz="5100" i="1" dirty="0" err="1">
                <a:latin typeface="Arial"/>
                <a:ea typeface="Calibri"/>
                <a:cs typeface="Arial"/>
              </a:rPr>
              <a:t>Педагоглар</a:t>
            </a:r>
            <a:r>
              <a:rPr lang="ru-RU" sz="5100" i="1" dirty="0">
                <a:latin typeface="Arial"/>
                <a:ea typeface="Calibri"/>
                <a:cs typeface="Arial"/>
              </a:rPr>
              <a:t> </a:t>
            </a:r>
            <a:r>
              <a:rPr lang="ru-RU" sz="5100" i="1" dirty="0" err="1">
                <a:latin typeface="Arial"/>
                <a:ea typeface="Calibri"/>
                <a:cs typeface="Arial"/>
              </a:rPr>
              <a:t>эшч</a:t>
            </a:r>
            <a:r>
              <a:rPr lang="tt-RU" sz="5100" i="1" dirty="0">
                <a:latin typeface="Arial"/>
                <a:ea typeface="Calibri"/>
                <a:cs typeface="Arial"/>
              </a:rPr>
              <a:t>ә</a:t>
            </a:r>
            <a:r>
              <a:rPr lang="ru-RU" sz="5100" i="1" dirty="0" err="1">
                <a:latin typeface="Arial"/>
                <a:ea typeface="Calibri"/>
                <a:cs typeface="Arial"/>
              </a:rPr>
              <a:t>нлеге</a:t>
            </a:r>
            <a:r>
              <a:rPr lang="ru-RU" sz="5100" i="1" dirty="0">
                <a:latin typeface="Arial"/>
                <a:ea typeface="Calibri"/>
                <a:cs typeface="Arial"/>
              </a:rPr>
              <a:t>:</a:t>
            </a:r>
            <a:endParaRPr lang="ru-RU" sz="5100" dirty="0">
              <a:latin typeface="Calibri"/>
              <a:ea typeface="Calibri"/>
              <a:cs typeface="Arial"/>
            </a:endParaRPr>
          </a:p>
          <a:p>
            <a:pPr marL="457200" indent="-457200" algn="just">
              <a:lnSpc>
                <a:spcPct val="115000"/>
              </a:lnSpc>
            </a:pPr>
            <a:r>
              <a:rPr lang="tt-RU" dirty="0">
                <a:latin typeface="Arial"/>
                <a:ea typeface="Calibri"/>
                <a:cs typeface="Arial"/>
              </a:rPr>
              <a:t>проблеманы билгеләү, максат һәм бурычлар;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indent="-457200" algn="just">
              <a:lnSpc>
                <a:spcPct val="115000"/>
              </a:lnSpc>
            </a:pPr>
            <a:r>
              <a:rPr lang="tt-RU" dirty="0">
                <a:latin typeface="Arial"/>
                <a:ea typeface="Calibri"/>
                <a:cs typeface="Arial"/>
              </a:rPr>
              <a:t>мероприятиенең перспектив планын төзү;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indent="-457200" algn="just">
              <a:lnSpc>
                <a:spcPct val="115000"/>
              </a:lnSpc>
            </a:pPr>
            <a:r>
              <a:rPr lang="tt-RU" dirty="0">
                <a:latin typeface="Arial"/>
                <a:ea typeface="Calibri"/>
                <a:cs typeface="Arial"/>
              </a:rPr>
              <a:t>эшләү методларын билгеләү;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indent="-457200" algn="just">
              <a:lnSpc>
                <a:spcPct val="115000"/>
              </a:lnSpc>
            </a:pPr>
            <a:r>
              <a:rPr lang="tt-RU" dirty="0">
                <a:latin typeface="Arial"/>
                <a:ea typeface="Calibri"/>
                <a:cs typeface="Arial"/>
              </a:rPr>
              <a:t>методик, фәнни-популяр һәм матур әдәбият, иллюстра</a:t>
            </a:r>
            <a:r>
              <a:rPr lang="ru-RU" dirty="0">
                <a:latin typeface="Arial"/>
                <a:ea typeface="Calibri"/>
                <a:cs typeface="Arial"/>
              </a:rPr>
              <a:t>ц</a:t>
            </a:r>
            <a:r>
              <a:rPr lang="tt-RU" dirty="0">
                <a:latin typeface="Arial"/>
                <a:ea typeface="Calibri"/>
                <a:cs typeface="Arial"/>
              </a:rPr>
              <a:t>ияле материаллар сайлау;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indent="-457200" algn="just">
              <a:lnSpc>
                <a:spcPct val="115000"/>
              </a:lnSpc>
            </a:pPr>
            <a:r>
              <a:rPr lang="tt-RU" dirty="0">
                <a:latin typeface="Arial"/>
                <a:ea typeface="Calibri"/>
                <a:cs typeface="Arial"/>
              </a:rPr>
              <a:t>балаларның иҗади һәм продуктивлык эшчәнлеге өчен материаллар сайлау;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indent="-457200" algn="just">
              <a:lnSpc>
                <a:spcPct val="115000"/>
              </a:lnSpc>
            </a:pPr>
            <a:r>
              <a:rPr lang="tt-RU" dirty="0">
                <a:latin typeface="Arial"/>
                <a:ea typeface="Calibri"/>
                <a:cs typeface="Arial"/>
              </a:rPr>
              <a:t>театр һәм уен эшчәнлеге өчен атрибуттлар, уенчыклар, материаллар сайлау;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02336" indent="0" algn="just">
              <a:lnSpc>
                <a:spcPct val="115000"/>
              </a:lnSpc>
              <a:buNone/>
            </a:pPr>
            <a:r>
              <a:rPr lang="tt-RU" i="1" dirty="0">
                <a:latin typeface="Arial"/>
                <a:ea typeface="Calibri"/>
                <a:cs typeface="Arial"/>
              </a:rPr>
              <a:t> 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0233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tt-RU" sz="5100" i="1" dirty="0">
                <a:latin typeface="Arial"/>
                <a:ea typeface="Calibri"/>
                <a:cs typeface="Arial"/>
              </a:rPr>
              <a:t>Уртак эшчәнлек</a:t>
            </a:r>
            <a:r>
              <a:rPr lang="ru-RU" sz="5100" i="1" dirty="0">
                <a:latin typeface="Arial"/>
                <a:ea typeface="Calibri"/>
                <a:cs typeface="Arial"/>
              </a:rPr>
              <a:t>:</a:t>
            </a:r>
            <a:endParaRPr lang="ru-RU" sz="5100" dirty="0">
              <a:latin typeface="Calibri"/>
              <a:ea typeface="Calibri"/>
              <a:cs typeface="Arial"/>
            </a:endParaRPr>
          </a:p>
          <a:p>
            <a:pPr marL="457200" indent="-457200" algn="just">
              <a:lnSpc>
                <a:spcPct val="115000"/>
              </a:lnSpc>
            </a:pPr>
            <a:r>
              <a:rPr lang="tt-RU" dirty="0">
                <a:latin typeface="Arial"/>
                <a:ea typeface="Calibri"/>
                <a:cs typeface="Arial"/>
              </a:rPr>
              <a:t>балаларның аңына аңлаешлы һәм аларның тәҗрибәләренә якын булган проблемалы ситуациягә кертү;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indent="-457200" algn="just">
              <a:lnSpc>
                <a:spcPct val="115000"/>
              </a:lnSpc>
            </a:pPr>
            <a:r>
              <a:rPr lang="tt-RU" dirty="0">
                <a:latin typeface="Arial"/>
                <a:ea typeface="Calibri"/>
                <a:cs typeface="Arial"/>
              </a:rPr>
              <a:t>проектның тематикасына карата тотрыклы кызыксынучанлык формалаштыру;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tt-RU" dirty="0">
                <a:latin typeface="Arial"/>
                <a:ea typeface="Calibri"/>
                <a:cs typeface="Arial"/>
              </a:rPr>
              <a:t>актуаль һәм көч җитәрлек бурычлар тезмәсен билгеләү;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8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602048" cy="1498178"/>
          </a:xfrm>
        </p:spPr>
        <p:txBody>
          <a:bodyPr>
            <a:normAutofit/>
          </a:bodyPr>
          <a:lstStyle/>
          <a:p>
            <a:pPr marL="82296" indent="0" algn="ctr">
              <a:lnSpc>
                <a:spcPct val="115000"/>
              </a:lnSpc>
              <a:spcAft>
                <a:spcPts val="1000"/>
              </a:spcAft>
            </a:pPr>
            <a:r>
              <a:rPr lang="tt-RU" sz="3200" b="1" dirty="0">
                <a:latin typeface="Arial"/>
                <a:ea typeface="Calibri"/>
                <a:cs typeface="Arial"/>
              </a:rPr>
              <a:t>2 ЭТАП – </a:t>
            </a:r>
            <a:r>
              <a:rPr lang="tt-RU" sz="3200" dirty="0">
                <a:latin typeface="Arial"/>
                <a:ea typeface="Calibri"/>
                <a:cs typeface="Arial"/>
              </a:rPr>
              <a:t>тикшеренү (проектны үтәү)</a:t>
            </a:r>
            <a:r>
              <a:rPr lang="ru-RU" sz="3200" dirty="0">
                <a:latin typeface="Calibri"/>
                <a:ea typeface="Calibri"/>
                <a:cs typeface="Arial"/>
              </a:rPr>
              <a:t/>
            </a:r>
            <a:br>
              <a:rPr lang="ru-RU" sz="3200" dirty="0">
                <a:latin typeface="Calibri"/>
                <a:ea typeface="Calibri"/>
                <a:cs typeface="Arial"/>
              </a:rPr>
            </a:br>
            <a:r>
              <a:rPr lang="tt-RU" sz="3200" dirty="0">
                <a:latin typeface="Arial"/>
                <a:ea typeface="Calibri"/>
                <a:cs typeface="Arial"/>
              </a:rPr>
              <a:t>4 атна</a:t>
            </a:r>
            <a:r>
              <a:rPr lang="tt-RU" sz="3200" dirty="0" smtClean="0">
                <a:latin typeface="Arial"/>
                <a:ea typeface="Calibri"/>
                <a:cs typeface="Arial"/>
              </a:rPr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920880" cy="511256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t-RU" dirty="0" smtClean="0">
                <a:latin typeface="Arial"/>
                <a:ea typeface="Calibri"/>
                <a:cs typeface="Arial"/>
              </a:rPr>
              <a:t>Белемне</a:t>
            </a:r>
            <a:r>
              <a:rPr lang="tt-RU" dirty="0">
                <a:latin typeface="Arial"/>
                <a:ea typeface="Calibri"/>
                <a:cs typeface="Arial"/>
              </a:rPr>
              <a:t>, осталыкны, сәләтне формалаштыру, аерым алганда олылар ярдәме белән һәм мөстәкыйль рәвештә проблеманы чишү.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82296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tt-RU" sz="4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3 этап – </a:t>
            </a:r>
            <a:r>
              <a:rPr lang="tt-RU" sz="4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йомгаклау(гомумиләштерү</a:t>
            </a:r>
            <a:r>
              <a:rPr lang="tt-RU" sz="4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)</a:t>
            </a:r>
            <a:endParaRPr lang="ru-RU" sz="4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marL="82296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tt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Arial"/>
              </a:rPr>
              <a:t>2 атна: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marL="457200" indent="-457200" algn="just">
              <a:lnSpc>
                <a:spcPct val="115000"/>
              </a:lnSpc>
            </a:pPr>
            <a:r>
              <a:rPr lang="tt-RU" dirty="0">
                <a:latin typeface="Arial"/>
                <a:ea typeface="Calibri"/>
                <a:cs typeface="Arial"/>
              </a:rPr>
              <a:t>куелган максатка ирешү һәм алынган нәтиҗәне анализлау;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indent="-457200" algn="just">
              <a:lnSpc>
                <a:spcPct val="115000"/>
              </a:lnSpc>
            </a:pPr>
            <a:r>
              <a:rPr lang="tt-RU" dirty="0">
                <a:latin typeface="Arial"/>
                <a:ea typeface="Calibri"/>
                <a:cs typeface="Arial"/>
              </a:rPr>
              <a:t>эш нәтиҗәләрен гомумиләштерү, йомгаклау;</a:t>
            </a:r>
            <a:endParaRPr lang="ru-RU" sz="2400" dirty="0">
              <a:latin typeface="Calibri"/>
              <a:ea typeface="Calibri"/>
              <a:cs typeface="Arial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tt-RU" dirty="0">
                <a:latin typeface="Arial"/>
                <a:ea typeface="Calibri"/>
                <a:cs typeface="Arial"/>
              </a:rPr>
              <a:t>проект буенча эш процессында җыелган материалларны гомумиләштерү, төркемдә ипинең мини-музеен </a:t>
            </a:r>
            <a:r>
              <a:rPr lang="tt-RU" dirty="0" smtClean="0">
                <a:latin typeface="Arial"/>
                <a:ea typeface="Calibri"/>
                <a:cs typeface="Arial"/>
              </a:rPr>
              <a:t>ачу;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tt-RU" dirty="0">
                <a:latin typeface="Arial"/>
                <a:ea typeface="Calibri"/>
                <a:cs typeface="Arial"/>
              </a:rPr>
              <a:t>й</a:t>
            </a:r>
            <a:r>
              <a:rPr lang="tt-RU" dirty="0" smtClean="0">
                <a:latin typeface="Arial"/>
                <a:ea typeface="Calibri"/>
                <a:cs typeface="Arial"/>
              </a:rPr>
              <a:t>омгаклау этабы: ачык чара “Башакның сәяхәте”.</a:t>
            </a:r>
          </a:p>
        </p:txBody>
      </p:sp>
    </p:spTree>
    <p:extLst>
      <p:ext uri="{BB962C8B-B14F-4D97-AF65-F5344CB8AC3E}">
        <p14:creationId xmlns:p14="http://schemas.microsoft.com/office/powerpoint/2010/main" val="33879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42" y="692696"/>
            <a:ext cx="4379280" cy="1518898"/>
          </a:xfrm>
        </p:spPr>
        <p:txBody>
          <a:bodyPr>
            <a:noAutofit/>
          </a:bodyPr>
          <a:lstStyle/>
          <a:p>
            <a:pPr algn="ctr"/>
            <a:r>
              <a:rPr lang="tt-RU" sz="5400" b="1" dirty="0" smtClean="0"/>
              <a:t>“Макаронлы портретлар”</a:t>
            </a:r>
            <a:endParaRPr lang="ru-RU" sz="5400" b="1" dirty="0"/>
          </a:p>
        </p:txBody>
      </p:sp>
      <p:pic>
        <p:nvPicPr>
          <p:cNvPr id="3074" name="Picture 2" descr="G:\фотоматериалы ИКМЭК\IMG_169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70"/>
          <a:stretch/>
        </p:blipFill>
        <p:spPr bwMode="auto">
          <a:xfrm>
            <a:off x="4932040" y="116632"/>
            <a:ext cx="4052372" cy="3298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материалы ИКМЭК\IMG_169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5" r="10361"/>
          <a:stretch/>
        </p:blipFill>
        <p:spPr bwMode="auto">
          <a:xfrm>
            <a:off x="395536" y="3069280"/>
            <a:ext cx="4220186" cy="367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фотоматериалы ИКМЭК\IMG_170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46"/>
          <a:stretch/>
        </p:blipFill>
        <p:spPr bwMode="auto">
          <a:xfrm>
            <a:off x="4932040" y="3573016"/>
            <a:ext cx="4052372" cy="3160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288</TotalTime>
  <Words>649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Corbel</vt:lpstr>
      <vt:lpstr>Gill Sans MT</vt:lpstr>
      <vt:lpstr>Verdana</vt:lpstr>
      <vt:lpstr>Wingdings</vt:lpstr>
      <vt:lpstr>Wingdings 2</vt:lpstr>
      <vt:lpstr>Солнцестояние</vt:lpstr>
      <vt:lpstr>Татарстан Республикасы Зеленодол муниципаль районының “Гомуми  төрдәге № 31“Чишмә” балалар бакчасы” муниципаль  мәктәпкәчә белем бирү бюджет учреждениесе”</vt:lpstr>
      <vt:lpstr>Презентация PowerPoint</vt:lpstr>
      <vt:lpstr>Проблема: </vt:lpstr>
      <vt:lpstr>Бурычлар: </vt:lpstr>
      <vt:lpstr>Презентация PowerPoint</vt:lpstr>
      <vt:lpstr>Көтелгән нәтиҗәләр:</vt:lpstr>
      <vt:lpstr>Проект барышы</vt:lpstr>
      <vt:lpstr>2 ЭТАП – тикшеренү (проектны үтәү) 4 атна.</vt:lpstr>
      <vt:lpstr>“Макаронлы портретлар”</vt:lpstr>
      <vt:lpstr>“Мин пешерәм, пешерәм!”</vt:lpstr>
      <vt:lpstr>Дидактик уен: “Ал һәм әйт”</vt:lpstr>
      <vt:lpstr>Дидактик уен:  “Кыр эшләренең төрләре”</vt:lpstr>
      <vt:lpstr>Дидактик уен: “Тәртип буенча тезеп чык һәм сөйлә”</vt:lpstr>
      <vt:lpstr>“Ни өчен бөртекне җиргә чәчәләр?”</vt:lpstr>
      <vt:lpstr>Презентация PowerPoint</vt:lpstr>
      <vt:lpstr>Презентация PowerPoint</vt:lpstr>
      <vt:lpstr>Игенче хезмәтенә миниатюра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Татарстан Республикасы Зеленодол муниципаль районының “Гомуми  төрдәге № 31“Чишмә” балалар бакчасы” муниципаль  мәктәпкәчә белем бирү бюджет учреждениесе”</dc:title>
  <dc:creator>Neo</dc:creator>
  <cp:lastModifiedBy>Neo</cp:lastModifiedBy>
  <cp:revision>36</cp:revision>
  <dcterms:created xsi:type="dcterms:W3CDTF">2013-10-13T05:06:50Z</dcterms:created>
  <dcterms:modified xsi:type="dcterms:W3CDTF">2015-10-29T17:28:19Z</dcterms:modified>
</cp:coreProperties>
</file>