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97" r:id="rId4"/>
    <p:sldId id="304" r:id="rId5"/>
    <p:sldId id="286" r:id="rId6"/>
    <p:sldId id="288" r:id="rId7"/>
    <p:sldId id="291" r:id="rId8"/>
    <p:sldId id="296" r:id="rId9"/>
    <p:sldId id="273" r:id="rId10"/>
    <p:sldId id="277" r:id="rId11"/>
    <p:sldId id="274" r:id="rId12"/>
    <p:sldId id="278" r:id="rId13"/>
    <p:sldId id="305" r:id="rId14"/>
    <p:sldId id="280" r:id="rId15"/>
    <p:sldId id="293" r:id="rId16"/>
    <p:sldId id="283" r:id="rId17"/>
    <p:sldId id="325" r:id="rId18"/>
    <p:sldId id="302" r:id="rId19"/>
    <p:sldId id="271" r:id="rId20"/>
    <p:sldId id="279" r:id="rId21"/>
    <p:sldId id="263" r:id="rId22"/>
    <p:sldId id="284" r:id="rId23"/>
    <p:sldId id="294" r:id="rId24"/>
    <p:sldId id="295" r:id="rId25"/>
    <p:sldId id="298" r:id="rId26"/>
    <p:sldId id="299" r:id="rId27"/>
    <p:sldId id="307" r:id="rId28"/>
    <p:sldId id="306" r:id="rId29"/>
    <p:sldId id="308" r:id="rId30"/>
    <p:sldId id="309" r:id="rId31"/>
    <p:sldId id="310" r:id="rId32"/>
    <p:sldId id="311" r:id="rId33"/>
    <p:sldId id="315" r:id="rId34"/>
    <p:sldId id="316" r:id="rId35"/>
    <p:sldId id="317" r:id="rId36"/>
    <p:sldId id="318" r:id="rId37"/>
    <p:sldId id="312" r:id="rId38"/>
    <p:sldId id="323" r:id="rId39"/>
    <p:sldId id="314" r:id="rId40"/>
    <p:sldId id="324" r:id="rId41"/>
    <p:sldId id="319" r:id="rId42"/>
    <p:sldId id="300" r:id="rId43"/>
    <p:sldId id="321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421E"/>
    <a:srgbClr val="800080"/>
    <a:srgbClr val="C2FFA3"/>
    <a:srgbClr val="CCFFCC"/>
    <a:srgbClr val="FFE5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09CBC-310E-4E11-8AF9-2758D63B239A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39CF5-E951-4D23-9CEE-94BEDF936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5B4D7-1B4D-4C9A-8881-C4E1B2C09F03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2E00C-7DEC-497B-8CD0-7C07F1669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25DB9-D480-43B5-A26E-6DDE2FBED8F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413C5-207F-4EB9-B30F-71BFD1869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AA5A5-AF40-46FF-B5BC-41B21807FB81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EB8C-42E4-400C-9086-32E077D5F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40A9-6DF3-49A6-902E-09D91CBFD23F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ABA7-C7F9-48E1-B127-C62F6F25A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14C7A-5B3F-40F6-8C92-909EAA92EB8C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5C74B-AF83-41FA-B542-50395300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B99F0-E70A-4472-B474-AFDF459A5803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F1BB8-AC87-4F3D-8F1E-4F7100643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84A5-D59F-4F89-A8EC-6CCAA49CF6F8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C3D62-C37C-4383-9E47-8A6530F97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EC82-8151-44FD-8138-D6B71D4BBF27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84C62-5D59-4C4B-B8EB-E6961AABF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7912-0677-4A29-9B6B-FAC7758B363C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2B8DF-FDCF-4212-9F87-F57DF8956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C9038-E31E-4732-BF37-A3FDF259B08D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D3F8E-B2EF-4258-871C-113CAA9D4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54F420-9A09-4AF9-A4AE-5E3CE2FA3B3C}" type="datetimeFigureOut">
              <a:rPr lang="en-US"/>
              <a:pPr>
                <a:defRPr/>
              </a:pPr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97D39A3-FA74-4A82-BFFC-B85F9950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pn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600" b="1" smtClean="0">
                <a:solidFill>
                  <a:srgbClr val="7030A0"/>
                </a:solidFill>
              </a:rPr>
              <a:t>Вместе с Буратино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B050"/>
                </a:solidFill>
              </a:rPr>
              <a:t>Игра по лексической теме «Мебель»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ШКАФ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43800" y="1295400"/>
            <a:ext cx="9144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М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1676400"/>
            <a:ext cx="38100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8229600" cy="4144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Я удобный, очень мягкий,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Вам не трудно угадать, -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Любят бабушки и внуки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Посидеть и полежать.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0" y="4724400"/>
            <a:ext cx="3886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>
                <a:solidFill>
                  <a:srgbClr val="FF0000"/>
                </a:solidFill>
                <a:latin typeface="Comic Sans MS" pitchFamily="66" charset="0"/>
              </a:rPr>
              <a:t>ДИВАН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ДИВАН</a:t>
            </a:r>
          </a:p>
        </p:txBody>
      </p:sp>
      <p:pic>
        <p:nvPicPr>
          <p:cNvPr id="4" name="Picture 4" descr="bri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000" y="2438400"/>
            <a:ext cx="5041635" cy="3024981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772400" y="1371600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990600"/>
            <a:ext cx="58674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Если ты устал играть,</a:t>
            </a:r>
            <a:br>
              <a:rPr lang="ru-RU" sz="4400" b="1">
                <a:solidFill>
                  <a:srgbClr val="7030A0"/>
                </a:solidFill>
                <a:latin typeface="Calibri" pitchFamily="34" charset="0"/>
              </a:rPr>
            </a:br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То ложишься на …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2895600"/>
            <a:ext cx="6477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На рассвете и закате</a:t>
            </a:r>
            <a:r>
              <a:rPr lang="ru-RU" sz="4400" b="1"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/>
            </a:r>
            <a:br>
              <a:rPr lang="ru-RU" sz="4400" b="1"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</a:br>
            <a:r>
              <a:rPr lang="ru-RU" sz="4400" b="1">
                <a:solidFill>
                  <a:srgbClr val="7030A0"/>
                </a:solidFill>
                <a:latin typeface="Calibri" pitchFamily="34" charset="0"/>
                <a:cs typeface="Aharoni" pitchFamily="2" charset="-79"/>
              </a:rPr>
              <a:t>Сладко спится н</a:t>
            </a:r>
            <a:r>
              <a:rPr lang="ru-RU" sz="4400" b="1">
                <a:solidFill>
                  <a:srgbClr val="7030A0"/>
                </a:solidFill>
                <a:latin typeface="Calibri" pitchFamily="34" charset="0"/>
              </a:rPr>
              <a:t>а … 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0" y="1668463"/>
            <a:ext cx="21336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кровать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62600" y="3581400"/>
            <a:ext cx="2286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кровати</a:t>
            </a:r>
            <a:r>
              <a:rPr lang="ru-RU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КРОВАТЬ</a:t>
            </a:r>
          </a:p>
        </p:txBody>
      </p:sp>
      <p:pic>
        <p:nvPicPr>
          <p:cNvPr id="8" name="Содержимое 7" descr="кроват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133600"/>
            <a:ext cx="4953000" cy="388979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467600" y="990600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4373563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7030A0"/>
                </a:solidFill>
              </a:rPr>
              <a:t>На меня вы посмотрите,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z="4000" b="1" smtClean="0">
                <a:solidFill>
                  <a:srgbClr val="7030A0"/>
                </a:solidFill>
              </a:rPr>
              <a:t>Дверцы можете открыть вы.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z="4000" b="1" smtClean="0">
                <a:solidFill>
                  <a:srgbClr val="7030A0"/>
                </a:solidFill>
              </a:rPr>
              <a:t>А на полочках моих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z="4000" b="1" smtClean="0">
                <a:solidFill>
                  <a:srgbClr val="7030A0"/>
                </a:solidFill>
              </a:rPr>
              <a:t>Книжек множество стоит.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z="4000" b="1" smtClean="0">
                <a:solidFill>
                  <a:srgbClr val="7030A0"/>
                </a:solidFill>
              </a:rPr>
              <a:t>Выше всех я, как жираф!</a:t>
            </a:r>
            <a:br>
              <a:rPr lang="ru-RU" sz="4000" b="1" smtClean="0">
                <a:solidFill>
                  <a:srgbClr val="7030A0"/>
                </a:solidFill>
              </a:rPr>
            </a:br>
            <a:r>
              <a:rPr lang="ru-RU" sz="4000" b="1" smtClean="0">
                <a:solidFill>
                  <a:srgbClr val="7030A0"/>
                </a:solidFill>
              </a:rPr>
              <a:t>Я –  красивый 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81200" y="5105400"/>
            <a:ext cx="6248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solidFill>
                  <a:srgbClr val="FF0000"/>
                </a:solidFill>
                <a:latin typeface="Comic Sans MS" pitchFamily="66" charset="0"/>
              </a:rPr>
              <a:t>КНИЖНЫЙ  ШКАФ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КНИЖНЫЙ ШКАФ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0" y="1143000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Е</a:t>
            </a: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81200" y="1600200"/>
            <a:ext cx="47783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1357313"/>
            <a:ext cx="8229600" cy="3582987"/>
          </a:xfrm>
        </p:spPr>
        <p:txBody>
          <a:bodyPr/>
          <a:lstStyle/>
          <a:p>
            <a:r>
              <a:rPr lang="ru-RU" b="1" smtClean="0">
                <a:solidFill>
                  <a:srgbClr val="002060"/>
                </a:solidFill>
              </a:rPr>
              <a:t>Устали?</a:t>
            </a:r>
            <a:br>
              <a:rPr lang="ru-RU" b="1" smtClean="0">
                <a:solidFill>
                  <a:srgbClr val="002060"/>
                </a:solidFill>
              </a:rPr>
            </a:br>
            <a:r>
              <a:rPr lang="ru-RU" b="1" smtClean="0">
                <a:solidFill>
                  <a:srgbClr val="002060"/>
                </a:solidFill>
              </a:rPr>
              <a:t>Буратино приглашает вас отдохнуть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2438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900" b="1" dirty="0" err="1" smtClean="0">
                <a:solidFill>
                  <a:srgbClr val="C00000"/>
                </a:solidFill>
              </a:rPr>
              <a:t>Физминутка</a:t>
            </a:r>
            <a:r>
              <a:rPr lang="ru-RU" sz="4900" b="1" dirty="0" smtClean="0">
                <a:solidFill>
                  <a:srgbClr val="C00000"/>
                </a:solidFill>
              </a:rPr>
              <a:t> с Буратино</a:t>
            </a:r>
            <a:br>
              <a:rPr lang="ru-RU" sz="4900" b="1" dirty="0" smtClean="0">
                <a:solidFill>
                  <a:srgbClr val="C0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Comic Sans MS" pitchFamily="66" charset="0"/>
              </a:rPr>
              <a:t>Буратино потянулся,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Раз – нагнулся, разогнулся,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Руки в стороны развел –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latin typeface="Comic Sans MS" pitchFamily="66" charset="0"/>
              </a:rPr>
              <a:t>Видно, ключик не нашел!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0483" name="Содержимое 3" descr="буратино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657600" y="4495800"/>
            <a:ext cx="2082800" cy="1928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4144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В квартире нашей новый дом,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Живет посуда в доме том,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В нем место есть и для конфет,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Он называется…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124200" y="4419600"/>
            <a:ext cx="3352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omic Sans MS" pitchFamily="66" charset="0"/>
              </a:rPr>
              <a:t>БУФЕТ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39290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У отца есть мальчик странный: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Необычный, деревянный.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На земле и под водой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Ищет ключик золотой.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Всюду нос сует свой длинный …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Кто же это?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63" y="785813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latin typeface="+mj-lt"/>
                <a:ea typeface="+mj-ea"/>
                <a:cs typeface="+mj-cs"/>
              </a:rPr>
              <a:t>К нам в гости пришел сказочный герой. Угадайте, кто это: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43250" y="5429250"/>
            <a:ext cx="3214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00421E"/>
                </a:solidFill>
                <a:latin typeface="Calibri" pitchFamily="34" charset="0"/>
              </a:rPr>
              <a:t>Буратино!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БУФЕТ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8600" y="914400"/>
            <a:ext cx="7620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Д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71800" y="1468438"/>
            <a:ext cx="3276600" cy="4822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Я хозяйкам очень нужен,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Я с посудой очень дружен,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Я посуде всякой рад,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Называюсь я 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743200" y="4419600"/>
            <a:ext cx="3962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omic Sans MS" pitchFamily="66" charset="0"/>
              </a:rPr>
              <a:t>СЕРВАНТ</a:t>
            </a:r>
            <a:br>
              <a:rPr lang="ru-RU" sz="6000" b="1">
                <a:solidFill>
                  <a:srgbClr val="FF0000"/>
                </a:solidFill>
                <a:latin typeface="Comic Sans MS" pitchFamily="66" charset="0"/>
              </a:rPr>
            </a:br>
            <a:endParaRPr lang="ru-RU" sz="6000" b="1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СЕРВАНТ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43800" y="1066800"/>
            <a:ext cx="9144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Д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1447800"/>
            <a:ext cx="2493963" cy="484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38401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Все одеть ее хотят,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И на ней весь день висят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И пальто, и куртки,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Когда придем с прогулки.</a:t>
            </a:r>
            <a:br>
              <a:rPr lang="ru-RU" b="1" smtClean="0">
                <a:solidFill>
                  <a:srgbClr val="7030A0"/>
                </a:solidFill>
              </a:rPr>
            </a:br>
            <a:endParaRPr lang="ru-RU" b="1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67000" y="4419600"/>
            <a:ext cx="4495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omic Sans MS" pitchFamily="66" charset="0"/>
              </a:rPr>
              <a:t>ВЕШАЛКА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57912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ВЕШАЛКА</a:t>
            </a:r>
          </a:p>
        </p:txBody>
      </p:sp>
      <p:pic>
        <p:nvPicPr>
          <p:cNvPr id="4" name="Содержимое 3" descr="вешал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438400"/>
            <a:ext cx="3505200" cy="375557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0575" y="1016000"/>
            <a:ext cx="9906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3335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7030A0"/>
                </a:solidFill>
              </a:rPr>
              <a:t>Отгадайте название сказки, </a:t>
            </a:r>
            <a:br>
              <a:rPr lang="ru-RU" sz="3600" b="1" smtClean="0">
                <a:solidFill>
                  <a:srgbClr val="7030A0"/>
                </a:solidFill>
              </a:rPr>
            </a:br>
            <a:r>
              <a:rPr lang="ru-RU" sz="3600" b="1" smtClean="0">
                <a:solidFill>
                  <a:srgbClr val="7030A0"/>
                </a:solidFill>
              </a:rPr>
              <a:t>оно состоит из двух слов. </a:t>
            </a:r>
            <a:br>
              <a:rPr lang="ru-RU" sz="3600" b="1" smtClean="0">
                <a:solidFill>
                  <a:srgbClr val="7030A0"/>
                </a:solidFill>
              </a:rPr>
            </a:br>
            <a:r>
              <a:rPr lang="ru-RU" sz="3600" b="1" smtClean="0">
                <a:solidFill>
                  <a:srgbClr val="7030A0"/>
                </a:solidFill>
              </a:rPr>
              <a:t>Проверьте себя, кликнув мышкой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86400" y="2320925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86075" y="2320925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179888" y="2357438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956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7724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В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6764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1148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532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62425" y="2357438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86400" y="2320925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И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895600" y="2320925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Т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764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829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572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М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5532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Д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7724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Я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14800" y="4106863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5400" b="1" smtClean="0">
                <a:solidFill>
                  <a:srgbClr val="C00000"/>
                </a:solidFill>
                <a:latin typeface="Comic Sans MS" pitchFamily="66" charset="0"/>
              </a:rPr>
              <a:t>ТРИ  МЕДВЕДЯ</a:t>
            </a:r>
          </a:p>
        </p:txBody>
      </p:sp>
      <p:pic>
        <p:nvPicPr>
          <p:cNvPr id="30723" name="Содержимое 5" descr="сказка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00200"/>
            <a:ext cx="6864350" cy="4767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352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Буратино совсем не умеет прилежно сидеть на стуле.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Он на стуле все время качался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стул сломался.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Придется нам его чинить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1"/>
          <p:cNvSpPr>
            <a:spLocks noGrp="1"/>
          </p:cNvSpPr>
          <p:nvPr>
            <p:ph type="title"/>
          </p:nvPr>
        </p:nvSpPr>
        <p:spPr>
          <a:xfrm>
            <a:off x="642938" y="642938"/>
            <a:ext cx="8229600" cy="4297362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7030A0"/>
                </a:solidFill>
              </a:rPr>
              <a:t>Физминутка</a:t>
            </a:r>
            <a:r>
              <a:rPr lang="ru-RU" sz="3200" b="1" smtClean="0">
                <a:solidFill>
                  <a:srgbClr val="002060"/>
                </a:solidFill>
              </a:rPr>
              <a:t/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В прятки мы когда играли,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Стул нечаянно сломали.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А сегодня, так и быть,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Будем мы его чинить.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Молоток, покрепче бей!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Дайте нам еще гвоздей.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Вот и все: наш стул, как новый,</a:t>
            </a:r>
            <a:br>
              <a:rPr lang="ru-RU" sz="3200" b="1" smtClean="0">
                <a:solidFill>
                  <a:srgbClr val="002060"/>
                </a:solidFill>
              </a:rPr>
            </a:br>
            <a:r>
              <a:rPr lang="ru-RU" sz="3200" b="1" smtClean="0">
                <a:solidFill>
                  <a:srgbClr val="002060"/>
                </a:solidFill>
              </a:rPr>
              <a:t>Он теперь стоит в столовой.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Давайте поиграем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Игра называется «Один – много»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379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2819400"/>
            <a:ext cx="1905000" cy="1905000"/>
          </a:xfrm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2357430"/>
            <a:ext cx="1122362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4071942"/>
            <a:ext cx="11223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86578" y="4071942"/>
            <a:ext cx="1122362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2214554"/>
            <a:ext cx="112236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2" name="TextBox 4"/>
          <p:cNvSpPr txBox="1">
            <a:spLocks noChangeArrowheads="1"/>
          </p:cNvSpPr>
          <p:nvPr/>
        </p:nvSpPr>
        <p:spPr bwMode="auto">
          <a:xfrm>
            <a:off x="603250" y="5237163"/>
            <a:ext cx="2362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ОДИН  СТУЛ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72050" y="6045200"/>
            <a:ext cx="3257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МНОГО  СТУЛЬЕВ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71472" y="1571612"/>
            <a:ext cx="785814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Calibri" pitchFamily="34" charset="0"/>
              </a:rPr>
              <a:t>Если Буратино сможет отгадать название сказки, то он найдет Золотой ключик. Давайте ему поможем. Отправляемся в путешествие вместе.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66800" y="2057400"/>
            <a:ext cx="1666875" cy="1428750"/>
          </a:xfrm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2000240"/>
            <a:ext cx="1136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2000240"/>
            <a:ext cx="1133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32375" y="4003675"/>
            <a:ext cx="1133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4825" y="3956050"/>
            <a:ext cx="11334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TextBox 4"/>
          <p:cNvSpPr txBox="1">
            <a:spLocks noChangeArrowheads="1"/>
          </p:cNvSpPr>
          <p:nvPr/>
        </p:nvSpPr>
        <p:spPr bwMode="auto">
          <a:xfrm>
            <a:off x="533400" y="3902075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ОДИН  СТОЛ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029200" y="5562600"/>
            <a:ext cx="3500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МНОГО  СТОЛОВ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43000" y="2286000"/>
            <a:ext cx="1962150" cy="1428750"/>
          </a:xfrm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000240"/>
            <a:ext cx="1212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15140" y="2000240"/>
            <a:ext cx="12128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4038600"/>
            <a:ext cx="12128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0038" y="4022725"/>
            <a:ext cx="12128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Box 4"/>
          <p:cNvSpPr txBox="1">
            <a:spLocks noChangeArrowheads="1"/>
          </p:cNvSpPr>
          <p:nvPr/>
        </p:nvSpPr>
        <p:spPr bwMode="auto">
          <a:xfrm>
            <a:off x="542925" y="4184650"/>
            <a:ext cx="3124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ОДНА  КРОВАТЬ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5486400"/>
            <a:ext cx="3810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МНОГО  КРОВАТЕЙ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209800"/>
            <a:ext cx="1476375" cy="1428750"/>
          </a:xfrm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917950"/>
            <a:ext cx="1054100" cy="102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3921125"/>
            <a:ext cx="10541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928802"/>
            <a:ext cx="10541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1928802"/>
            <a:ext cx="1054100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762000" y="4267200"/>
            <a:ext cx="2971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ОДНО  КРЕСЛО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54102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МНОГО  КРЕСЕЛ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2057400"/>
            <a:ext cx="1438275" cy="2295525"/>
          </a:xfrm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6578" y="1285860"/>
            <a:ext cx="8651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357298"/>
            <a:ext cx="8651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30813" y="4154488"/>
            <a:ext cx="8651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57963" y="4127500"/>
            <a:ext cx="8651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4"/>
          <p:cNvSpPr txBox="1">
            <a:spLocks noChangeArrowheads="1"/>
          </p:cNvSpPr>
          <p:nvPr/>
        </p:nvSpPr>
        <p:spPr bwMode="auto">
          <a:xfrm>
            <a:off x="533400" y="4557713"/>
            <a:ext cx="2895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ОДИН  БУФЕТ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24400" y="57912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МНОГО  БУФЕТОВ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90600" y="2209800"/>
            <a:ext cx="1600200" cy="1714500"/>
          </a:xfrm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76850" y="3665538"/>
            <a:ext cx="89693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40500" y="3665538"/>
            <a:ext cx="90170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80" y="1500174"/>
            <a:ext cx="9017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1500174"/>
            <a:ext cx="901700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Box 4"/>
          <p:cNvSpPr txBox="1">
            <a:spLocks noChangeArrowheads="1"/>
          </p:cNvSpPr>
          <p:nvPr/>
        </p:nvSpPr>
        <p:spPr bwMode="auto">
          <a:xfrm>
            <a:off x="457200" y="4521200"/>
            <a:ext cx="304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ОДНА  ВЕШАЛКА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05400" y="5045075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МНОГО  ВЕШАЛОК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1295400" y="1279525"/>
            <a:ext cx="1600200" cy="24860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071546"/>
            <a:ext cx="11525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70645" y="1071546"/>
            <a:ext cx="11588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57925" y="3810000"/>
            <a:ext cx="11588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24400" y="3810000"/>
            <a:ext cx="115887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Box 4"/>
          <p:cNvSpPr txBox="1">
            <a:spLocks noChangeArrowheads="1"/>
          </p:cNvSpPr>
          <p:nvPr/>
        </p:nvSpPr>
        <p:spPr bwMode="auto">
          <a:xfrm>
            <a:off x="685800" y="4383088"/>
            <a:ext cx="281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ОДНО  ЗЕРКАЛО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92650" y="57150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МНОГО  ЗЕРКАЛ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1295400" y="2133600"/>
            <a:ext cx="1421656" cy="1878246"/>
          </a:xfrm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285860"/>
            <a:ext cx="8651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00826" y="1285860"/>
            <a:ext cx="8651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80000" y="3584575"/>
            <a:ext cx="865188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59538" y="3584575"/>
            <a:ext cx="865187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3"/>
          <p:cNvSpPr txBox="1">
            <a:spLocks noChangeArrowheads="1"/>
          </p:cNvSpPr>
          <p:nvPr/>
        </p:nvSpPr>
        <p:spPr bwMode="auto">
          <a:xfrm>
            <a:off x="533400" y="4200525"/>
            <a:ext cx="320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ОДНА  ТАБУРЕТКА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35525" y="5334000"/>
            <a:ext cx="330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МНОГО  ТАБУРЕТОК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08079" y="2362200"/>
            <a:ext cx="1701800" cy="2097088"/>
          </a:xfrm>
        </p:spPr>
      </p:pic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1643050"/>
            <a:ext cx="100330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1785926"/>
            <a:ext cx="1000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4" y="4141788"/>
            <a:ext cx="1000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4141788"/>
            <a:ext cx="10001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TextBox 4"/>
          <p:cNvSpPr txBox="1">
            <a:spLocks noChangeArrowheads="1"/>
          </p:cNvSpPr>
          <p:nvPr/>
        </p:nvSpPr>
        <p:spPr bwMode="auto">
          <a:xfrm>
            <a:off x="609600" y="5022850"/>
            <a:ext cx="2667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ОДИН  ШКАФ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97450" y="5791200"/>
            <a:ext cx="3689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МНОГО  ШКАФОВ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title"/>
          </p:nvPr>
        </p:nvSpPr>
        <p:spPr>
          <a:xfrm>
            <a:off x="571500" y="285750"/>
            <a:ext cx="8229600" cy="4511675"/>
          </a:xfrm>
        </p:spPr>
        <p:txBody>
          <a:bodyPr/>
          <a:lstStyle/>
          <a:p>
            <a:pPr eaLnBrk="1" hangingPunct="1"/>
            <a:r>
              <a:rPr lang="ru-RU" sz="3200" b="1" smtClean="0"/>
              <a:t>Как известно, в шкафу можно найти самую разную одежду. Попробуйте отгадать, какая одежда находится в шкафах. На следующей страничке составьте слова из заданных букв и проверьте себя, кликнув мышкой по шкафу. Двигайтесь в следующем порядке: голубой, серый, фиолетовый, зеленый шкаф.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14348" y="4714884"/>
            <a:ext cx="1726417" cy="196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/>
        </p:blipFill>
        <p:spPr bwMode="auto">
          <a:xfrm>
            <a:off x="3214678" y="4643446"/>
            <a:ext cx="1192297" cy="204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/>
        </p:blipFill>
        <p:spPr>
          <a:xfrm>
            <a:off x="5000628" y="4643446"/>
            <a:ext cx="1144677" cy="1960496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286512" y="4607402"/>
            <a:ext cx="1785950" cy="2033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/>
        </p:blipFill>
        <p:spPr>
          <a:xfrm>
            <a:off x="457200" y="3366223"/>
            <a:ext cx="1848700" cy="3166281"/>
          </a:xfr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/>
        </p:blipFill>
        <p:spPr bwMode="auto">
          <a:xfrm>
            <a:off x="2606722" y="136478"/>
            <a:ext cx="1987503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3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99402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657600" y="3356153"/>
            <a:ext cx="2994025" cy="340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50863" y="5638800"/>
            <a:ext cx="609600" cy="646113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743200" y="2574925"/>
            <a:ext cx="609600" cy="647700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Р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0" y="2438400"/>
            <a:ext cx="609600" cy="646113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Ш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19400" y="933450"/>
            <a:ext cx="609600" cy="646113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810000" y="379413"/>
            <a:ext cx="609600" cy="647700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Ф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92263" y="4876800"/>
            <a:ext cx="609600" cy="646113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Ю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92263" y="3868738"/>
            <a:ext cx="609600" cy="646112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50863" y="3544888"/>
            <a:ext cx="609600" cy="646112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229600" y="3222625"/>
            <a:ext cx="609600" cy="646113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Ш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12013" y="2762250"/>
            <a:ext cx="609600" cy="646113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229600" y="1792288"/>
            <a:ext cx="609600" cy="646112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Б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7212013" y="1243013"/>
            <a:ext cx="609600" cy="646112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У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86463" y="3557588"/>
            <a:ext cx="457200" cy="522287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019800" y="5762625"/>
            <a:ext cx="457200" cy="522288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К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935538" y="5762625"/>
            <a:ext cx="457200" cy="522288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26013" y="3548063"/>
            <a:ext cx="457200" cy="522287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29263" y="4722813"/>
            <a:ext cx="457200" cy="522287"/>
          </a:xfrm>
          <a:prstGeom prst="rect">
            <a:avLst/>
          </a:prstGeom>
          <a:solidFill>
            <a:srgbClr val="FFE5FF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Ш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160463" y="933450"/>
            <a:ext cx="1354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ШАРФ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681663" y="1676400"/>
            <a:ext cx="13287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ШУБА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38400" y="5410200"/>
            <a:ext cx="1508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ЮБКА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781800" y="5762625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latin typeface="Calibri" pitchFamily="34" charset="0"/>
              </a:rPr>
              <a:t>ШАПКА</a:t>
            </a:r>
          </a:p>
        </p:txBody>
      </p:sp>
      <p:pic>
        <p:nvPicPr>
          <p:cNvPr id="27" name="Рисунок 26" descr="шарф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28926" y="1071546"/>
            <a:ext cx="1312675" cy="1500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" name="Рисунок 27" descr="шуба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429520" y="1785926"/>
            <a:ext cx="1214446" cy="150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Рисунок 28" descr="шапка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072066" y="4357694"/>
            <a:ext cx="1143000" cy="114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" name="Рисунок 29" descr="юбка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71472" y="4357694"/>
            <a:ext cx="1681541" cy="1285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214313" y="571500"/>
            <a:ext cx="8458200" cy="4906963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Задание для Буратино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и для ребят: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отгадай загадку – получи отгадку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и ты найдешь букву. </a:t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b="1" smtClean="0">
                <a:solidFill>
                  <a:srgbClr val="C00000"/>
                </a:solidFill>
              </a:rPr>
              <a:t>Что делать с буквами, узнаешь позже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узел 6"/>
          <p:cNvSpPr/>
          <p:nvPr/>
        </p:nvSpPr>
        <p:spPr>
          <a:xfrm>
            <a:off x="4929188" y="5429250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4143375" y="5429250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715125" y="5429250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929313" y="5429250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0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68737"/>
          </a:xfrm>
        </p:spPr>
        <p:txBody>
          <a:bodyPr/>
          <a:lstStyle/>
          <a:p>
            <a:pPr eaLnBrk="1" hangingPunct="1"/>
            <a:r>
              <a:rPr lang="ru-RU" sz="3400" b="1" smtClean="0"/>
              <a:t>На следующей страничке определите, сколько слогов в словах и поместите слова в поезда. Первый поезд принимает слова из одного слога, второй поезд из двух слогов, третий – из трех слогов. Читайте слова по порядку, сверху – вниз, для проверки кликайте по слову мышкой</a:t>
            </a:r>
          </a:p>
        </p:txBody>
      </p:sp>
      <p:pic>
        <p:nvPicPr>
          <p:cNvPr id="46087" name="Содержимое 3" descr="паровози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572000"/>
            <a:ext cx="177641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9058" y="4643446"/>
            <a:ext cx="1571636" cy="914400"/>
          </a:xfrm>
          <a:prstGeom prst="rect">
            <a:avLst/>
          </a:prstGeom>
          <a:solidFill>
            <a:srgbClr val="C2FF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4643446"/>
            <a:ext cx="1571636" cy="914400"/>
          </a:xfrm>
          <a:prstGeom prst="rect">
            <a:avLst/>
          </a:prstGeom>
          <a:solidFill>
            <a:srgbClr val="C2FF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Блок-схема: узел 47"/>
          <p:cNvSpPr/>
          <p:nvPr/>
        </p:nvSpPr>
        <p:spPr>
          <a:xfrm>
            <a:off x="4572000" y="5929313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Блок-схема: узел 55"/>
          <p:cNvSpPr/>
          <p:nvPr/>
        </p:nvSpPr>
        <p:spPr>
          <a:xfrm>
            <a:off x="3500438" y="5929313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Блок-схема: узел 56"/>
          <p:cNvSpPr/>
          <p:nvPr/>
        </p:nvSpPr>
        <p:spPr>
          <a:xfrm>
            <a:off x="2714625" y="5929313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Блок-схема: узел 57"/>
          <p:cNvSpPr/>
          <p:nvPr/>
        </p:nvSpPr>
        <p:spPr>
          <a:xfrm>
            <a:off x="5357813" y="5929313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Блок-схема: узел 51"/>
          <p:cNvSpPr/>
          <p:nvPr/>
        </p:nvSpPr>
        <p:spPr>
          <a:xfrm>
            <a:off x="5286375" y="3857625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Блок-схема: узел 52"/>
          <p:cNvSpPr/>
          <p:nvPr/>
        </p:nvSpPr>
        <p:spPr>
          <a:xfrm>
            <a:off x="4500563" y="3857625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Блок-схема: узел 53"/>
          <p:cNvSpPr/>
          <p:nvPr/>
        </p:nvSpPr>
        <p:spPr>
          <a:xfrm>
            <a:off x="3571875" y="3857625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Блок-схема: узел 54"/>
          <p:cNvSpPr/>
          <p:nvPr/>
        </p:nvSpPr>
        <p:spPr>
          <a:xfrm>
            <a:off x="2714625" y="3857625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Блок-схема: узел 48"/>
          <p:cNvSpPr/>
          <p:nvPr/>
        </p:nvSpPr>
        <p:spPr>
          <a:xfrm>
            <a:off x="5286375" y="1857375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Блок-схема: узел 50"/>
          <p:cNvSpPr/>
          <p:nvPr/>
        </p:nvSpPr>
        <p:spPr>
          <a:xfrm>
            <a:off x="4500563" y="1857375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3500438" y="1857375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Блок-схема: узел 49"/>
          <p:cNvSpPr/>
          <p:nvPr/>
        </p:nvSpPr>
        <p:spPr>
          <a:xfrm>
            <a:off x="2786063" y="1857375"/>
            <a:ext cx="285750" cy="314325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7118" name="Содержимое 3" descr="паровозик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006975"/>
            <a:ext cx="1776413" cy="1208088"/>
          </a:xfrm>
        </p:spPr>
      </p:pic>
      <p:pic>
        <p:nvPicPr>
          <p:cNvPr id="47119" name="Содержимое 3" descr="паровози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006725"/>
            <a:ext cx="1776413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20" name="Содержимое 3" descr="паровозик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35038"/>
            <a:ext cx="1776413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00298" y="5143512"/>
            <a:ext cx="1571636" cy="914400"/>
          </a:xfrm>
          <a:prstGeom prst="rect">
            <a:avLst/>
          </a:prstGeom>
          <a:solidFill>
            <a:srgbClr val="C2FF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85840"/>
            <a:ext cx="1571636" cy="914400"/>
          </a:xfrm>
          <a:prstGeom prst="rect">
            <a:avLst/>
          </a:prstGeom>
          <a:solidFill>
            <a:srgbClr val="C2FF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3086104"/>
            <a:ext cx="1571636" cy="914400"/>
          </a:xfrm>
          <a:prstGeom prst="rect">
            <a:avLst/>
          </a:prstGeom>
          <a:solidFill>
            <a:srgbClr val="C2FF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286248" y="3086104"/>
            <a:ext cx="1571636" cy="914400"/>
          </a:xfrm>
          <a:prstGeom prst="rect">
            <a:avLst/>
          </a:prstGeom>
          <a:solidFill>
            <a:srgbClr val="C2FF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286248" y="5157806"/>
            <a:ext cx="1571636" cy="914400"/>
          </a:xfrm>
          <a:prstGeom prst="rect">
            <a:avLst/>
          </a:prstGeom>
          <a:solidFill>
            <a:srgbClr val="C2FF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00875" y="857250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СТУЛ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858000" y="257175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СТОЛ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715125" y="1714500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КОМОД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715125" y="528637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КРОВАТЬ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15125" y="421481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80"/>
                </a:solidFill>
                <a:latin typeface="Calibri" pitchFamily="34" charset="0"/>
              </a:rPr>
              <a:t>ТУМБОЧКА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V="1">
            <a:off x="2143125" y="3357563"/>
            <a:ext cx="357188" cy="14287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2143125" y="5357813"/>
            <a:ext cx="357188" cy="21431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0" idx="3"/>
            <a:endCxn id="0" idx="1"/>
          </p:cNvCxnSpPr>
          <p:nvPr/>
        </p:nvCxnSpPr>
        <p:spPr>
          <a:xfrm>
            <a:off x="4071938" y="1543050"/>
            <a:ext cx="21431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0" idx="3"/>
            <a:endCxn id="0" idx="1"/>
          </p:cNvCxnSpPr>
          <p:nvPr/>
        </p:nvCxnSpPr>
        <p:spPr>
          <a:xfrm>
            <a:off x="4071938" y="3543300"/>
            <a:ext cx="214312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0" idx="3"/>
            <a:endCxn id="0" idx="1"/>
          </p:cNvCxnSpPr>
          <p:nvPr/>
        </p:nvCxnSpPr>
        <p:spPr>
          <a:xfrm>
            <a:off x="4071938" y="5600700"/>
            <a:ext cx="214312" cy="142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146" name="TextBox 39"/>
          <p:cNvSpPr txBox="1">
            <a:spLocks noChangeArrowheads="1"/>
          </p:cNvSpPr>
          <p:nvPr/>
        </p:nvSpPr>
        <p:spPr bwMode="auto">
          <a:xfrm>
            <a:off x="1714500" y="2425700"/>
            <a:ext cx="500063" cy="646113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7147" name="TextBox 40"/>
          <p:cNvSpPr txBox="1">
            <a:spLocks noChangeArrowheads="1"/>
          </p:cNvSpPr>
          <p:nvPr/>
        </p:nvSpPr>
        <p:spPr bwMode="auto">
          <a:xfrm>
            <a:off x="1714500" y="4425950"/>
            <a:ext cx="500063" cy="646113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7148" name="TextBox 41"/>
          <p:cNvSpPr txBox="1">
            <a:spLocks noChangeArrowheads="1"/>
          </p:cNvSpPr>
          <p:nvPr/>
        </p:nvSpPr>
        <p:spPr bwMode="auto">
          <a:xfrm>
            <a:off x="1714500" y="354013"/>
            <a:ext cx="500063" cy="646112"/>
          </a:xfrm>
          <a:prstGeom prst="rect">
            <a:avLst/>
          </a:prstGeom>
          <a:solidFill>
            <a:srgbClr val="CCFFCC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1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143125" y="1428750"/>
            <a:ext cx="35718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286248" y="1085840"/>
            <a:ext cx="1571636" cy="914400"/>
          </a:xfrm>
          <a:prstGeom prst="rect">
            <a:avLst/>
          </a:prstGeom>
          <a:solidFill>
            <a:srgbClr val="C2FFA3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2714625" y="1214438"/>
            <a:ext cx="100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СТУЛ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571750" y="3214688"/>
            <a:ext cx="1428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КОМОД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500563" y="1285875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СТОЛ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2428875" y="5357813"/>
            <a:ext cx="1714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800080"/>
                </a:solidFill>
                <a:latin typeface="Calibri" pitchFamily="34" charset="0"/>
              </a:rPr>
              <a:t>ТУМБОЧКА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4286250" y="321468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КРОВАТЬ</a:t>
            </a:r>
          </a:p>
        </p:txBody>
      </p:sp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6643688" y="328612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ЗЕРКАЛО</a:t>
            </a: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4286250" y="53340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00080"/>
                </a:solidFill>
                <a:latin typeface="Calibri" pitchFamily="34" charset="0"/>
              </a:rPr>
              <a:t>ЗЕРКАЛО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59" grpId="0"/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Буратино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0"/>
            <a:ext cx="2937998" cy="4197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155" name="TextBox 2"/>
          <p:cNvSpPr txBox="1">
            <a:spLocks noChangeArrowheads="1"/>
          </p:cNvSpPr>
          <p:nvPr/>
        </p:nvSpPr>
        <p:spPr bwMode="auto">
          <a:xfrm>
            <a:off x="428625" y="4143375"/>
            <a:ext cx="8429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Ура! У меня есть ключик!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Спасибо! </a:t>
            </a:r>
          </a:p>
          <a:p>
            <a:pPr algn="ctr"/>
            <a:r>
              <a:rPr lang="ru-RU" sz="3600" b="1">
                <a:solidFill>
                  <a:srgbClr val="C00000"/>
                </a:solidFill>
                <a:latin typeface="Calibri" pitchFamily="34" charset="0"/>
              </a:rPr>
              <a:t>Обязательно посмотрите мультфильм «Три медведя»!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ctrTitle"/>
          </p:nvPr>
        </p:nvSpPr>
        <p:spPr>
          <a:xfrm>
            <a:off x="642938" y="1571625"/>
            <a:ext cx="7772400" cy="1470025"/>
          </a:xfrm>
        </p:spPr>
        <p:txBody>
          <a:bodyPr/>
          <a:lstStyle/>
          <a:p>
            <a:pPr eaLnBrk="1" hangingPunct="1"/>
            <a:r>
              <a:rPr lang="ru-RU" b="1" smtClean="0"/>
              <a:t>Презентацию выполнила</a:t>
            </a:r>
            <a:br>
              <a:rPr lang="ru-RU" b="1" smtClean="0"/>
            </a:br>
            <a:r>
              <a:rPr lang="ru-RU" sz="4000" b="1" smtClean="0"/>
              <a:t>Филиппова </a:t>
            </a:r>
            <a:br>
              <a:rPr lang="ru-RU" sz="4000" b="1" smtClean="0"/>
            </a:br>
            <a:r>
              <a:rPr lang="ru-RU" sz="4000" b="1" smtClean="0"/>
              <a:t>Марина Митрофановна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Воспитатель ГБДОУ № 51 Калининского района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города Санкт-Петербурга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2060"/>
                </a:solidFill>
              </a:rPr>
              <a:t>2012 – 2013 учебный год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800080"/>
                </a:solidFill>
              </a:rPr>
              <a:t>На четырех ногах стою,</a:t>
            </a:r>
            <a:br>
              <a:rPr lang="ru-RU" b="1" smtClean="0">
                <a:solidFill>
                  <a:srgbClr val="800080"/>
                </a:solidFill>
              </a:rPr>
            </a:br>
            <a:r>
              <a:rPr lang="ru-RU" b="1" smtClean="0">
                <a:solidFill>
                  <a:srgbClr val="800080"/>
                </a:solidFill>
              </a:rPr>
              <a:t>ходить я вовсе не могу.</a:t>
            </a:r>
            <a:br>
              <a:rPr lang="ru-RU" b="1" smtClean="0">
                <a:solidFill>
                  <a:srgbClr val="800080"/>
                </a:solidFill>
              </a:rPr>
            </a:br>
            <a:r>
              <a:rPr lang="ru-RU" b="1" smtClean="0">
                <a:solidFill>
                  <a:srgbClr val="800080"/>
                </a:solidFill>
              </a:rPr>
              <a:t>Когда устанешь ты играть,</a:t>
            </a:r>
            <a:br>
              <a:rPr lang="ru-RU" b="1" smtClean="0">
                <a:solidFill>
                  <a:srgbClr val="800080"/>
                </a:solidFill>
              </a:rPr>
            </a:br>
            <a:r>
              <a:rPr lang="ru-RU" b="1" smtClean="0">
                <a:solidFill>
                  <a:srgbClr val="800080"/>
                </a:solidFill>
              </a:rPr>
              <a:t>То можешь сесть и отдыхать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29000" y="48006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omic Sans MS" pitchFamily="66" charset="0"/>
              </a:rPr>
              <a:t>СТУЛ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42672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СТУЛ</a:t>
            </a:r>
          </a:p>
        </p:txBody>
      </p:sp>
      <p:pic>
        <p:nvPicPr>
          <p:cNvPr id="4" name="Picture 4" descr="стул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95600" y="1752600"/>
            <a:ext cx="2542309" cy="4246598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96200" y="685800"/>
            <a:ext cx="6858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4724400"/>
          </a:xfrm>
        </p:spPr>
        <p:txBody>
          <a:bodyPr/>
          <a:lstStyle/>
          <a:p>
            <a:pPr eaLnBrk="1" hangingPunct="1"/>
            <a:r>
              <a:rPr lang="ru-RU" sz="4000" b="1" smtClean="0">
                <a:solidFill>
                  <a:srgbClr val="800080"/>
                </a:solidFill>
              </a:rPr>
              <a:t>У него четыре ножки,</a:t>
            </a:r>
            <a:br>
              <a:rPr lang="ru-RU" sz="4000" b="1" smtClean="0">
                <a:solidFill>
                  <a:srgbClr val="800080"/>
                </a:solidFill>
              </a:rPr>
            </a:br>
            <a:r>
              <a:rPr lang="ru-RU" sz="4000" b="1" smtClean="0">
                <a:solidFill>
                  <a:srgbClr val="800080"/>
                </a:solidFill>
              </a:rPr>
              <a:t>На коня похож немножко,</a:t>
            </a:r>
            <a:br>
              <a:rPr lang="ru-RU" sz="4000" b="1" smtClean="0">
                <a:solidFill>
                  <a:srgbClr val="800080"/>
                </a:solidFill>
              </a:rPr>
            </a:br>
            <a:r>
              <a:rPr lang="ru-RU" sz="4000" b="1" smtClean="0">
                <a:solidFill>
                  <a:srgbClr val="800080"/>
                </a:solidFill>
              </a:rPr>
              <a:t>Но не скачет никуда.</a:t>
            </a:r>
            <a:br>
              <a:rPr lang="ru-RU" sz="4000" b="1" smtClean="0">
                <a:solidFill>
                  <a:srgbClr val="800080"/>
                </a:solidFill>
              </a:rPr>
            </a:br>
            <a:r>
              <a:rPr lang="ru-RU" sz="4000" b="1" smtClean="0">
                <a:solidFill>
                  <a:srgbClr val="800080"/>
                </a:solidFill>
              </a:rPr>
              <a:t>И тарелки, чашки, ложки,</a:t>
            </a:r>
            <a:br>
              <a:rPr lang="ru-RU" sz="4000" b="1" smtClean="0">
                <a:solidFill>
                  <a:srgbClr val="800080"/>
                </a:solidFill>
              </a:rPr>
            </a:br>
            <a:r>
              <a:rPr lang="ru-RU" sz="4000" b="1" smtClean="0">
                <a:solidFill>
                  <a:srgbClr val="800080"/>
                </a:solidFill>
              </a:rPr>
              <a:t>И прекрасная еда</a:t>
            </a:r>
            <a:br>
              <a:rPr lang="ru-RU" sz="4000" b="1" smtClean="0">
                <a:solidFill>
                  <a:srgbClr val="800080"/>
                </a:solidFill>
              </a:rPr>
            </a:br>
            <a:r>
              <a:rPr lang="ru-RU" sz="4000" b="1" smtClean="0">
                <a:solidFill>
                  <a:srgbClr val="800080"/>
                </a:solidFill>
              </a:rPr>
              <a:t>На его спине широкой</a:t>
            </a:r>
            <a:br>
              <a:rPr lang="ru-RU" sz="4000" b="1" smtClean="0">
                <a:solidFill>
                  <a:srgbClr val="800080"/>
                </a:solidFill>
              </a:rPr>
            </a:br>
            <a:r>
              <a:rPr lang="ru-RU" sz="4000" b="1" smtClean="0">
                <a:solidFill>
                  <a:srgbClr val="800080"/>
                </a:solidFill>
              </a:rPr>
              <a:t>Разместились без труда.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38400" y="5562600"/>
            <a:ext cx="487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FF0000"/>
                </a:solidFill>
                <a:latin typeface="Comic Sans MS" pitchFamily="66" charset="0"/>
              </a:rPr>
              <a:t>ОБЕДЕННЫЙ  СТОЛ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ОБЕДЕННЫЙ  СТОЛ</a:t>
            </a:r>
          </a:p>
        </p:txBody>
      </p:sp>
      <p:pic>
        <p:nvPicPr>
          <p:cNvPr id="4" name="Содержимое 5" descr="ст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435876">
            <a:off x="2590800" y="2286000"/>
            <a:ext cx="3505200" cy="300445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43800" y="1600200"/>
            <a:ext cx="838200" cy="1108075"/>
          </a:xfrm>
          <a:prstGeom prst="rect">
            <a:avLst/>
          </a:prstGeom>
          <a:solidFill>
            <a:srgbClr val="FFE5FF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00B050"/>
                </a:solidFill>
                <a:latin typeface="Calibri" pitchFamily="34" charset="0"/>
              </a:rPr>
              <a:t>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7030A0"/>
                </a:solidFill>
              </a:rPr>
              <a:t>Здесь и вешалки, и полки,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Словно в доме этажи.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Брюки, кофточки, футболки –</a:t>
            </a:r>
            <a:br>
              <a:rPr lang="ru-RU" b="1" smtClean="0">
                <a:solidFill>
                  <a:srgbClr val="7030A0"/>
                </a:solidFill>
              </a:rPr>
            </a:br>
            <a:r>
              <a:rPr lang="ru-RU" b="1" smtClean="0">
                <a:solidFill>
                  <a:srgbClr val="7030A0"/>
                </a:solidFill>
              </a:rPr>
              <a:t>По порядку все лежит.</a:t>
            </a:r>
            <a:br>
              <a:rPr lang="ru-RU" b="1" smtClean="0">
                <a:solidFill>
                  <a:srgbClr val="7030A0"/>
                </a:solidFill>
              </a:rPr>
            </a:br>
            <a:endParaRPr lang="ru-RU" b="1" smtClean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0400" y="4191000"/>
            <a:ext cx="259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omic Sans MS" pitchFamily="66" charset="0"/>
              </a:rPr>
              <a:t>ШКАФ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388</Words>
  <Application>Microsoft Office PowerPoint</Application>
  <PresentationFormat>Экран (4:3)</PresentationFormat>
  <Paragraphs>135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Вместе с Буратино</vt:lpstr>
      <vt:lpstr>У отца есть мальчик странный: Необычный, деревянный. На земле и под водой Ищет ключик золотой. Всюду нос сует свой длинный … Кто же это?</vt:lpstr>
      <vt:lpstr>Слайд 3</vt:lpstr>
      <vt:lpstr>Задание для Буратино  и для ребят: отгадай загадку – получи отгадку  и ты найдешь букву.  Что делать с буквами, узнаешь позже</vt:lpstr>
      <vt:lpstr>На четырех ногах стою, ходить я вовсе не могу. Когда устанешь ты играть, То можешь сесть и отдыхать</vt:lpstr>
      <vt:lpstr>СТУЛ</vt:lpstr>
      <vt:lpstr>У него четыре ножки, На коня похож немножко, Но не скачет никуда. И тарелки, чашки, ложки, И прекрасная еда На его спине широкой Разместились без труда.</vt:lpstr>
      <vt:lpstr>ОБЕДЕННЫЙ  СТОЛ</vt:lpstr>
      <vt:lpstr>Здесь и вешалки, и полки, Словно в доме этажи. Брюки, кофточки, футболки – По порядку все лежит. </vt:lpstr>
      <vt:lpstr>ШКАФ</vt:lpstr>
      <vt:lpstr>Я удобный, очень мягкий, Вам не трудно угадать, - Любят бабушки и внуки Посидеть и полежать. </vt:lpstr>
      <vt:lpstr>ДИВАН</vt:lpstr>
      <vt:lpstr>Слайд 13</vt:lpstr>
      <vt:lpstr>КРОВАТЬ</vt:lpstr>
      <vt:lpstr>На меня вы посмотрите, Дверцы можете открыть вы. А на полочках моих Книжек множество стоит. Выше всех я, как жираф! Я –  красивый …</vt:lpstr>
      <vt:lpstr>КНИЖНЫЙ ШКАФ</vt:lpstr>
      <vt:lpstr>Устали? Буратино приглашает вас отдохнуть</vt:lpstr>
      <vt:lpstr>Физминутка с Буратино  Буратино потянулся, Раз – нагнулся, разогнулся, Руки в стороны развел –  Видно, ключик не нашел!</vt:lpstr>
      <vt:lpstr>В квартире нашей новый дом, Живет посуда в доме том, В нем место есть и для конфет, Он называется… </vt:lpstr>
      <vt:lpstr>БУФЕТ</vt:lpstr>
      <vt:lpstr>Я хозяйкам очень нужен, Я с посудой очень дружен, Я посуде всякой рад, Называюсь я …</vt:lpstr>
      <vt:lpstr>СЕРВАНТ</vt:lpstr>
      <vt:lpstr>Все одеть ее хотят, И на ней весь день висят И пальто, и куртки, Когда придем с прогулки. </vt:lpstr>
      <vt:lpstr>ВЕШАЛКА</vt:lpstr>
      <vt:lpstr>Отгадайте название сказки,  оно состоит из двух слов.  Проверьте себя, кликнув мышкой</vt:lpstr>
      <vt:lpstr>ТРИ  МЕДВЕДЯ</vt:lpstr>
      <vt:lpstr>Буратино совсем не умеет прилежно сидеть на стуле.  Он на стуле все время качался  и стул сломался.  Придется нам его чинить</vt:lpstr>
      <vt:lpstr>Физминутка В прятки мы когда играли, Стул нечаянно сломали. А сегодня, так и быть, Будем мы его чинить. Молоток, покрепче бей! Дайте нам еще гвоздей. Вот и все: наш стул, как новый, Он теперь стоит в столовой.</vt:lpstr>
      <vt:lpstr>Давайте поиграем Игра называется «Один – много»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Как известно, в шкафу можно найти самую разную одежду. Попробуйте отгадать, какая одежда находится в шкафах. На следующей страничке составьте слова из заданных букв и проверьте себя, кликнув мышкой по шкафу. Двигайтесь в следующем порядке: голубой, серый, фиолетовый, зеленый шкаф.</vt:lpstr>
      <vt:lpstr>Слайд 39</vt:lpstr>
      <vt:lpstr>На следующей страничке определите, сколько слогов в словах и поместите слова в поезда. Первый поезд принимает слова из одного слога, второй поезд из двух слогов, третий – из трех слогов. Читайте слова по порядку, сверху – вниз, для проверки кликайте по слову мышкой</vt:lpstr>
      <vt:lpstr>Слайд 41</vt:lpstr>
      <vt:lpstr>Слайд 42</vt:lpstr>
      <vt:lpstr>Презентацию выполнила Филиппова  Марина Митрофановна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53</cp:revision>
  <dcterms:created xsi:type="dcterms:W3CDTF">2012-11-20T04:18:04Z</dcterms:created>
  <dcterms:modified xsi:type="dcterms:W3CDTF">2013-02-19T15:44:01Z</dcterms:modified>
</cp:coreProperties>
</file>