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7" r:id="rId3"/>
    <p:sldId id="268" r:id="rId4"/>
    <p:sldId id="276" r:id="rId5"/>
    <p:sldId id="288" r:id="rId6"/>
    <p:sldId id="289" r:id="rId7"/>
    <p:sldId id="290" r:id="rId8"/>
    <p:sldId id="291" r:id="rId9"/>
    <p:sldId id="293" r:id="rId10"/>
    <p:sldId id="286" r:id="rId11"/>
    <p:sldId id="292" r:id="rId12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86B85-1827-4EDF-A2B9-D81A8E8A973E}" type="datetimeFigureOut">
              <a:rPr lang="ru-RU" smtClean="0"/>
              <a:pPr/>
              <a:t>11.09.2011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A93AB-30F7-48CD-9BA0-EAF86DAF6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86B85-1827-4EDF-A2B9-D81A8E8A973E}" type="datetimeFigureOut">
              <a:rPr lang="ru-RU" smtClean="0"/>
              <a:pPr/>
              <a:t>11.09.2011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A93AB-30F7-48CD-9BA0-EAF86DAF6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86B85-1827-4EDF-A2B9-D81A8E8A973E}" type="datetimeFigureOut">
              <a:rPr lang="ru-RU" smtClean="0"/>
              <a:pPr/>
              <a:t>11.09.2011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A93AB-30F7-48CD-9BA0-EAF86DAF6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86B85-1827-4EDF-A2B9-D81A8E8A973E}" type="datetimeFigureOut">
              <a:rPr lang="ru-RU" smtClean="0"/>
              <a:pPr/>
              <a:t>11.09.2011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A93AB-30F7-48CD-9BA0-EAF86DAF6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86B85-1827-4EDF-A2B9-D81A8E8A973E}" type="datetimeFigureOut">
              <a:rPr lang="ru-RU" smtClean="0"/>
              <a:pPr/>
              <a:t>11.09.2011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A93AB-30F7-48CD-9BA0-EAF86DAF6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86B85-1827-4EDF-A2B9-D81A8E8A973E}" type="datetimeFigureOut">
              <a:rPr lang="ru-RU" smtClean="0"/>
              <a:pPr/>
              <a:t>11.09.2011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A93AB-30F7-48CD-9BA0-EAF86DAF6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86B85-1827-4EDF-A2B9-D81A8E8A973E}" type="datetimeFigureOut">
              <a:rPr lang="ru-RU" smtClean="0"/>
              <a:pPr/>
              <a:t>11.09.2011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A93AB-30F7-48CD-9BA0-EAF86DAF6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86B85-1827-4EDF-A2B9-D81A8E8A973E}" type="datetimeFigureOut">
              <a:rPr lang="ru-RU" smtClean="0"/>
              <a:pPr/>
              <a:t>11.09.2011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A93AB-30F7-48CD-9BA0-EAF86DAF6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86B85-1827-4EDF-A2B9-D81A8E8A973E}" type="datetimeFigureOut">
              <a:rPr lang="ru-RU" smtClean="0"/>
              <a:pPr/>
              <a:t>11.09.2011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A93AB-30F7-48CD-9BA0-EAF86DAF6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86B85-1827-4EDF-A2B9-D81A8E8A973E}" type="datetimeFigureOut">
              <a:rPr lang="ru-RU" smtClean="0"/>
              <a:pPr/>
              <a:t>11.09.2011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A93AB-30F7-48CD-9BA0-EAF86DAF6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86B85-1827-4EDF-A2B9-D81A8E8A973E}" type="datetimeFigureOut">
              <a:rPr lang="ru-RU" smtClean="0"/>
              <a:pPr/>
              <a:t>11.09.2011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A93AB-30F7-48CD-9BA0-EAF86DAF6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86B85-1827-4EDF-A2B9-D81A8E8A973E}" type="datetimeFigureOut">
              <a:rPr lang="ru-RU" smtClean="0"/>
              <a:pPr/>
              <a:t>11.09.2011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A93AB-30F7-48CD-9BA0-EAF86DAF6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73a8d84a1bf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b="1" i="1" dirty="0" err="1" smtClean="0">
                <a:solidFill>
                  <a:schemeClr val="bg1"/>
                </a:solidFill>
                <a:latin typeface="Verdana" pitchFamily="34" charset="0"/>
              </a:rPr>
              <a:t>Брейн-ринг</a:t>
            </a:r>
            <a:r>
              <a:rPr lang="ru-RU" sz="4800" b="1" i="1" dirty="0" smtClean="0">
                <a:solidFill>
                  <a:schemeClr val="bg1"/>
                </a:solidFill>
                <a:latin typeface="Verdana" pitchFamily="34" charset="0"/>
              </a:rPr>
              <a:t> "Сказки"</a:t>
            </a:r>
            <a:br>
              <a:rPr lang="ru-RU" sz="4800" b="1" i="1" dirty="0" smtClean="0">
                <a:solidFill>
                  <a:schemeClr val="bg1"/>
                </a:solidFill>
                <a:latin typeface="Verdana" pitchFamily="34" charset="0"/>
              </a:rPr>
            </a:br>
            <a:r>
              <a:rPr lang="ru-RU" sz="4800" b="1" i="1" dirty="0" smtClean="0">
                <a:solidFill>
                  <a:schemeClr val="bg1"/>
                </a:solidFill>
                <a:latin typeface="Verdana" pitchFamily="34" charset="0"/>
              </a:rPr>
              <a:t>Конспект игрового занятия в ГПД</a:t>
            </a:r>
            <a:endParaRPr lang="ru-RU" sz="48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500166" y="5105400"/>
            <a:ext cx="6400800" cy="17526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Автор: Пономарева Н.Н.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" name="Содержимое 14" descr="905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43438" cy="6858000"/>
          </a:xfrm>
        </p:spPr>
      </p:pic>
      <p:pic>
        <p:nvPicPr>
          <p:cNvPr id="16" name="Содержимое 15" descr="154223-Sepik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00562" y="0"/>
            <a:ext cx="4643438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28662" y="1857364"/>
            <a:ext cx="7772400" cy="1362075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Большое спасибо за внимание!!!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 fontScale="90000"/>
          </a:bodyPr>
          <a:lstStyle/>
          <a:p>
            <a:r>
              <a:rPr lang="ru-RU" sz="6600" dirty="0" smtClean="0">
                <a:solidFill>
                  <a:schemeClr val="accent2"/>
                </a:solidFill>
              </a:rPr>
              <a:t>Аннотация:</a:t>
            </a:r>
            <a:endParaRPr lang="ru-RU" sz="66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85789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400" b="1" dirty="0" smtClean="0">
                <a:solidFill>
                  <a:schemeClr val="accent5"/>
                </a:solidFill>
              </a:rPr>
              <a:t>Цель: Активизировать </a:t>
            </a:r>
            <a:r>
              <a:rPr lang="ru-RU" sz="3400" b="1" dirty="0" smtClean="0">
                <a:solidFill>
                  <a:schemeClr val="accent5"/>
                </a:solidFill>
              </a:rPr>
              <a:t>имеющиеся у детей знания о сказках</a:t>
            </a:r>
            <a:r>
              <a:rPr lang="ru-RU" sz="3400" b="1" dirty="0" smtClean="0">
                <a:solidFill>
                  <a:schemeClr val="accent5"/>
                </a:solidFill>
              </a:rPr>
              <a:t>.</a:t>
            </a:r>
          </a:p>
          <a:p>
            <a:pPr>
              <a:buNone/>
            </a:pPr>
            <a:r>
              <a:rPr lang="ru-RU" sz="3400" b="1" i="1" dirty="0" smtClean="0">
                <a:solidFill>
                  <a:schemeClr val="accent5"/>
                </a:solidFill>
              </a:rPr>
              <a:t>Задачи: </a:t>
            </a:r>
          </a:p>
          <a:p>
            <a:pPr>
              <a:buNone/>
            </a:pPr>
            <a:r>
              <a:rPr lang="ru-RU" sz="3400" b="1" i="1" dirty="0" smtClean="0">
                <a:solidFill>
                  <a:schemeClr val="accent5"/>
                </a:solidFill>
              </a:rPr>
              <a:t>Образовательные</a:t>
            </a:r>
            <a:r>
              <a:rPr lang="ru-RU" sz="3400" b="1" i="1" dirty="0" smtClean="0">
                <a:solidFill>
                  <a:schemeClr val="accent5"/>
                </a:solidFill>
              </a:rPr>
              <a:t>:</a:t>
            </a:r>
            <a:r>
              <a:rPr lang="ru-RU" sz="3400" b="1" dirty="0" smtClean="0">
                <a:solidFill>
                  <a:schemeClr val="accent5"/>
                </a:solidFill>
              </a:rPr>
              <a:t/>
            </a:r>
            <a:br>
              <a:rPr lang="ru-RU" sz="3400" b="1" dirty="0" smtClean="0">
                <a:solidFill>
                  <a:schemeClr val="accent5"/>
                </a:solidFill>
              </a:rPr>
            </a:br>
            <a:r>
              <a:rPr lang="ru-RU" sz="3400" b="1" dirty="0" smtClean="0">
                <a:solidFill>
                  <a:schemeClr val="accent5"/>
                </a:solidFill>
              </a:rPr>
              <a:t>• Закрепить понятия: народная и литературная сказка.</a:t>
            </a:r>
            <a:br>
              <a:rPr lang="ru-RU" sz="3400" b="1" dirty="0" smtClean="0">
                <a:solidFill>
                  <a:schemeClr val="accent5"/>
                </a:solidFill>
              </a:rPr>
            </a:br>
            <a:r>
              <a:rPr lang="ru-RU" sz="3400" b="1" dirty="0" smtClean="0">
                <a:solidFill>
                  <a:schemeClr val="accent5"/>
                </a:solidFill>
              </a:rPr>
              <a:t>• Познакомить детей с разными видами сказок: волшебные, бытовые, сказки о животных и др.</a:t>
            </a:r>
            <a:br>
              <a:rPr lang="ru-RU" sz="3400" b="1" dirty="0" smtClean="0">
                <a:solidFill>
                  <a:schemeClr val="accent5"/>
                </a:solidFill>
              </a:rPr>
            </a:br>
            <a:r>
              <a:rPr lang="ru-RU" sz="3400" b="1" dirty="0" smtClean="0">
                <a:solidFill>
                  <a:schemeClr val="accent5"/>
                </a:solidFill>
              </a:rPr>
              <a:t>• Учить детей определять виды сказок.</a:t>
            </a:r>
            <a:br>
              <a:rPr lang="ru-RU" sz="3400" b="1" dirty="0" smtClean="0">
                <a:solidFill>
                  <a:schemeClr val="accent5"/>
                </a:solidFill>
              </a:rPr>
            </a:br>
            <a:r>
              <a:rPr lang="ru-RU" sz="3400" b="1" dirty="0" smtClean="0">
                <a:solidFill>
                  <a:schemeClr val="accent5"/>
                </a:solidFill>
              </a:rPr>
              <a:t>• Привлечь внимание детей к авторам прочитанных книг.</a:t>
            </a:r>
            <a:r>
              <a:rPr lang="ru-RU" sz="3400" b="1" i="1" dirty="0" smtClean="0">
                <a:solidFill>
                  <a:schemeClr val="accent5"/>
                </a:solidFill>
              </a:rPr>
              <a:t> </a:t>
            </a:r>
          </a:p>
          <a:p>
            <a:pPr>
              <a:buNone/>
            </a:pPr>
            <a:r>
              <a:rPr lang="ru-RU" sz="3400" b="1" i="1" dirty="0" smtClean="0">
                <a:solidFill>
                  <a:schemeClr val="accent5"/>
                </a:solidFill>
              </a:rPr>
              <a:t>Развивающие:</a:t>
            </a:r>
            <a:r>
              <a:rPr lang="ru-RU" sz="3400" b="1" dirty="0" smtClean="0">
                <a:solidFill>
                  <a:schemeClr val="accent5"/>
                </a:solidFill>
              </a:rPr>
              <a:t/>
            </a:r>
            <a:br>
              <a:rPr lang="ru-RU" sz="3400" b="1" dirty="0" smtClean="0">
                <a:solidFill>
                  <a:schemeClr val="accent5"/>
                </a:solidFill>
              </a:rPr>
            </a:br>
            <a:r>
              <a:rPr lang="ru-RU" sz="3400" b="1" dirty="0" smtClean="0">
                <a:solidFill>
                  <a:schemeClr val="accent5"/>
                </a:solidFill>
              </a:rPr>
              <a:t>• Продолжить обогащение словаря детей новыми словами.</a:t>
            </a:r>
          </a:p>
          <a:p>
            <a:pPr>
              <a:buNone/>
            </a:pPr>
            <a:r>
              <a:rPr lang="ru-RU" sz="3400" b="1" i="1" dirty="0" smtClean="0">
                <a:solidFill>
                  <a:schemeClr val="accent5"/>
                </a:solidFill>
              </a:rPr>
              <a:t>Воспитательные:</a:t>
            </a:r>
            <a:r>
              <a:rPr lang="ru-RU" sz="3400" b="1" dirty="0" smtClean="0">
                <a:solidFill>
                  <a:schemeClr val="accent5"/>
                </a:solidFill>
              </a:rPr>
              <a:t/>
            </a:r>
            <a:br>
              <a:rPr lang="ru-RU" sz="3400" b="1" dirty="0" smtClean="0">
                <a:solidFill>
                  <a:schemeClr val="accent5"/>
                </a:solidFill>
              </a:rPr>
            </a:br>
            <a:r>
              <a:rPr lang="ru-RU" sz="3400" b="1" dirty="0" smtClean="0">
                <a:solidFill>
                  <a:schemeClr val="accent5"/>
                </a:solidFill>
              </a:rPr>
              <a:t>• Воспитывать у детей любовь к народным и литературным сказкам.</a:t>
            </a:r>
          </a:p>
          <a:p>
            <a:endParaRPr lang="ru-RU" sz="1600" dirty="0" smtClean="0">
              <a:solidFill>
                <a:schemeClr val="accent5"/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5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B050"/>
                </a:solidFill>
              </a:rPr>
              <a:t>Оборудование:</a:t>
            </a:r>
            <a:endParaRPr lang="ru-RU" sz="6000" dirty="0">
              <a:solidFill>
                <a:srgbClr val="00B05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5"/>
                </a:solidFill>
              </a:rPr>
              <a:t/>
            </a:r>
            <a:br>
              <a:rPr lang="ru-RU" sz="3200" b="1" dirty="0" smtClean="0">
                <a:solidFill>
                  <a:schemeClr val="accent5"/>
                </a:solidFill>
              </a:rPr>
            </a:br>
            <a:endParaRPr lang="ru-RU" sz="3200" b="1" dirty="0">
              <a:solidFill>
                <a:schemeClr val="accent5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0" y="1071546"/>
            <a:ext cx="8858280" cy="5786454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Книжная выставка «Сказки».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• Красивая надпись на доске: «</a:t>
            </a:r>
            <a:r>
              <a:rPr lang="ru-RU" b="1" dirty="0" err="1" smtClean="0">
                <a:solidFill>
                  <a:schemeClr val="bg1"/>
                </a:solidFill>
              </a:rPr>
              <a:t>Брейн-ринг</a:t>
            </a:r>
            <a:r>
              <a:rPr lang="ru-RU" b="1" dirty="0" smtClean="0">
                <a:solidFill>
                  <a:schemeClr val="bg1"/>
                </a:solidFill>
              </a:rPr>
              <a:t> «Сказки».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• Бубен вместо гонга.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• Магнитофон с записями для музыкальных пауз.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• «Волшебный сундук», из которого извлекается «Черный ящик» и т.п.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• Предметы для «Черного ящика»: швейная игла, мочалка, муляжи или картинки (луковица, помидор, апельсин, лимон), игрушка </a:t>
            </a:r>
            <a:r>
              <a:rPr lang="ru-RU" b="1" dirty="0" err="1" smtClean="0">
                <a:solidFill>
                  <a:schemeClr val="bg1"/>
                </a:solidFill>
              </a:rPr>
              <a:t>Чебурашка</a:t>
            </a:r>
            <a:r>
              <a:rPr lang="ru-RU" b="1" dirty="0" smtClean="0">
                <a:solidFill>
                  <a:schemeClr val="bg1"/>
                </a:solidFill>
              </a:rPr>
              <a:t>, иллюстрации к «Сказке о царе </a:t>
            </a:r>
            <a:r>
              <a:rPr lang="ru-RU" b="1" dirty="0" err="1" smtClean="0">
                <a:solidFill>
                  <a:schemeClr val="bg1"/>
                </a:solidFill>
              </a:rPr>
              <a:t>Салтане</a:t>
            </a:r>
            <a:r>
              <a:rPr lang="ru-RU" b="1" dirty="0" smtClean="0">
                <a:solidFill>
                  <a:schemeClr val="bg1"/>
                </a:solidFill>
              </a:rPr>
              <a:t>».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• Конверты с вопросами игры.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• Призовые фишки за правильные ответы.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71451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5"/>
                </a:solidFill>
              </a:rPr>
              <a:t>Ребята! Вашему вниманию я хочу предложить несколько «сказочных» вопросов:</a:t>
            </a:r>
            <a:endParaRPr lang="ru-RU" b="1" i="1" dirty="0">
              <a:solidFill>
                <a:schemeClr val="accent5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785926"/>
            <a:ext cx="9144000" cy="50720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00B050"/>
                </a:solidFill>
              </a:rPr>
              <a:t>Какие самые первые сказки узнают все дети в нашей стране? 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B050"/>
                </a:solidFill>
              </a:rPr>
              <a:t>А кто автор этих сказок?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B050"/>
                </a:solidFill>
              </a:rPr>
              <a:t>Каких писателей-сказочников вы знаете? 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B050"/>
                </a:solidFill>
              </a:rPr>
              <a:t>Приведите примеры волшебных сказок?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B050"/>
                </a:solidFill>
              </a:rPr>
              <a:t>Какие из прочитанных на уроках литературы сказок можно отнести к бытовым сказкам?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B050"/>
                </a:solidFill>
              </a:rPr>
              <a:t>Назовите сказки, где главными героями являются животные?</a:t>
            </a:r>
          </a:p>
          <a:p>
            <a:pPr>
              <a:buNone/>
            </a:pPr>
            <a:endParaRPr lang="ru-RU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onzalez_art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39784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2"/>
                </a:solidFill>
              </a:rPr>
              <a:t>Вопросы игры:</a:t>
            </a:r>
            <a:endParaRPr lang="ru-RU" sz="5400" b="1" dirty="0">
              <a:solidFill>
                <a:schemeClr val="accent2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58579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Герои каких сказок, так говорит о себе: 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1. «Мое имя означает меру длины, равную всего 2,5см. Как меня зовут?»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2. «Это было тогда, когда на наших окнах зацвели прекрасные розы. Мы жили дружно и весело, но однажды мне в глаз попал осколок зеркала, и я все стал видеть злым и безобразным».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383283b25f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068_0c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43438" cy="6858000"/>
          </a:xfrm>
        </p:spPr>
      </p:pic>
      <p:pic>
        <p:nvPicPr>
          <p:cNvPr id="9" name="Содержимое 8" descr="782e90a7648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29124" y="0"/>
            <a:ext cx="4714876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4"/>
                </a:solidFill>
              </a:rPr>
              <a:t>Из каких сказок эти слова? Кто их авторы:</a:t>
            </a:r>
            <a:endParaRPr lang="ru-RU" b="1" dirty="0">
              <a:solidFill>
                <a:schemeClr val="accent4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428736"/>
            <a:ext cx="4643438" cy="542926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Ночь настала,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Месяц всходит,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Поле все Иван обходит,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err="1" smtClean="0">
                <a:solidFill>
                  <a:srgbClr val="FF0000"/>
                </a:solidFill>
              </a:rPr>
              <a:t>Озираючись</a:t>
            </a:r>
            <a:r>
              <a:rPr lang="ru-RU" sz="3200" b="1" dirty="0" smtClean="0">
                <a:solidFill>
                  <a:srgbClr val="FF0000"/>
                </a:solidFill>
              </a:rPr>
              <a:t> кругом,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И садится под кустом.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Звезды на небе считает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И краюшку уплетает.</a:t>
            </a:r>
            <a:r>
              <a:rPr lang="ru-RU" sz="3200" b="1" dirty="0" smtClean="0">
                <a:solidFill>
                  <a:srgbClr val="0070C0"/>
                </a:solidFill>
              </a:rPr>
              <a:t/>
            </a:r>
            <a:br>
              <a:rPr lang="ru-RU" sz="3200" b="1" dirty="0" smtClean="0">
                <a:solidFill>
                  <a:srgbClr val="0070C0"/>
                </a:solidFill>
              </a:rPr>
            </a:b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28736"/>
            <a:ext cx="4495800" cy="5429264"/>
          </a:xfrm>
        </p:spPr>
        <p:txBody>
          <a:bodyPr>
            <a:normAutofit fontScale="92500"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Ветер по морю гуляет 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И кораблик подгоняет;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Он бежит себе в волнах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На раздутых парусах. Князь у синя моря ходит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С синя моря глаз не сводит;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Глядь – поверх текучих вод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Лебедь белая плывет.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145</Words>
  <Application>Microsoft Office PowerPoint</Application>
  <PresentationFormat>Экран (4:3)</PresentationFormat>
  <Paragraphs>26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Брейн-ринг "Сказки" Конспект игрового занятия в ГПД</vt:lpstr>
      <vt:lpstr>Аннотация:</vt:lpstr>
      <vt:lpstr>Оборудование:</vt:lpstr>
      <vt:lpstr>Ребята! Вашему вниманию я хочу предложить несколько «сказочных» вопросов:</vt:lpstr>
      <vt:lpstr>Вопросы игры:</vt:lpstr>
      <vt:lpstr>Слайд 6</vt:lpstr>
      <vt:lpstr>Слайд 7</vt:lpstr>
      <vt:lpstr>Из каких сказок эти слова? Кто их авторы:</vt:lpstr>
      <vt:lpstr>Слайд 9</vt:lpstr>
      <vt:lpstr>Слайд 10</vt:lpstr>
      <vt:lpstr>Большое спасибо за внимание!!!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Брейн-ринг "Сказки" Конспект игрового занятия в ГПД</dc:title>
  <dc:creator>user</dc:creator>
  <cp:lastModifiedBy>user</cp:lastModifiedBy>
  <cp:revision>52</cp:revision>
  <dcterms:created xsi:type="dcterms:W3CDTF">2011-09-08T12:46:24Z</dcterms:created>
  <dcterms:modified xsi:type="dcterms:W3CDTF">2011-09-11T16:46:35Z</dcterms:modified>
</cp:coreProperties>
</file>