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0594FF"/>
    <a:srgbClr val="005EA4"/>
    <a:srgbClr val="61BBFF"/>
    <a:srgbClr val="F56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433B1E-3DCC-4254-B907-BC6849121F9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9D7416-AF33-428A-97AE-203C3DFC25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ДетСад\post-185246-12709036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7" r="73587"/>
          <a:stretch/>
        </p:blipFill>
        <p:spPr bwMode="auto">
          <a:xfrm>
            <a:off x="410444" y="4574952"/>
            <a:ext cx="1584176" cy="18980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5547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                                                                       учреждение  - Центр развития ребенка  д /сад  №129                                                             Выборгского района  Санкт – Петербурга.</a:t>
            </a:r>
          </a:p>
          <a:p>
            <a:pPr algn="ctr"/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002060"/>
                </a:solidFill>
                <a:cs typeface="Aharoni" panose="02010803020104030203" pitchFamily="2" charset="-79"/>
              </a:rPr>
              <a:t>Как </a:t>
            </a:r>
            <a:r>
              <a:rPr lang="ru-RU" sz="3600" dirty="0" smtClean="0">
                <a:solidFill>
                  <a:srgbClr val="002060"/>
                </a:solidFill>
                <a:cs typeface="Aharoni" panose="02010803020104030203" pitchFamily="2" charset="-79"/>
              </a:rPr>
              <a:t>помочь ребенку привыкнуть                                                  к детскому саду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Советы по адаптации – младший дошкольный возраст). </a:t>
            </a:r>
            <a:endParaRPr 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5523976"/>
            <a:ext cx="30243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Подготовила воспитатель: Орехова Л.Б.</a:t>
            </a:r>
          </a:p>
          <a:p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2015г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дляРР\КартинкиДети\8fc2f439542e279fe70cdceff968fb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0" r="22465" b="64442"/>
          <a:stretch/>
        </p:blipFill>
        <p:spPr bwMode="auto">
          <a:xfrm>
            <a:off x="1691680" y="260649"/>
            <a:ext cx="5682850" cy="17281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КартинкиДетСад\post-185246-12709036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r="64941"/>
          <a:stretch/>
        </p:blipFill>
        <p:spPr bwMode="auto">
          <a:xfrm>
            <a:off x="1691679" y="1486189"/>
            <a:ext cx="2841426" cy="28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КартинкиДетСад\post-185246-12709036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5" t="25490"/>
          <a:stretch/>
        </p:blipFill>
        <p:spPr bwMode="auto">
          <a:xfrm>
            <a:off x="4533106" y="1486189"/>
            <a:ext cx="2841424" cy="28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50912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Многие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дети только в три года или около трех лет  впервые приходят в детский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сад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 Для них очень тяжело расстаться с мамой,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многие 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плачут…  Как помочь малышу привыкнуть и  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  удовольствием  ходить 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 детский  сад? </a:t>
            </a:r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КартинкиДетСад\де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7" y="272845"/>
            <a:ext cx="2592287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260649"/>
            <a:ext cx="5040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Расскажите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малышу, что в детском саду много детей, с ними можно вместе играть. Много игрушек: машинок, кукол и с ними разрешают играть, можно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построить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из конструктора башенку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 многое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другое. В детском саду детям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читают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книжки, рассказывают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много  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нового и интересного, бывают  музыкальные занятия и физкультура.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Дети кушают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гуляют на улице, спят  в кроватках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 уходят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домой, когда      за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ними 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приходит мама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мама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придет обязательно и вы вместе  пойдете  домой!!!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9" descr="C:\Users\User\Desktop\Семья\458466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7" y="3781732"/>
            <a:ext cx="2739542" cy="2085975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3491880" y="5157192"/>
            <a:ext cx="504056" cy="504056"/>
          </a:xfrm>
          <a:prstGeom prst="leftArrow">
            <a:avLst/>
          </a:prstGeom>
          <a:solidFill>
            <a:srgbClr val="FF616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88640"/>
            <a:ext cx="5832648" cy="66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anose="020F0502020204030204" pitchFamily="34" charset="0"/>
              </a:rPr>
              <a:t>  Не </a:t>
            </a:r>
            <a:r>
              <a:rPr lang="ru-RU" sz="2400" dirty="0">
                <a:latin typeface="Calibri" panose="020F0502020204030204" pitchFamily="34" charset="0"/>
              </a:rPr>
              <a:t>показывайте свою тревогу накануне прихода в детский </a:t>
            </a:r>
            <a:r>
              <a:rPr lang="ru-RU" sz="2400" dirty="0" smtClean="0">
                <a:latin typeface="Calibri" panose="020F0502020204030204" pitchFamily="34" charset="0"/>
              </a:rPr>
              <a:t>сад, эмоционально </a:t>
            </a:r>
            <a:r>
              <a:rPr lang="ru-RU" sz="2400" dirty="0">
                <a:latin typeface="Calibri" panose="020F0502020204030204" pitchFamily="34" charset="0"/>
              </a:rPr>
              <a:t>поддерживайте </a:t>
            </a:r>
            <a:r>
              <a:rPr lang="ru-RU" sz="2400" dirty="0" smtClean="0">
                <a:latin typeface="Calibri" panose="020F0502020204030204" pitchFamily="34" charset="0"/>
              </a:rPr>
              <a:t>малыша, чаще обнимайте.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Придумайте несложную </a:t>
            </a:r>
            <a:r>
              <a:rPr lang="ru-RU" sz="2400" dirty="0">
                <a:latin typeface="Calibri" panose="020F0502020204030204" pitchFamily="34" charset="0"/>
              </a:rPr>
              <a:t>систему прощальных знаков </a:t>
            </a:r>
            <a:r>
              <a:rPr lang="ru-RU" sz="2400" dirty="0" smtClean="0">
                <a:latin typeface="Calibri" panose="020F0502020204030204" pitchFamily="34" charset="0"/>
              </a:rPr>
              <a:t>(воздушный </a:t>
            </a:r>
            <a:r>
              <a:rPr lang="ru-RU" sz="2400" dirty="0">
                <a:latin typeface="Calibri" panose="020F0502020204030204" pitchFamily="34" charset="0"/>
              </a:rPr>
              <a:t>поцелуй, прощание </a:t>
            </a:r>
            <a:r>
              <a:rPr lang="ru-RU" sz="2400" dirty="0" smtClean="0">
                <a:latin typeface="Calibri" panose="020F0502020204030204" pitchFamily="34" charset="0"/>
              </a:rPr>
              <a:t>   двух  мизинчиков ).  Уходите</a:t>
            </a:r>
            <a:r>
              <a:rPr lang="ru-RU" sz="2400" dirty="0">
                <a:latin typeface="Calibri" panose="020F0502020204030204" pitchFamily="34" charset="0"/>
              </a:rPr>
              <a:t>, </a:t>
            </a:r>
            <a:r>
              <a:rPr lang="ru-RU" sz="2400" dirty="0" smtClean="0">
                <a:latin typeface="Calibri" panose="020F0502020204030204" pitchFamily="34" charset="0"/>
              </a:rPr>
              <a:t>  не </a:t>
            </a:r>
            <a:r>
              <a:rPr lang="ru-RU" sz="2400" dirty="0">
                <a:latin typeface="Calibri" panose="020F0502020204030204" pitchFamily="34" charset="0"/>
              </a:rPr>
              <a:t>задерживаясь, не оборачиваясь,  </a:t>
            </a:r>
            <a:r>
              <a:rPr lang="ru-RU" sz="2400" dirty="0" smtClean="0">
                <a:latin typeface="Calibri" panose="020F0502020204030204" pitchFamily="34" charset="0"/>
              </a:rPr>
              <a:t>                так </a:t>
            </a:r>
            <a:r>
              <a:rPr lang="ru-RU" sz="2400" dirty="0">
                <a:latin typeface="Calibri" panose="020F0502020204030204" pitchFamily="34" charset="0"/>
              </a:rPr>
              <a:t>малышу </a:t>
            </a:r>
            <a:r>
              <a:rPr lang="ru-RU" sz="2400" dirty="0" smtClean="0">
                <a:latin typeface="Calibri" panose="020F0502020204030204" pitchFamily="34" charset="0"/>
              </a:rPr>
              <a:t>будет  легче </a:t>
            </a:r>
            <a:r>
              <a:rPr lang="ru-RU" sz="2400" dirty="0">
                <a:latin typeface="Calibri" panose="020F0502020204030204" pitchFamily="34" charset="0"/>
              </a:rPr>
              <a:t>отпускать Вас</a:t>
            </a:r>
            <a:r>
              <a:rPr lang="ru-RU" sz="2000" dirty="0" smtClean="0">
                <a:latin typeface="Calibri" panose="020F0502020204030204" pitchFamily="34" charset="0"/>
              </a:rPr>
              <a:t>.   </a:t>
            </a:r>
            <a:r>
              <a:rPr lang="ru-RU" sz="2000" dirty="0" smtClean="0">
                <a:latin typeface="Calibri" panose="020F0502020204030204" pitchFamily="34" charset="0"/>
              </a:rPr>
              <a:t>                                                                                 </a:t>
            </a:r>
            <a:r>
              <a:rPr lang="ru-RU" sz="2800" b="1" i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lang="ru-RU" sz="2800" b="1" i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 НЕ  </a:t>
            </a:r>
            <a:r>
              <a:rPr lang="ru-RU" sz="2800" b="1" i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</a:t>
            </a:r>
            <a:r>
              <a:rPr lang="ru-RU" sz="2800" b="1" i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бояться   </a:t>
            </a:r>
            <a:r>
              <a:rPr lang="ru-RU" sz="2800" b="1" i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разлуки </a:t>
            </a:r>
            <a:r>
              <a:rPr lang="ru-RU" sz="2800" b="1" i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ребёнком, то </a:t>
            </a:r>
            <a:r>
              <a:rPr lang="ru-RU" sz="2800" b="1" i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b="1" i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будет </a:t>
            </a:r>
            <a:r>
              <a:rPr lang="ru-RU" sz="2800" b="1" i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легче ее переносить</a:t>
            </a:r>
            <a:r>
              <a:rPr lang="ru-RU" sz="2400" b="1" i="1" dirty="0">
                <a:solidFill>
                  <a:srgbClr val="005EA4"/>
                </a:solidFill>
                <a:latin typeface="Calibri" panose="020F0502020204030204" pitchFamily="34" charset="0"/>
              </a:rPr>
              <a:t>!</a:t>
            </a:r>
            <a:r>
              <a:rPr lang="ru-RU" sz="2400" dirty="0">
                <a:solidFill>
                  <a:srgbClr val="005EA4"/>
                </a:solidFill>
                <a:latin typeface="Calibri" panose="020F0502020204030204" pitchFamily="34" charset="0"/>
              </a:rPr>
              <a:t>        </a:t>
            </a:r>
            <a:r>
              <a:rPr lang="ru-RU" sz="2400" dirty="0" smtClean="0">
                <a:solidFill>
                  <a:srgbClr val="005EA4"/>
                </a:solidFill>
                <a:latin typeface="Calibri" panose="020F0502020204030204" pitchFamily="34" charset="0"/>
              </a:rPr>
              <a:t>                                   </a:t>
            </a:r>
            <a:r>
              <a:rPr lang="ru-RU" sz="2400" dirty="0">
                <a:latin typeface="Calibri" panose="020F0502020204030204" pitchFamily="34" charset="0"/>
              </a:rPr>
              <a:t>Во время прощания демонстрируйте </a:t>
            </a:r>
            <a:r>
              <a:rPr lang="ru-RU" sz="2400" dirty="0" smtClean="0">
                <a:latin typeface="Calibri" panose="020F0502020204030204" pitchFamily="34" charset="0"/>
              </a:rPr>
              <a:t>      хорошее </a:t>
            </a:r>
            <a:r>
              <a:rPr lang="ru-RU" sz="2400" dirty="0">
                <a:latin typeface="Calibri" panose="020F0502020204030204" pitchFamily="34" charset="0"/>
              </a:rPr>
              <a:t>настроение, </a:t>
            </a:r>
            <a:r>
              <a:rPr lang="ru-RU" sz="2400" dirty="0" smtClean="0">
                <a:latin typeface="Calibri" panose="020F0502020204030204" pitchFamily="34" charset="0"/>
              </a:rPr>
              <a:t>общайтесь </a:t>
            </a:r>
            <a:r>
              <a:rPr lang="ru-RU" sz="2400" dirty="0">
                <a:latin typeface="Calibri" panose="020F0502020204030204" pitchFamily="34" charset="0"/>
              </a:rPr>
              <a:t>с ребёнком 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доброжелательным тоном и обязательно скажите, когда заберёте </a:t>
            </a:r>
            <a:r>
              <a:rPr lang="ru-RU" sz="2400" dirty="0" smtClean="0">
                <a:latin typeface="Calibri" panose="020F0502020204030204" pitchFamily="34" charset="0"/>
              </a:rPr>
              <a:t>         его домой (поспишь  и я приду). </a:t>
            </a:r>
            <a:endParaRPr lang="ru-RU" sz="2400" dirty="0">
              <a:latin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/>
          <a:stretch/>
        </p:blipFill>
        <p:spPr bwMode="auto">
          <a:xfrm>
            <a:off x="467544" y="343159"/>
            <a:ext cx="2108814" cy="2581785"/>
          </a:xfrm>
          <a:prstGeom prst="round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C:\Users\User\Desktop\КартинкиДетСад\mini_3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8" t="7859" r="31939"/>
          <a:stretch/>
        </p:blipFill>
        <p:spPr bwMode="auto">
          <a:xfrm>
            <a:off x="467544" y="3284984"/>
            <a:ext cx="2125373" cy="2622940"/>
          </a:xfrm>
          <a:prstGeom prst="roundRect">
            <a:avLst/>
          </a:prstGeom>
          <a:noFill/>
          <a:ln w="28575">
            <a:solidFill>
              <a:srgbClr val="0594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332656"/>
            <a:ext cx="49685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alibri" panose="020F0502020204030204" pitchFamily="34" charset="0"/>
              </a:rPr>
              <a:t>   После </a:t>
            </a:r>
            <a:r>
              <a:rPr lang="ru-RU" sz="2400" dirty="0">
                <a:latin typeface="Calibri" panose="020F0502020204030204" pitchFamily="34" charset="0"/>
              </a:rPr>
              <a:t>детского сада </a:t>
            </a:r>
            <a:r>
              <a:rPr lang="ru-RU" sz="2400" dirty="0" smtClean="0">
                <a:latin typeface="Calibri" panose="020F0502020204030204" pitchFamily="34" charset="0"/>
              </a:rPr>
              <a:t>похвалите </a:t>
            </a:r>
            <a:r>
              <a:rPr lang="ru-RU" sz="2400" dirty="0" smtClean="0">
                <a:latin typeface="Calibri" panose="020F0502020204030204" pitchFamily="34" charset="0"/>
              </a:rPr>
              <a:t>малыша за </a:t>
            </a:r>
            <a:r>
              <a:rPr lang="ru-RU" sz="2400" dirty="0">
                <a:latin typeface="Calibri" panose="020F0502020204030204" pitchFamily="34" charset="0"/>
              </a:rPr>
              <a:t>проведённый день, продемонстрируйте свою </a:t>
            </a:r>
            <a:r>
              <a:rPr lang="ru-RU" sz="2400" dirty="0" smtClean="0">
                <a:latin typeface="Calibri" panose="020F0502020204030204" pitchFamily="34" charset="0"/>
              </a:rPr>
              <a:t>любовь    </a:t>
            </a:r>
            <a:r>
              <a:rPr lang="ru-RU" sz="2400" dirty="0">
                <a:latin typeface="Calibri" panose="020F0502020204030204" pitchFamily="34" charset="0"/>
              </a:rPr>
              <a:t>и заботу</a:t>
            </a:r>
            <a:r>
              <a:rPr lang="ru-RU" sz="2400" dirty="0" smtClean="0">
                <a:latin typeface="Calibri" panose="020F0502020204030204" pitchFamily="34" charset="0"/>
              </a:rPr>
              <a:t>.  </a:t>
            </a:r>
            <a:r>
              <a:rPr lang="ru-RU" sz="2400" dirty="0">
                <a:latin typeface="Calibri" panose="020F0502020204030204" pitchFamily="34" charset="0"/>
              </a:rPr>
              <a:t>Одевайте ребёнка в </a:t>
            </a:r>
            <a:r>
              <a:rPr lang="ru-RU" sz="2400" dirty="0" smtClean="0">
                <a:latin typeface="Calibri" panose="020F0502020204030204" pitchFamily="34" charset="0"/>
              </a:rPr>
              <a:t>сад       </a:t>
            </a:r>
            <a:r>
              <a:rPr lang="ru-RU" sz="2400" dirty="0">
                <a:latin typeface="Calibri" panose="020F0502020204030204" pitchFamily="34" charset="0"/>
              </a:rPr>
              <a:t>в соответствии с температурой воздуха в группе. 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В </a:t>
            </a:r>
            <a:r>
              <a:rPr lang="ru-RU" sz="2400" dirty="0" smtClean="0">
                <a:latin typeface="Calibri" panose="020F0502020204030204" pitchFamily="34" charset="0"/>
              </a:rPr>
              <a:t>выходные       </a:t>
            </a:r>
            <a:r>
              <a:rPr lang="ru-RU" sz="2400" dirty="0">
                <a:latin typeface="Calibri" panose="020F0502020204030204" pitchFamily="34" charset="0"/>
              </a:rPr>
              <a:t>дни резко не меняйте режим </a:t>
            </a:r>
            <a:r>
              <a:rPr lang="ru-RU" sz="2400" dirty="0" smtClean="0">
                <a:latin typeface="Calibri" panose="020F0502020204030204" pitchFamily="34" charset="0"/>
              </a:rPr>
              <a:t>        дня </a:t>
            </a:r>
            <a:r>
              <a:rPr lang="ru-RU" sz="2400" dirty="0">
                <a:latin typeface="Calibri" panose="020F0502020204030204" pitchFamily="34" charset="0"/>
              </a:rPr>
              <a:t>ребёнка</a:t>
            </a:r>
            <a:r>
              <a:rPr lang="ru-RU" sz="2400" dirty="0" smtClean="0">
                <a:latin typeface="Calibri" panose="020F0502020204030204" pitchFamily="34" charset="0"/>
              </a:rPr>
              <a:t>. </a:t>
            </a:r>
            <a:r>
              <a:rPr lang="ru-RU" sz="2400" dirty="0">
                <a:latin typeface="Calibri" panose="020F0502020204030204" pitchFamily="34" charset="0"/>
              </a:rPr>
              <a:t>Прислушивайтесь </a:t>
            </a:r>
            <a:r>
              <a:rPr lang="ru-RU" sz="2400" dirty="0" smtClean="0">
                <a:latin typeface="Calibri" panose="020F0502020204030204" pitchFamily="34" charset="0"/>
              </a:rPr>
              <a:t>         к </a:t>
            </a:r>
            <a:r>
              <a:rPr lang="ru-RU" sz="2400" dirty="0">
                <a:latin typeface="Calibri" panose="020F0502020204030204" pitchFamily="34" charset="0"/>
              </a:rPr>
              <a:t>советам и рекомендациям воспитателей группы</a:t>
            </a:r>
            <a:r>
              <a:rPr lang="ru-RU" sz="2400" dirty="0" smtClean="0">
                <a:latin typeface="Calibri" panose="020F0502020204030204" pitchFamily="34" charset="0"/>
              </a:rPr>
              <a:t>. </a:t>
            </a:r>
            <a:r>
              <a:rPr lang="ru-RU" sz="2400" dirty="0">
                <a:latin typeface="Calibri" panose="020F0502020204030204" pitchFamily="34" charset="0"/>
              </a:rPr>
              <a:t>В присутствии ребёнка избегайте критических замечаний в адрес детского </a:t>
            </a:r>
            <a:r>
              <a:rPr lang="ru-RU" sz="2400" dirty="0" smtClean="0">
                <a:latin typeface="Calibri" panose="020F0502020204030204" pitchFamily="34" charset="0"/>
              </a:rPr>
              <a:t>сада     </a:t>
            </a:r>
            <a:r>
              <a:rPr lang="ru-RU" sz="2400" dirty="0">
                <a:latin typeface="Calibri" panose="020F0502020204030204" pitchFamily="34" charset="0"/>
              </a:rPr>
              <a:t>и его сотрудников,  не «пугайте» ребёнка детским </a:t>
            </a:r>
            <a:r>
              <a:rPr lang="ru-RU" sz="2400" dirty="0" smtClean="0">
                <a:latin typeface="Calibri" panose="020F0502020204030204" pitchFamily="34" charset="0"/>
              </a:rPr>
              <a:t>садом, а настраивайте на то, что ему там будет интересно и хорошо!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3" y="1946701"/>
            <a:ext cx="2547873" cy="203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User\Desktop\КартинкиДетСад\5145843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3" y="4186880"/>
            <a:ext cx="2323425" cy="23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4" y="142691"/>
            <a:ext cx="25478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7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артинкиДетСад\1305263109_1276091693_gotovo-lab.0-00-01.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281"/>
            <a:ext cx="6480720" cy="51845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4869160"/>
            <a:ext cx="4824536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мамы, не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волнуйтесь,   со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 малыш привыкнет  и все будет хорошо!!!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291</TotalTime>
  <Words>360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2015-10-08T14:29:27Z</dcterms:created>
  <dcterms:modified xsi:type="dcterms:W3CDTF">2015-10-10T10:44:30Z</dcterms:modified>
</cp:coreProperties>
</file>