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gif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66"/>
    <a:srgbClr val="C646B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1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9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8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3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5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5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1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6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6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856-DD85-4D68-8DF5-3F92038FC90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70856-DD85-4D68-8DF5-3F92038FC90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044B-7571-4ED3-BD81-77516B64F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gif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jp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av"/><Relationship Id="rId2" Type="http://schemas.microsoft.com/office/2007/relationships/media" Target="../media/media11.wav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jpg"/><Relationship Id="rId5" Type="http://schemas.openxmlformats.org/officeDocument/2006/relationships/image" Target="../media/image9.gif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4.jpg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96280"/>
            <a:ext cx="4248472" cy="1752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668" y="-243408"/>
            <a:ext cx="9906243" cy="77048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3" y="692696"/>
            <a:ext cx="6048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724661"/>
            <a:ext cx="2299593" cy="38648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2348880"/>
            <a:ext cx="430222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</a:pPr>
            <a:r>
              <a:rPr lang="ru-RU" altLang="ru-RU" sz="2400" kern="0" dirty="0">
                <a:solidFill>
                  <a:srgbClr val="13B917"/>
                </a:solidFill>
                <a:latin typeface="Times New Roman" pitchFamily="18" charset="0"/>
                <a:cs typeface="Arial"/>
              </a:rPr>
              <a:t>Автор: 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</a:pPr>
            <a:r>
              <a:rPr lang="ru-RU" altLang="ru-RU" sz="2400" kern="0" dirty="0">
                <a:solidFill>
                  <a:srgbClr val="13B917"/>
                </a:solidFill>
                <a:latin typeface="Times New Roman" pitchFamily="18" charset="0"/>
                <a:cs typeface="Arial"/>
              </a:rPr>
              <a:t>воспитатель </a:t>
            </a:r>
            <a:r>
              <a:rPr lang="ru-RU" altLang="ru-RU" sz="2400" kern="0" dirty="0" smtClean="0">
                <a:solidFill>
                  <a:srgbClr val="13B917"/>
                </a:solidFill>
                <a:latin typeface="Times New Roman" pitchFamily="18" charset="0"/>
                <a:cs typeface="Arial"/>
              </a:rPr>
              <a:t>подготовительной </a:t>
            </a:r>
            <a:r>
              <a:rPr lang="ru-RU" altLang="ru-RU" sz="2400" kern="0" dirty="0">
                <a:solidFill>
                  <a:srgbClr val="13B917"/>
                </a:solidFill>
                <a:latin typeface="Times New Roman" pitchFamily="18" charset="0"/>
                <a:cs typeface="Arial"/>
              </a:rPr>
              <a:t>группы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</a:pPr>
            <a:r>
              <a:rPr lang="ru-RU" altLang="ru-RU" sz="2400" kern="0" dirty="0">
                <a:solidFill>
                  <a:srgbClr val="13B917"/>
                </a:solidFill>
                <a:latin typeface="Times New Roman" pitchFamily="18" charset="0"/>
                <a:cs typeface="Arial"/>
              </a:rPr>
              <a:t>МБДОУ ДС №19 «Алёнушка» 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</a:pPr>
            <a:r>
              <a:rPr lang="ru-RU" altLang="ru-RU" sz="2400" kern="0" dirty="0">
                <a:solidFill>
                  <a:srgbClr val="13B917"/>
                </a:solidFill>
                <a:latin typeface="Times New Roman" pitchFamily="18" charset="0"/>
                <a:cs typeface="Arial"/>
              </a:rPr>
              <a:t>с. </a:t>
            </a:r>
            <a:r>
              <a:rPr lang="ru-RU" altLang="ru-RU" sz="2400" kern="0" dirty="0" err="1" smtClean="0">
                <a:solidFill>
                  <a:srgbClr val="13B917"/>
                </a:solidFill>
                <a:latin typeface="Times New Roman" pitchFamily="18" charset="0"/>
                <a:cs typeface="Arial"/>
              </a:rPr>
              <a:t>Шепси</a:t>
            </a:r>
            <a:r>
              <a:rPr lang="ru-RU" altLang="ru-RU" sz="2400" kern="0" dirty="0" smtClean="0">
                <a:solidFill>
                  <a:srgbClr val="13B917"/>
                </a:solidFill>
                <a:latin typeface="Times New Roman" pitchFamily="18" charset="0"/>
                <a:cs typeface="Arial"/>
              </a:rPr>
              <a:t>, Туапсинского района, Краснодарского края</a:t>
            </a:r>
            <a:endParaRPr lang="ru-RU" altLang="ru-RU" sz="2400" kern="0" dirty="0">
              <a:solidFill>
                <a:srgbClr val="13B917"/>
              </a:solidFill>
              <a:latin typeface="Times New Roman" pitchFamily="18" charset="0"/>
              <a:cs typeface="Arial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</a:pPr>
            <a:r>
              <a:rPr lang="ru-RU" altLang="ru-RU" sz="2400" kern="0" dirty="0" err="1">
                <a:solidFill>
                  <a:srgbClr val="13B917"/>
                </a:solidFill>
                <a:latin typeface="Times New Roman" pitchFamily="18" charset="0"/>
                <a:cs typeface="Arial"/>
              </a:rPr>
              <a:t>Кишишьян</a:t>
            </a:r>
            <a:r>
              <a:rPr lang="ru-RU" altLang="ru-RU" sz="2400" kern="0" dirty="0">
                <a:solidFill>
                  <a:srgbClr val="13B917"/>
                </a:solidFill>
                <a:latin typeface="Times New Roman" pitchFamily="18" charset="0"/>
                <a:cs typeface="Arial"/>
              </a:rPr>
              <a:t> О.А.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0390" y="801331"/>
            <a:ext cx="7823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Откуда берутся нитки?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65343">
            <a:off x="5224844" y="2082268"/>
            <a:ext cx="1247775" cy="1152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34990">
            <a:off x="6071503" y="1103329"/>
            <a:ext cx="1247775" cy="11525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56749">
            <a:off x="7755544" y="2618537"/>
            <a:ext cx="1247775" cy="1152525"/>
          </a:xfrm>
          <a:prstGeom prst="rect">
            <a:avLst/>
          </a:prstGeom>
        </p:spPr>
      </p:pic>
      <p:sp>
        <p:nvSpPr>
          <p:cNvPr id="12" name="Рамка 11"/>
          <p:cNvSpPr/>
          <p:nvPr/>
        </p:nvSpPr>
        <p:spPr>
          <a:xfrm>
            <a:off x="1" y="-127000"/>
            <a:ext cx="9143999" cy="7112000"/>
          </a:xfrm>
          <a:prstGeom prst="frame">
            <a:avLst>
              <a:gd name="adj1" fmla="val 2521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983" y="5031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2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3"/>
    </mc:Choice>
    <mc:Fallback xmlns="">
      <p:transition spd="slow" advTm="6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000"/>
            <a:ext cx="9144000" cy="711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А ещё искусственные нитки бывают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Искусственный шёлк и капрон называются.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Их из древесины и нефти добывают.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586" y="1996021"/>
            <a:ext cx="3600400" cy="36004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941168"/>
            <a:ext cx="2654880" cy="176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2060848"/>
            <a:ext cx="2232248" cy="18602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Рамка 6"/>
          <p:cNvSpPr/>
          <p:nvPr/>
        </p:nvSpPr>
        <p:spPr>
          <a:xfrm>
            <a:off x="1" y="-127000"/>
            <a:ext cx="9143999" cy="7112000"/>
          </a:xfrm>
          <a:prstGeom prst="frame">
            <a:avLst>
              <a:gd name="adj1" fmla="val 2521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19672" y="4636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4"/>
    </mc:Choice>
    <mc:Fallback xmlns="">
      <p:transition spd="slow" advTm="1554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95" objId="8"/>
        <p14:triggerEvt type="onClick" time="1795" objId="8"/>
        <p14:stopEvt time="14165" objId="8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9934" y="2967335"/>
            <a:ext cx="7164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CC0066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CC0066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712" y="4581128"/>
            <a:ext cx="609600" cy="609600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93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41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2"/>
    </mc:Choice>
    <mc:Fallback xmlns="">
      <p:transition spd="slow" advTm="8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4561" objId="5"/>
        <p14:triggerEvt type="onClick" time="4561" objId="5"/>
        <p14:stopEvt time="8091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49"/>
            <a:ext cx="9152483" cy="685165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68" y="548680"/>
            <a:ext cx="6149024" cy="45259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LC Blowzy" panose="02000505020000020003" pitchFamily="2" charset="-52"/>
              </a:rPr>
              <a:t>Каждый очень хочет знать: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LC Blowzy" panose="02000505020000020003" pitchFamily="2" charset="-52"/>
              </a:rPr>
              <a:t>Из чего нам нитки брать…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LC Blowzy" panose="02000505020000020003" pitchFamily="2" charset="-52"/>
              </a:rPr>
              <a:t>Может с дерева сорвать?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LC Blowzy" panose="02000505020000020003" pitchFamily="2" charset="-52"/>
              </a:rPr>
              <a:t>Или в озере поймать?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LC Blowzy" panose="02000505020000020003" pitchFamily="2" charset="-52"/>
              </a:rPr>
              <a:t>К небу глазки подниму,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LC Blowzy" panose="02000505020000020003" pitchFamily="2" charset="-52"/>
              </a:rPr>
              <a:t>Может ниточку найду…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LC Blowzy" panose="02000505020000020003" pitchFamily="2" charset="-52"/>
              </a:rPr>
              <a:t>Нет ни в небе, ни в воде,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LC Blowzy" panose="02000505020000020003" pitchFamily="2" charset="-52"/>
              </a:rPr>
              <a:t>Ни на дереве, нигде!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LC Blowzy" panose="02000505020000020003" pitchFamily="2" charset="-52"/>
              </a:rPr>
              <a:t>Как же хочется понять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LC Blowzy" panose="02000505020000020003" pitchFamily="2" charset="-52"/>
              </a:rPr>
              <a:t>Из чего нам нитки брать!</a:t>
            </a:r>
            <a:endParaRPr lang="ru-RU" sz="2400" b="1" dirty="0">
              <a:solidFill>
                <a:srgbClr val="000099"/>
              </a:solidFill>
              <a:latin typeface="LC Blowzy" panose="02000505020000020003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724661"/>
            <a:ext cx="2299593" cy="3864863"/>
          </a:xfrm>
          <a:prstGeom prst="rect">
            <a:avLst/>
          </a:prstGeom>
        </p:spPr>
      </p:pic>
      <p:sp>
        <p:nvSpPr>
          <p:cNvPr id="10" name="Рамка 9"/>
          <p:cNvSpPr/>
          <p:nvPr/>
        </p:nvSpPr>
        <p:spPr>
          <a:xfrm>
            <a:off x="0" y="0"/>
            <a:ext cx="9252520" cy="6932889"/>
          </a:xfrm>
          <a:prstGeom prst="frame">
            <a:avLst>
              <a:gd name="adj1" fmla="val 147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12"/>
    </mc:Choice>
    <mc:Fallback xmlns="">
      <p:transition spd="slow" advTm="2621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63" objId="2"/>
        <p14:triggerEvt type="onClick" time="2163" objId="2"/>
        <p14:stopEvt time="26212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49"/>
            <a:ext cx="9152483" cy="68516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509120"/>
            <a:ext cx="6753944" cy="223224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Ocean" panose="02000503000000020004" pitchFamily="2" charset="0"/>
              </a:rPr>
              <a:t>У верблюда и барашки очень тёплые рубашки.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Ocean" panose="02000503000000020004" pitchFamily="2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Ocean" panose="02000503000000020004" pitchFamily="2" charset="0"/>
              </a:rPr>
              <a:t>Мы им шёрстку состригаем, шерсть для ниток добываем.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Ocean" panose="02000503000000020004" pitchFamily="2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Ocean" panose="02000503000000020004" pitchFamily="2" charset="0"/>
              </a:rPr>
              <a:t>И для Саши и Наташи свяжем тёплые гамаши.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Ocean" panose="02000503000000020004" pitchFamily="2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Ocean" panose="02000503000000020004" pitchFamily="2" charset="0"/>
              </a:rPr>
              <a:t>Шерстяные варежки,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Ocean" panose="02000503000000020004" pitchFamily="2" charset="0"/>
              </a:rPr>
              <a:t>свитерок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Ocean" panose="02000503000000020004" pitchFamily="2" charset="0"/>
              </a:rPr>
              <a:t> для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Ocean" panose="02000503000000020004" pitchFamily="2" charset="0"/>
              </a:rPr>
              <a:t>Варюшки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Ocean" panose="02000503000000020004" pitchFamily="2" charset="0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55" y="557001"/>
            <a:ext cx="3031300" cy="3031300"/>
          </a:xfrm>
          <a:prstGeom prst="rect">
            <a:avLst/>
          </a:prstGeom>
        </p:spPr>
      </p:pic>
      <p:sp>
        <p:nvSpPr>
          <p:cNvPr id="6" name="Тройная стрелка влево/вправо/вверх 5"/>
          <p:cNvSpPr/>
          <p:nvPr/>
        </p:nvSpPr>
        <p:spPr>
          <a:xfrm rot="10800000">
            <a:off x="3707901" y="960776"/>
            <a:ext cx="1820019" cy="1502258"/>
          </a:xfrm>
          <a:prstGeom prst="leftRightUpArrow">
            <a:avLst>
              <a:gd name="adj1" fmla="val 7582"/>
              <a:gd name="adj2" fmla="val 13628"/>
              <a:gd name="adj3" fmla="val 36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320" y="2701799"/>
            <a:ext cx="2711179" cy="203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892" y="789575"/>
            <a:ext cx="2743644" cy="257323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79267">
            <a:off x="6084168" y="2852737"/>
            <a:ext cx="1247775" cy="1152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57104">
            <a:off x="620570" y="3607325"/>
            <a:ext cx="1247775" cy="11525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51691">
            <a:off x="3710472" y="1538822"/>
            <a:ext cx="1247775" cy="11525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79007">
            <a:off x="7295094" y="3987162"/>
            <a:ext cx="1247775" cy="11525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64407">
            <a:off x="7663513" y="3012039"/>
            <a:ext cx="1247775" cy="1152525"/>
          </a:xfrm>
          <a:prstGeom prst="rect">
            <a:avLst/>
          </a:prstGeom>
        </p:spPr>
      </p:pic>
      <p:sp>
        <p:nvSpPr>
          <p:cNvPr id="14" name="Рамка 13"/>
          <p:cNvSpPr/>
          <p:nvPr/>
        </p:nvSpPr>
        <p:spPr>
          <a:xfrm>
            <a:off x="0" y="0"/>
            <a:ext cx="9252520" cy="6932889"/>
          </a:xfrm>
          <a:prstGeom prst="frame">
            <a:avLst>
              <a:gd name="adj1" fmla="val 147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857" y="5387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93"/>
    </mc:Choice>
    <mc:Fallback xmlns="">
      <p:transition spd="slow" advTm="2129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93" objId="3"/>
        <p14:triggerEvt type="onClick" time="2293" objId="3"/>
        <p14:stopEvt time="20687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000"/>
            <a:ext cx="9144000" cy="711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46" y="3429000"/>
            <a:ext cx="8229600" cy="309634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Что за облако такое?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Белое, пушистое.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На земле лежит не тает,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Словно волокнистое.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Это не облако, дружок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Это кроличий пушок.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Нынче кролик и коза пухом поделились,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Чтоб из него у нас с тобой нитки получились.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Нитки будут новые, тёплые, пуховые!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186" y="188640"/>
            <a:ext cx="3290478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997" y="712769"/>
            <a:ext cx="2817110" cy="2817110"/>
          </a:xfrm>
          <a:prstGeom prst="rect">
            <a:avLst/>
          </a:prstGeom>
        </p:spPr>
      </p:pic>
      <p:sp>
        <p:nvSpPr>
          <p:cNvPr id="6" name="Тройная стрелка влево/вправо/вверх 5"/>
          <p:cNvSpPr/>
          <p:nvPr/>
        </p:nvSpPr>
        <p:spPr>
          <a:xfrm rot="10800000">
            <a:off x="3015525" y="836712"/>
            <a:ext cx="3140243" cy="936104"/>
          </a:xfrm>
          <a:prstGeom prst="leftRightUpArrow">
            <a:avLst>
              <a:gd name="adj1" fmla="val 1362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583" y="1988840"/>
            <a:ext cx="2060125" cy="1541038"/>
          </a:xfrm>
          <a:prstGeom prst="rect">
            <a:avLst/>
          </a:prstGeom>
        </p:spPr>
      </p:pic>
      <p:sp>
        <p:nvSpPr>
          <p:cNvPr id="10" name="Рамка 9"/>
          <p:cNvSpPr/>
          <p:nvPr/>
        </p:nvSpPr>
        <p:spPr>
          <a:xfrm>
            <a:off x="1" y="-127000"/>
            <a:ext cx="9143999" cy="7112000"/>
          </a:xfrm>
          <a:prstGeom prst="frame">
            <a:avLst>
              <a:gd name="adj1" fmla="val 2521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9592" y="3717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72"/>
    </mc:Choice>
    <mc:Fallback xmlns="">
      <p:transition spd="slow" advTm="3137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716" objId="3"/>
        <p14:triggerEvt type="onClick" time="2716" objId="3"/>
        <p14:stopEvt time="29880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334" y="-17097"/>
            <a:ext cx="9625136" cy="68750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368" y="2276872"/>
            <a:ext cx="5326448" cy="458112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Гусеница-шелкопряд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По тутовнику ползет,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Она — листочков пленница: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Грызет их, и грызет.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Старается, работает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И отдыха не знает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Паутинку выпускает, в коконы мотает.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Люди эти коконы аккуратно собирают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И шёлковые нитки из них добывают.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0646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661869"/>
            <a:ext cx="2880320" cy="217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7"/>
          <p:cNvSpPr/>
          <p:nvPr/>
        </p:nvSpPr>
        <p:spPr>
          <a:xfrm>
            <a:off x="3415068" y="1412776"/>
            <a:ext cx="792088" cy="227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528912" y="3072243"/>
            <a:ext cx="216024" cy="696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003789"/>
            <a:ext cx="3113017" cy="2089507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-140334" y="0"/>
            <a:ext cx="9625136" cy="6858000"/>
          </a:xfrm>
          <a:prstGeom prst="frame">
            <a:avLst>
              <a:gd name="adj1" fmla="val 1555"/>
            </a:avLst>
          </a:prstGeom>
          <a:solidFill>
            <a:srgbClr val="C646B4"/>
          </a:solidFill>
          <a:ln>
            <a:solidFill>
              <a:srgbClr val="C64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8936" y="5788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83"/>
    </mc:Choice>
    <mc:Fallback xmlns="">
      <p:transition spd="slow" advTm="2668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46" objId="6"/>
        <p14:triggerEvt type="onClick" time="1746" objId="6"/>
        <p14:stopEvt time="26098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0874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  <a:ea typeface="+mn-ea"/>
                <a:cs typeface="+mn-cs"/>
              </a:rPr>
              <a:t>Пройдя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  <a:ea typeface="+mn-ea"/>
                <a:cs typeface="+mn-cs"/>
              </a:rPr>
              <a:t>такие приключения,</a:t>
            </a:r>
            <a:b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  <a:ea typeface="+mn-ea"/>
                <a:cs typeface="+mn-cs"/>
              </a:rPr>
            </a:b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  <a:ea typeface="+mn-ea"/>
                <a:cs typeface="+mn-cs"/>
              </a:rPr>
              <a:t>Мы узнали о нитках</a:t>
            </a:r>
            <a:b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  <a:ea typeface="+mn-ea"/>
                <a:cs typeface="+mn-cs"/>
              </a:rPr>
            </a:b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  <a:ea typeface="+mn-ea"/>
                <a:cs typeface="+mn-cs"/>
              </a:rPr>
              <a:t>Животного происхождения.</a:t>
            </a: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Давайте повторим: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Из шерсти                  и                                           шерстяные нитки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Из пуха                        и                                            пуховые нитки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Из коконов                                                               шёлковые нитки   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622229"/>
            <a:ext cx="822772" cy="82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143" y="2610699"/>
            <a:ext cx="802874" cy="75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779912" y="2958793"/>
            <a:ext cx="792088" cy="149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575047"/>
            <a:ext cx="1131094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862" y="3389230"/>
            <a:ext cx="1017581" cy="107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631" y="3523576"/>
            <a:ext cx="933897" cy="93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043" y="3638201"/>
            <a:ext cx="1030288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5" y="4607801"/>
            <a:ext cx="755407" cy="100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3752787" y="4968360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217" y="4602923"/>
            <a:ext cx="1216025" cy="8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16001"/>
            <a:ext cx="9144000" cy="6858000"/>
          </a:xfrm>
          <a:prstGeom prst="frame">
            <a:avLst>
              <a:gd name="adj1" fmla="val 4540"/>
            </a:avLst>
          </a:prstGeom>
          <a:solidFill>
            <a:schemeClr val="accent3">
              <a:lumMod val="60000"/>
              <a:lumOff val="40000"/>
            </a:schemeClr>
          </a:solidFill>
          <a:ln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869762"/>
            <a:ext cx="822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37670">
            <a:off x="7675307" y="1285639"/>
            <a:ext cx="791808" cy="7313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199410">
            <a:off x="5946534" y="1384656"/>
            <a:ext cx="829117" cy="7658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8922">
            <a:off x="1424862" y="5788432"/>
            <a:ext cx="862739" cy="7968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41711">
            <a:off x="983774" y="917104"/>
            <a:ext cx="635897" cy="5873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82536">
            <a:off x="4818261" y="5616952"/>
            <a:ext cx="928688" cy="857796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2250" y="51279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5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95"/>
    </mc:Choice>
    <mc:Fallback xmlns="">
      <p:transition spd="slow" advTm="2759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73" objId="4"/>
        <p14:triggerEvt type="onClick" time="1573" objId="4"/>
        <p14:stopEvt time="12157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49"/>
            <a:ext cx="9252520" cy="69265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157986"/>
            <a:ext cx="3288646" cy="2328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82" y="322688"/>
            <a:ext cx="4919985" cy="328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46" y="4149080"/>
            <a:ext cx="4533202" cy="1143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spc="75" dirty="0">
                <a:solidFill>
                  <a:srgbClr val="474747"/>
                </a:solidFill>
                <a:latin typeface="Verdana"/>
                <a:ea typeface="Calibri"/>
                <a:cs typeface="Times New Roman"/>
              </a:rPr>
              <a:t/>
            </a:r>
            <a:br>
              <a:rPr lang="ru-RU" sz="1400" spc="75" dirty="0">
                <a:solidFill>
                  <a:srgbClr val="474747"/>
                </a:solidFill>
                <a:latin typeface="Verdana"/>
                <a:ea typeface="Calibri"/>
                <a:cs typeface="Times New Roman"/>
              </a:rPr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269" y="3140968"/>
            <a:ext cx="4392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Segoe Print" panose="02000600000000000000" pitchFamily="2" charset="0"/>
              </a:rPr>
              <a:t>Эта пушистая белая вата</a:t>
            </a:r>
          </a:p>
          <a:p>
            <a:r>
              <a:rPr lang="ru-RU" sz="1600" b="1" dirty="0">
                <a:latin typeface="Segoe Print" panose="02000600000000000000" pitchFamily="2" charset="0"/>
              </a:rPr>
              <a:t>В поле росла, дорогие ребята.</a:t>
            </a:r>
          </a:p>
          <a:p>
            <a:r>
              <a:rPr lang="ru-RU" sz="1600" b="1" dirty="0">
                <a:latin typeface="Segoe Print" panose="02000600000000000000" pitchFamily="2" charset="0"/>
              </a:rPr>
              <a:t>Вот показались из тёплой земли</a:t>
            </a:r>
          </a:p>
          <a:p>
            <a:r>
              <a:rPr lang="ru-RU" sz="1600" b="1" dirty="0">
                <a:latin typeface="Segoe Print" panose="02000600000000000000" pitchFamily="2" charset="0"/>
              </a:rPr>
              <a:t>Первые всходы – мы их берегли.</a:t>
            </a:r>
          </a:p>
          <a:p>
            <a:r>
              <a:rPr lang="ru-RU" sz="1600" b="1" dirty="0">
                <a:latin typeface="Segoe Print" panose="02000600000000000000" pitchFamily="2" charset="0"/>
              </a:rPr>
              <a:t>Выйдя из тёплого тихого плена, </a:t>
            </a:r>
          </a:p>
          <a:p>
            <a:r>
              <a:rPr lang="ru-RU" sz="1600" b="1" dirty="0">
                <a:latin typeface="Segoe Print" panose="02000600000000000000" pitchFamily="2" charset="0"/>
              </a:rPr>
              <a:t>Вырос хлопчатник почти по колено. </a:t>
            </a:r>
          </a:p>
          <a:p>
            <a:r>
              <a:rPr lang="ru-RU" sz="1600" b="1" dirty="0">
                <a:latin typeface="Segoe Print" panose="02000600000000000000" pitchFamily="2" charset="0"/>
              </a:rPr>
              <a:t>Светом и влагой земли напоён, </a:t>
            </a:r>
          </a:p>
          <a:p>
            <a:r>
              <a:rPr lang="ru-RU" sz="1600" b="1" dirty="0">
                <a:latin typeface="Segoe Print" panose="02000600000000000000" pitchFamily="2" charset="0"/>
              </a:rPr>
              <a:t>Начал выбрасывать веточки он</a:t>
            </a:r>
            <a:r>
              <a:rPr lang="ru-RU" sz="1600" dirty="0">
                <a:latin typeface="Segoe Print" panose="02000600000000000000" pitchFamily="2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26260" y="4437112"/>
            <a:ext cx="43444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Segoe Print" panose="02000600000000000000" pitchFamily="2" charset="0"/>
              </a:rPr>
              <a:t>Каждый на солнышке жарком блистал, </a:t>
            </a:r>
          </a:p>
          <a:p>
            <a:r>
              <a:rPr lang="ru-RU" sz="1600" b="1" dirty="0">
                <a:latin typeface="Segoe Print" panose="02000600000000000000" pitchFamily="2" charset="0"/>
              </a:rPr>
              <a:t>Каждый коробочкой беленькой стал. </a:t>
            </a:r>
          </a:p>
          <a:p>
            <a:r>
              <a:rPr lang="ru-RU" sz="1600" b="1" dirty="0">
                <a:latin typeface="Segoe Print" panose="02000600000000000000" pitchFamily="2" charset="0"/>
              </a:rPr>
              <a:t>Время проходит — не медлит оно. </a:t>
            </a:r>
          </a:p>
          <a:p>
            <a:r>
              <a:rPr lang="ru-RU" sz="1600" b="1" dirty="0">
                <a:latin typeface="Segoe Print" panose="02000600000000000000" pitchFamily="2" charset="0"/>
              </a:rPr>
              <a:t>Смотришь, в коробочках ваты полно. </a:t>
            </a:r>
          </a:p>
          <a:p>
            <a:r>
              <a:rPr lang="ru-RU" sz="1600" b="1" dirty="0">
                <a:latin typeface="Segoe Print" panose="02000600000000000000" pitchFamily="2" charset="0"/>
              </a:rPr>
              <a:t>Значит, пора наступила для сбора! </a:t>
            </a:r>
          </a:p>
          <a:p>
            <a:r>
              <a:rPr lang="ru-RU" sz="1600" b="1" dirty="0">
                <a:latin typeface="Segoe Print" panose="02000600000000000000" pitchFamily="2" charset="0"/>
              </a:rPr>
              <a:t>Это мы делаем дружно и скоро.</a:t>
            </a:r>
          </a:p>
        </p:txBody>
      </p:sp>
      <p:sp>
        <p:nvSpPr>
          <p:cNvPr id="10" name="Выгнутая вверх стрелка 9"/>
          <p:cNvSpPr/>
          <p:nvPr/>
        </p:nvSpPr>
        <p:spPr>
          <a:xfrm rot="1589267">
            <a:off x="4825882" y="901665"/>
            <a:ext cx="2682333" cy="1006977"/>
          </a:xfrm>
          <a:prstGeom prst="curvedDownArrow">
            <a:avLst>
              <a:gd name="adj1" fmla="val 26187"/>
              <a:gd name="adj2" fmla="val 67904"/>
              <a:gd name="adj3" fmla="val 22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252520" cy="6932889"/>
          </a:xfrm>
          <a:prstGeom prst="frame">
            <a:avLst>
              <a:gd name="adj1" fmla="val 147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09913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40"/>
    </mc:Choice>
    <mc:Fallback xmlns="">
      <p:transition spd="slow" advTm="4744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46" objId="7"/>
        <p14:triggerEvt type="onClick" time="1746" objId="7"/>
        <p14:stopEvt time="46864" objId="7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51" y="2060848"/>
            <a:ext cx="3234361" cy="40260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564904"/>
            <a:ext cx="2857500" cy="381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72281"/>
            <a:ext cx="4896544" cy="25782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Лён, лён, ленок,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Г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олубой цветок!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Тебя сеют, тебя жнут,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Тебя сушат, тебя мнут,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Треплют, чешут и прядут,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Коврики ручные шьют.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887924" y="4237484"/>
            <a:ext cx="1368152" cy="464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719"/>
            </a:avLst>
          </a:prstGeom>
          <a:solidFill>
            <a:schemeClr val="accent5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1680" y="4719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7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09"/>
    </mc:Choice>
    <mc:Fallback xmlns="">
      <p:transition spd="slow" advTm="1690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751" objId="7"/>
        <p14:triggerEvt type="onClick" time="1751" objId="7"/>
        <p14:stopEvt time="15897" objId="7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</a:rPr>
              <a:t>А это были нитки растительного происхождения.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476972"/>
            <a:ext cx="2156868" cy="144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</a:rPr>
              <a:t>Давайте повторим:</a:t>
            </a:r>
          </a:p>
          <a:p>
            <a:endParaRPr lang="ru-RU" dirty="0"/>
          </a:p>
          <a:p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Из                    хлопковые нитки</a:t>
            </a:r>
          </a:p>
          <a:p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  <a:p>
            <a:endParaRPr lang="ru-RU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  <a:p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Изо                    льняные нитки      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539658"/>
            <a:ext cx="1256900" cy="8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000715" y="2865921"/>
            <a:ext cx="1080120" cy="202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549" y="3662000"/>
            <a:ext cx="1254695" cy="156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674" y="3792968"/>
            <a:ext cx="1172191" cy="156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539" y="4443027"/>
            <a:ext cx="11096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9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53096" y="51739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46"/>
    </mc:Choice>
    <mc:Fallback xmlns="">
      <p:transition spd="slow" advTm="1664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09" objId="6"/>
        <p14:triggerEvt type="onClick" time="1709" objId="6"/>
        <p14:stopEvt time="9632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231</Words>
  <Application>Microsoft Office PowerPoint</Application>
  <PresentationFormat>Экран (4:3)</PresentationFormat>
  <Paragraphs>55</Paragraphs>
  <Slides>11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У верблюда и барашки очень тёплые рубашки. Мы им шёрстку состригаем, шерсть для ниток добываем. И для Саши и Наташи свяжем тёплые гамаши. Шерстяные варежки, свитерок для Варюшки. </vt:lpstr>
      <vt:lpstr>Что за облако такое? Белое, пушистое. На земле лежит не тает,  Словно волокнистое. Это не облако, дружок Это кроличий пушок. Нынче кролик и коза пухом поделились, Чтоб из него у нас с тобой нитки получились. Нитки будут новые, тёплые, пуховые! </vt:lpstr>
      <vt:lpstr>Гусеница-шелкопряд По тутовнику ползет, Она — листочков пленница: Грызет их, и грызет. Старается, работает И отдыха не знает Паутинку выпускает, в коконы мотает.  Люди эти коконы аккуратно собирают И шёлковые нитки из них добывают. </vt:lpstr>
      <vt:lpstr>  Пройдя такие приключения, Мы узнали о нитках Животного происхождения. </vt:lpstr>
      <vt:lpstr> </vt:lpstr>
      <vt:lpstr>Лён, лён, ленок, Голубой цветок! Тебя сеют, тебя жнут, Тебя сушат, тебя мнут, Треплют, чешут и прядут, Коврики ручные шьют.</vt:lpstr>
      <vt:lpstr>А это были нитки растительного происхождения.</vt:lpstr>
      <vt:lpstr>А ещё искусственные нитки бывают Искусственный шёлк и капрон называются. Их из древесины и нефти добывают.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Весёлые ниточки</dc:title>
  <dc:creator>USER</dc:creator>
  <cp:lastModifiedBy>USER</cp:lastModifiedBy>
  <cp:revision>30</cp:revision>
  <dcterms:created xsi:type="dcterms:W3CDTF">2015-10-04T14:34:20Z</dcterms:created>
  <dcterms:modified xsi:type="dcterms:W3CDTF">2015-10-14T10:34:18Z</dcterms:modified>
</cp:coreProperties>
</file>