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5" r:id="rId6"/>
    <p:sldId id="266" r:id="rId7"/>
    <p:sldId id="264" r:id="rId8"/>
    <p:sldId id="261" r:id="rId9"/>
    <p:sldId id="263" r:id="rId10"/>
    <p:sldId id="262" r:id="rId11"/>
    <p:sldId id="268" r:id="rId12"/>
    <p:sldId id="269" r:id="rId13"/>
    <p:sldId id="259" r:id="rId14"/>
    <p:sldId id="267" r:id="rId15"/>
    <p:sldId id="271" r:id="rId16"/>
    <p:sldId id="272" r:id="rId17"/>
    <p:sldId id="273" r:id="rId18"/>
    <p:sldId id="274" r:id="rId19"/>
    <p:sldId id="275" r:id="rId20"/>
    <p:sldId id="276" r:id="rId21"/>
    <p:sldId id="270" r:id="rId22"/>
    <p:sldId id="277" r:id="rId23"/>
    <p:sldId id="278" r:id="rId24"/>
    <p:sldId id="279" r:id="rId25"/>
    <p:sldId id="280" r:id="rId26"/>
    <p:sldId id="281" r:id="rId2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2" d="100"/>
          <a:sy n="102" d="100"/>
        </p:scale>
        <p:origin x="-23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17.11.2009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17.11.2009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17.11.2009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17.11.2009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17.11.2009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17.11.2009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17.11.2009</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17.11.2009</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17.11.2009</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17.11.2009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17.11.2009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FFF00"/>
            </a:gs>
            <a:gs pos="50000">
              <a:schemeClr val="accent1">
                <a:tint val="44500"/>
                <a:satMod val="160000"/>
              </a:schemeClr>
            </a:gs>
            <a:gs pos="100000">
              <a:schemeClr val="accent1">
                <a:tint val="23500"/>
                <a:satMod val="160000"/>
              </a:schemeClr>
            </a:gs>
          </a:gsLst>
          <a:lin ang="2700000" scaled="1"/>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17.11.2009</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85720" y="1357298"/>
            <a:ext cx="8429684" cy="3785652"/>
          </a:xfrm>
          <a:prstGeom prst="rect">
            <a:avLst/>
          </a:prstGeom>
        </p:spPr>
        <p:txBody>
          <a:bodyPr wrap="square">
            <a:spAutoFit/>
          </a:bodyPr>
          <a:lstStyle/>
          <a:p>
            <a:r>
              <a:rPr lang="ru-RU" sz="4800" i="1" dirty="0" smtClean="0"/>
              <a:t>Большое внимание классный руководитель должен уделить формированию традиций в проведении родительского собрания. </a:t>
            </a:r>
            <a:endParaRPr lang="ru-RU" sz="4800" i="1"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57158" y="1571612"/>
            <a:ext cx="8143932" cy="3785652"/>
          </a:xfrm>
          <a:prstGeom prst="rect">
            <a:avLst/>
          </a:prstGeom>
        </p:spPr>
        <p:txBody>
          <a:bodyPr wrap="square">
            <a:spAutoFit/>
          </a:bodyPr>
          <a:lstStyle/>
          <a:p>
            <a:r>
              <a:rPr lang="ru-RU" sz="4800" i="1" dirty="0" smtClean="0"/>
              <a:t>Главными формами взаимодействия классного руководителя с семьёй являются </a:t>
            </a:r>
            <a:r>
              <a:rPr lang="ru-RU" sz="4800" b="1" i="1" dirty="0" smtClean="0"/>
              <a:t>индивидуальные</a:t>
            </a:r>
            <a:r>
              <a:rPr lang="ru-RU" sz="4800" i="1" dirty="0" smtClean="0"/>
              <a:t> и </a:t>
            </a:r>
            <a:r>
              <a:rPr lang="ru-RU" sz="4800" b="1" i="1" dirty="0" smtClean="0"/>
              <a:t>групповые</a:t>
            </a:r>
            <a:r>
              <a:rPr lang="ru-RU" sz="4800" i="1" dirty="0" smtClean="0"/>
              <a:t> формы работы. </a:t>
            </a:r>
            <a:endParaRPr lang="ru-RU" sz="4800" i="1"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28596" y="1214422"/>
            <a:ext cx="8072494" cy="3046988"/>
          </a:xfrm>
          <a:prstGeom prst="rect">
            <a:avLst/>
          </a:prstGeom>
        </p:spPr>
        <p:txBody>
          <a:bodyPr wrap="square">
            <a:spAutoFit/>
          </a:bodyPr>
          <a:lstStyle/>
          <a:p>
            <a:r>
              <a:rPr lang="ru-RU" sz="4800" i="1" dirty="0" smtClean="0"/>
              <a:t>К </a:t>
            </a:r>
            <a:r>
              <a:rPr lang="ru-RU" sz="4800" b="1" i="1" dirty="0" smtClean="0"/>
              <a:t>групповым</a:t>
            </a:r>
            <a:r>
              <a:rPr lang="ru-RU" sz="4800" i="1" dirty="0" smtClean="0"/>
              <a:t> формам относятся: конференции, встречи, родительские клубы, клубы творчества. </a:t>
            </a:r>
            <a:endParaRPr lang="ru-RU" sz="4800" i="1"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14282" y="857232"/>
            <a:ext cx="8786874" cy="4832092"/>
          </a:xfrm>
          <a:prstGeom prst="rect">
            <a:avLst/>
          </a:prstGeom>
        </p:spPr>
        <p:txBody>
          <a:bodyPr wrap="square">
            <a:spAutoFit/>
          </a:bodyPr>
          <a:lstStyle/>
          <a:p>
            <a:r>
              <a:rPr lang="ru-RU" sz="4400" i="1" dirty="0" smtClean="0"/>
              <a:t>Большое значение в работе классного руководителя имеет </a:t>
            </a:r>
            <a:r>
              <a:rPr lang="ru-RU" sz="4400" b="1" i="1" dirty="0" smtClean="0"/>
              <a:t>индивидуальная </a:t>
            </a:r>
            <a:r>
              <a:rPr lang="ru-RU" sz="4400" i="1" dirty="0" smtClean="0"/>
              <a:t>работа с родителями. К этой форме относятся индивидуальные консультации, беседы, посещения на дому. </a:t>
            </a:r>
            <a:endParaRPr lang="ru-RU" sz="4400" i="1"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ChangeArrowheads="1"/>
          </p:cNvSpPr>
          <p:nvPr/>
        </p:nvSpPr>
        <p:spPr bwMode="auto">
          <a:xfrm>
            <a:off x="214282" y="1071546"/>
            <a:ext cx="8715404" cy="50167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40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К нетрадиционным формам работы с родителями можно отнести следующие:</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4000" b="0" i="1"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sz="40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Родительские чтения </a:t>
            </a:r>
            <a:endParaRPr kumimoji="0" lang="ru-RU" sz="4000" b="0" i="1"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sz="40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Родительские вечера </a:t>
            </a:r>
            <a:endParaRPr kumimoji="0" lang="ru-RU" sz="4000" b="0" i="1"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sz="40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Родительские тренинги </a:t>
            </a:r>
            <a:endParaRPr kumimoji="0" lang="ru-RU" sz="4000" b="0" i="1"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pPr>
            <a:r>
              <a:rPr kumimoji="0" lang="ru-RU" sz="4000" b="0" i="1" u="none" strike="noStrike" cap="none" normalizeH="0" baseline="0" dirty="0" smtClean="0">
                <a:ln>
                  <a:noFill/>
                </a:ln>
                <a:solidFill>
                  <a:schemeClr val="tx1"/>
                </a:solidFill>
                <a:effectLst/>
                <a:latin typeface="Arial" pitchFamily="34" charset="0"/>
                <a:ea typeface="Times New Roman" pitchFamily="18" charset="0"/>
              </a:rPr>
              <a:t> Родительские ринги </a:t>
            </a:r>
            <a:endParaRPr kumimoji="0" lang="ru-RU" sz="4000" b="0" i="1"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28596" y="357166"/>
            <a:ext cx="5087883" cy="2585323"/>
          </a:xfrm>
          <a:prstGeom prst="rect">
            <a:avLst/>
          </a:prstGeom>
        </p:spPr>
        <p:txBody>
          <a:bodyPr wrap="square">
            <a:spAutoFit/>
          </a:bodyPr>
          <a:lstStyle/>
          <a:p>
            <a:pPr algn="ctr"/>
            <a:r>
              <a:rPr lang="ru-RU" sz="5400" dirty="0" smtClean="0">
                <a:latin typeface="Arial" pitchFamily="34" charset="0"/>
                <a:cs typeface="Arial" pitchFamily="34" charset="0"/>
              </a:rPr>
              <a:t>В дневник классного руководителя: </a:t>
            </a:r>
            <a:endParaRPr lang="ru-RU" sz="5400" dirty="0">
              <a:latin typeface="Arial" pitchFamily="34" charset="0"/>
              <a:cs typeface="Arial" pitchFamily="34" charset="0"/>
            </a:endParaRPr>
          </a:p>
        </p:txBody>
      </p:sp>
      <p:pic>
        <p:nvPicPr>
          <p:cNvPr id="5" name="Picture 4" descr="15"/>
          <p:cNvPicPr>
            <a:picLocks noChangeAspect="1" noChangeArrowheads="1" noCrop="1"/>
          </p:cNvPicPr>
          <p:nvPr/>
        </p:nvPicPr>
        <p:blipFill>
          <a:blip r:embed="rId2"/>
          <a:srcRect/>
          <a:stretch>
            <a:fillRect/>
          </a:stretch>
        </p:blipFill>
        <p:spPr bwMode="auto">
          <a:xfrm>
            <a:off x="4214810" y="3214686"/>
            <a:ext cx="4562508" cy="342467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1"/>
          <p:cNvSpPr>
            <a:spLocks noChangeArrowheads="1"/>
          </p:cNvSpPr>
          <p:nvPr/>
        </p:nvSpPr>
        <p:spPr bwMode="auto">
          <a:xfrm>
            <a:off x="0" y="928670"/>
            <a:ext cx="8715436" cy="403187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sz="4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Родительское собрание</a:t>
            </a:r>
          </a:p>
          <a:p>
            <a:pPr marL="0" marR="0" lvl="0" indent="0" algn="l" defTabSz="914400" rtl="0" eaLnBrk="0" fontAlgn="base" latinLnBrk="0" hangingPunct="0">
              <a:lnSpc>
                <a:spcPct val="100000"/>
              </a:lnSpc>
              <a:spcBef>
                <a:spcPct val="0"/>
              </a:spcBef>
              <a:spcAft>
                <a:spcPct val="0"/>
              </a:spcAft>
              <a:buClrTx/>
              <a:buSzTx/>
              <a:tabLst/>
            </a:pPr>
            <a:r>
              <a:rPr kumimoji="0" lang="ru-RU" sz="4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должно просвещать родителей,</a:t>
            </a:r>
          </a:p>
          <a:p>
            <a:pPr marL="0" marR="0" lvl="0" indent="0" algn="l" defTabSz="914400" rtl="0" eaLnBrk="0" fontAlgn="base" latinLnBrk="0" hangingPunct="0">
              <a:lnSpc>
                <a:spcPct val="100000"/>
              </a:lnSpc>
              <a:spcBef>
                <a:spcPct val="0"/>
              </a:spcBef>
              <a:spcAft>
                <a:spcPct val="0"/>
              </a:spcAft>
              <a:buClrTx/>
              <a:buSzTx/>
              <a:tabLst/>
            </a:pPr>
            <a:r>
              <a:rPr kumimoji="0" lang="ru-RU" sz="4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а не констатировать </a:t>
            </a:r>
          </a:p>
          <a:p>
            <a:pPr marL="0" marR="0" lvl="0" indent="0" algn="l" defTabSz="914400" rtl="0" eaLnBrk="0" fontAlgn="base" latinLnBrk="0" hangingPunct="0">
              <a:lnSpc>
                <a:spcPct val="100000"/>
              </a:lnSpc>
              <a:spcBef>
                <a:spcPct val="0"/>
              </a:spcBef>
              <a:spcAft>
                <a:spcPct val="0"/>
              </a:spcAft>
              <a:buClrTx/>
              <a:buSzTx/>
              <a:tabLst/>
            </a:pPr>
            <a:r>
              <a:rPr kumimoji="0" lang="ru-RU" sz="4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ошибки и неудачи детей в</a:t>
            </a:r>
            <a:r>
              <a:rPr kumimoji="0" lang="ru-RU" sz="4400" b="0" i="0" u="none" strike="noStrike" cap="none" normalizeH="0" dirty="0" smtClean="0">
                <a:ln>
                  <a:noFill/>
                </a:ln>
                <a:solidFill>
                  <a:schemeClr val="tx1"/>
                </a:solidFill>
                <a:effectLst/>
                <a:latin typeface="Arial" pitchFamily="34" charset="0"/>
                <a:ea typeface="Times New Roman" pitchFamily="18" charset="0"/>
                <a:cs typeface="Arial" pitchFamily="34" charset="0"/>
              </a:rPr>
              <a:t>     </a:t>
            </a:r>
            <a:endParaRPr lang="ru-RU" sz="4400" dirty="0" smtClean="0">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pPr>
            <a:r>
              <a:rPr kumimoji="0" lang="ru-RU" sz="4400" b="0" i="0" u="none" strike="noStrike" cap="none" normalizeH="0" dirty="0" smtClean="0">
                <a:ln>
                  <a:noFill/>
                </a:ln>
                <a:solidFill>
                  <a:schemeClr val="tx1"/>
                </a:solidFill>
                <a:effectLst/>
                <a:latin typeface="Arial" pitchFamily="34" charset="0"/>
                <a:ea typeface="Times New Roman" pitchFamily="18" charset="0"/>
                <a:cs typeface="Arial" pitchFamily="34" charset="0"/>
              </a:rPr>
              <a:t> в учёбе.</a:t>
            </a:r>
            <a:r>
              <a:rPr kumimoji="0" lang="ru-RU" sz="4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ru-RU" sz="4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p:cNvSpPr>
            <a:spLocks noChangeArrowheads="1"/>
          </p:cNvSpPr>
          <p:nvPr/>
        </p:nvSpPr>
        <p:spPr bwMode="auto">
          <a:xfrm>
            <a:off x="0" y="1142984"/>
            <a:ext cx="9032344" cy="3077766"/>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4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sz="4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Тема родительского собрания </a:t>
            </a:r>
          </a:p>
          <a:p>
            <a:pPr marL="0" marR="0" lvl="0" indent="0" algn="l" defTabSz="914400" rtl="0" eaLnBrk="0" fontAlgn="base" latinLnBrk="0" hangingPunct="0">
              <a:lnSpc>
                <a:spcPct val="100000"/>
              </a:lnSpc>
              <a:spcBef>
                <a:spcPct val="0"/>
              </a:spcBef>
              <a:spcAft>
                <a:spcPct val="0"/>
              </a:spcAft>
              <a:buClrTx/>
              <a:buSzTx/>
              <a:tabLst/>
            </a:pPr>
            <a:r>
              <a:rPr kumimoji="0" lang="ru-RU" sz="4400" i="0" u="none" strike="noStrike" cap="none" normalizeH="0" dirty="0" smtClean="0">
                <a:ln>
                  <a:noFill/>
                </a:ln>
                <a:solidFill>
                  <a:schemeClr val="tx1"/>
                </a:solidFill>
                <a:effectLst/>
                <a:latin typeface="Arial" pitchFamily="34" charset="0"/>
                <a:ea typeface="Times New Roman" pitchFamily="18" charset="0"/>
                <a:cs typeface="Arial" pitchFamily="34" charset="0"/>
              </a:rPr>
              <a:t>  </a:t>
            </a:r>
            <a:r>
              <a:rPr kumimoji="0" lang="ru-RU" sz="440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должна </a:t>
            </a:r>
            <a:r>
              <a:rPr kumimoji="0" lang="ru-RU" sz="440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учитывать</a:t>
            </a:r>
          </a:p>
          <a:p>
            <a:pPr marL="0" marR="0" lvl="0" indent="0" algn="l" defTabSz="914400" rtl="0" eaLnBrk="0" fontAlgn="base" latinLnBrk="0" hangingPunct="0">
              <a:lnSpc>
                <a:spcPct val="100000"/>
              </a:lnSpc>
              <a:spcBef>
                <a:spcPct val="0"/>
              </a:spcBef>
              <a:spcAft>
                <a:spcPct val="0"/>
              </a:spcAft>
              <a:buClrTx/>
              <a:buSzTx/>
              <a:tabLst/>
            </a:pPr>
            <a:r>
              <a:rPr kumimoji="0" lang="ru-RU" sz="4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ru-RU" sz="4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возрастные </a:t>
            </a:r>
            <a:r>
              <a:rPr kumimoji="0" lang="ru-RU" sz="4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особенности детей. </a:t>
            </a:r>
            <a:endParaRPr kumimoji="0" lang="ru-RU" sz="4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1"/>
          <p:cNvSpPr>
            <a:spLocks noChangeArrowheads="1"/>
          </p:cNvSpPr>
          <p:nvPr/>
        </p:nvSpPr>
        <p:spPr bwMode="auto">
          <a:xfrm>
            <a:off x="285720" y="1142984"/>
            <a:ext cx="8334397" cy="3077766"/>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4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sz="4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Собрание должно носить</a:t>
            </a:r>
          </a:p>
          <a:p>
            <a:pPr marL="0" marR="0" lvl="0" indent="0" algn="l" defTabSz="914400" rtl="0" eaLnBrk="0" fontAlgn="base" latinLnBrk="0" hangingPunct="0">
              <a:lnSpc>
                <a:spcPct val="100000"/>
              </a:lnSpc>
              <a:spcBef>
                <a:spcPct val="0"/>
              </a:spcBef>
              <a:spcAft>
                <a:spcPct val="0"/>
              </a:spcAft>
              <a:buClrTx/>
              <a:buSzTx/>
              <a:tabLst/>
            </a:pPr>
            <a:r>
              <a:rPr kumimoji="0" lang="ru-RU" sz="4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как теоретический,</a:t>
            </a:r>
          </a:p>
          <a:p>
            <a:pPr marL="0" marR="0" lvl="0" indent="0" algn="l" defTabSz="914400" rtl="0" eaLnBrk="0" fontAlgn="base" latinLnBrk="0" hangingPunct="0">
              <a:lnSpc>
                <a:spcPct val="100000"/>
              </a:lnSpc>
              <a:spcBef>
                <a:spcPct val="0"/>
              </a:spcBef>
              <a:spcAft>
                <a:spcPct val="0"/>
              </a:spcAft>
              <a:buClrTx/>
              <a:buSzTx/>
              <a:tabLst/>
            </a:pPr>
            <a:r>
              <a:rPr kumimoji="0" lang="ru-RU" sz="4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так и практический характер. </a:t>
            </a:r>
            <a:endParaRPr kumimoji="0" lang="ru-RU" sz="4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00034" y="1643050"/>
            <a:ext cx="7429552" cy="2800767"/>
          </a:xfrm>
          <a:prstGeom prst="rect">
            <a:avLst/>
          </a:prstGeom>
        </p:spPr>
        <p:txBody>
          <a:bodyPr wrap="square">
            <a:spAutoFit/>
          </a:bodyPr>
          <a:lstStyle/>
          <a:p>
            <a:pPr>
              <a:buFont typeface="Arial" pitchFamily="34" charset="0"/>
              <a:buChar char="•"/>
            </a:pPr>
            <a:r>
              <a:rPr lang="ru-RU" sz="4400" dirty="0" smtClean="0">
                <a:latin typeface="Arial" pitchFamily="34" charset="0"/>
                <a:cs typeface="Arial" pitchFamily="34" charset="0"/>
              </a:rPr>
              <a:t>Собрание не должно заниматься обсуждением и осуждением личностей учащихся. </a:t>
            </a:r>
            <a:endParaRPr lang="ru-RU" sz="44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1"/>
          <p:cNvSpPr>
            <a:spLocks noChangeArrowheads="1"/>
          </p:cNvSpPr>
          <p:nvPr/>
        </p:nvSpPr>
        <p:spPr bwMode="auto">
          <a:xfrm>
            <a:off x="0" y="857232"/>
            <a:ext cx="8929718" cy="258532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ctr" fontAlgn="base">
              <a:spcBef>
                <a:spcPct val="0"/>
              </a:spcBef>
              <a:spcAft>
                <a:spcPct val="0"/>
              </a:spcAft>
            </a:pPr>
            <a:r>
              <a:rPr kumimoji="0" lang="ru-RU" sz="5400" b="1" i="0" u="none" strike="noStrike" cap="none" normalizeH="0" baseline="0" dirty="0" smtClean="0">
                <a:ln>
                  <a:noFill/>
                </a:ln>
                <a:solidFill>
                  <a:srgbClr val="199043"/>
                </a:solidFill>
                <a:effectLst/>
                <a:latin typeface="Arial" pitchFamily="34" charset="0"/>
                <a:ea typeface="Times New Roman" pitchFamily="18" charset="0"/>
                <a:cs typeface="Arial" pitchFamily="34" charset="0"/>
              </a:rPr>
              <a:t>Родительское собрание</a:t>
            </a:r>
            <a:r>
              <a:rPr lang="ru-RU" sz="5400" b="1" dirty="0" smtClean="0">
                <a:solidFill>
                  <a:srgbClr val="199043"/>
                </a:solidFill>
                <a:latin typeface="Arial" pitchFamily="34" charset="0"/>
                <a:ea typeface="Times New Roman" pitchFamily="18" charset="0"/>
                <a:cs typeface="Arial" pitchFamily="34" charset="0"/>
              </a:rPr>
              <a:t> </a:t>
            </a:r>
            <a:r>
              <a:rPr kumimoji="0" lang="ru-RU" sz="5400" b="1" i="0" u="none" strike="noStrike" cap="none" normalizeH="0" baseline="0" dirty="0" smtClean="0">
                <a:ln>
                  <a:noFill/>
                </a:ln>
                <a:solidFill>
                  <a:srgbClr val="199043"/>
                </a:solidFill>
                <a:effectLst/>
                <a:latin typeface="Arial" pitchFamily="34" charset="0"/>
                <a:ea typeface="Times New Roman" pitchFamily="18" charset="0"/>
                <a:cs typeface="Arial" pitchFamily="34" charset="0"/>
              </a:rPr>
              <a:t>:</a:t>
            </a:r>
            <a:r>
              <a:rPr kumimoji="0" lang="en-US" sz="5400" b="1" i="0" u="none" strike="noStrike" cap="none" normalizeH="0" baseline="0" dirty="0" smtClean="0">
                <a:ln>
                  <a:noFill/>
                </a:ln>
                <a:solidFill>
                  <a:srgbClr val="199043"/>
                </a:solidFill>
                <a:effectLst/>
                <a:latin typeface="Arial" pitchFamily="34" charset="0"/>
                <a:ea typeface="Times New Roman" pitchFamily="18" charset="0"/>
                <a:cs typeface="Arial" pitchFamily="34" charset="0"/>
              </a:rPr>
              <a:t> </a:t>
            </a:r>
          </a:p>
          <a:p>
            <a:pPr lvl="0" algn="ctr" fontAlgn="base">
              <a:spcBef>
                <a:spcPct val="0"/>
              </a:spcBef>
              <a:spcAft>
                <a:spcPct val="0"/>
              </a:spcAft>
            </a:pPr>
            <a:r>
              <a:rPr kumimoji="0" lang="ru-RU" sz="5400" b="1" i="0" u="none" strike="noStrike" cap="none" normalizeH="0" baseline="0" dirty="0" smtClean="0">
                <a:ln>
                  <a:noFill/>
                </a:ln>
                <a:solidFill>
                  <a:srgbClr val="199043"/>
                </a:solidFill>
                <a:effectLst/>
                <a:latin typeface="Arial" pitchFamily="34" charset="0"/>
                <a:ea typeface="Times New Roman" pitchFamily="18" charset="0"/>
                <a:cs typeface="Arial" pitchFamily="34" charset="0"/>
              </a:rPr>
              <a:t>методика подготовки и проведения</a:t>
            </a:r>
            <a:endParaRPr kumimoji="0" lang="ru-RU" sz="54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Rectangle 1"/>
          <p:cNvSpPr>
            <a:spLocks noChangeArrowheads="1"/>
          </p:cNvSpPr>
          <p:nvPr/>
        </p:nvSpPr>
        <p:spPr bwMode="auto">
          <a:xfrm>
            <a:off x="1000100" y="1857364"/>
            <a:ext cx="7611251" cy="2677656"/>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sz="4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Классный руководитель</a:t>
            </a:r>
            <a:endParaRPr kumimoji="0" lang="en-US" sz="4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pPr>
            <a:r>
              <a:rPr kumimoji="0" lang="ru-RU" sz="4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должен не </a:t>
            </a:r>
            <a:r>
              <a:rPr kumimoji="0" lang="ru-RU" sz="4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назидать</a:t>
            </a:r>
            <a:r>
              <a:rPr kumimoji="0" lang="ru-RU" sz="4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endParaRPr kumimoji="0" lang="en-US" sz="4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pPr>
            <a:r>
              <a:rPr kumimoji="0" lang="ru-RU" sz="4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а общаться с родителями. </a:t>
            </a:r>
            <a:endParaRPr kumimoji="0" lang="ru-RU" sz="4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214282" y="2000240"/>
            <a:ext cx="8286776" cy="313932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sz="4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Родительское собрание </a:t>
            </a:r>
            <a:endParaRPr kumimoji="0" lang="en-US" sz="4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pPr>
            <a:r>
              <a:rPr kumimoji="0" lang="ru-RU" sz="4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не должно быть длительным по времени. </a:t>
            </a:r>
            <a:endParaRPr kumimoji="0" lang="ru-RU" sz="4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48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14348" y="1571612"/>
            <a:ext cx="7572428" cy="2800767"/>
          </a:xfrm>
          <a:prstGeom prst="rect">
            <a:avLst/>
          </a:prstGeom>
        </p:spPr>
        <p:txBody>
          <a:bodyPr wrap="square">
            <a:spAutoFit/>
          </a:bodyPr>
          <a:lstStyle/>
          <a:p>
            <a:pPr>
              <a:buFont typeface="Arial" pitchFamily="34" charset="0"/>
              <a:buChar char="•"/>
            </a:pPr>
            <a:r>
              <a:rPr lang="ru-RU" sz="4400" dirty="0" smtClean="0">
                <a:latin typeface="Arial" pitchFamily="34" charset="0"/>
                <a:cs typeface="Arial" pitchFamily="34" charset="0"/>
              </a:rPr>
              <a:t>Строго контролируйте </a:t>
            </a:r>
            <a:r>
              <a:rPr lang="ru-RU" sz="4400" dirty="0" smtClean="0">
                <a:latin typeface="Arial" pitchFamily="34" charset="0"/>
                <a:cs typeface="Arial" pitchFamily="34" charset="0"/>
              </a:rPr>
              <a:t>присутствие родителей на собрании, выясняйте причину </a:t>
            </a:r>
            <a:r>
              <a:rPr lang="ru-RU" sz="4400" dirty="0" smtClean="0">
                <a:latin typeface="Arial" pitchFamily="34" charset="0"/>
                <a:cs typeface="Arial" pitchFamily="34" charset="0"/>
              </a:rPr>
              <a:t>отсутствия</a:t>
            </a:r>
            <a:r>
              <a:rPr lang="ru-RU" sz="4400" dirty="0" smtClean="0">
                <a:latin typeface="Arial" pitchFamily="34" charset="0"/>
                <a:cs typeface="Arial" pitchFamily="34" charset="0"/>
              </a:rPr>
              <a:t>.</a:t>
            </a:r>
            <a:endParaRPr lang="ru-RU" sz="44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1"/>
          <p:cNvSpPr>
            <a:spLocks noChangeArrowheads="1"/>
          </p:cNvSpPr>
          <p:nvPr/>
        </p:nvSpPr>
        <p:spPr bwMode="auto">
          <a:xfrm>
            <a:off x="0" y="1785926"/>
            <a:ext cx="8643966" cy="307776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4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sz="4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С отсутствующими родителями </a:t>
            </a:r>
          </a:p>
          <a:p>
            <a:pPr marL="0" marR="0" lvl="0" indent="0" algn="l" defTabSz="914400" rtl="0" eaLnBrk="0" fontAlgn="base" latinLnBrk="0" hangingPunct="0">
              <a:lnSpc>
                <a:spcPct val="100000"/>
              </a:lnSpc>
              <a:spcBef>
                <a:spcPct val="0"/>
              </a:spcBef>
              <a:spcAft>
                <a:spcPct val="0"/>
              </a:spcAft>
              <a:buClrTx/>
              <a:buSzTx/>
              <a:tabLst/>
            </a:pPr>
            <a:r>
              <a:rPr kumimoji="0" lang="ru-RU" sz="4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проводите индивидуальные </a:t>
            </a:r>
          </a:p>
          <a:p>
            <a:pPr marL="0" marR="0" lvl="0" indent="0" algn="l" defTabSz="914400" rtl="0" eaLnBrk="0" fontAlgn="base" latinLnBrk="0" hangingPunct="0">
              <a:lnSpc>
                <a:spcPct val="100000"/>
              </a:lnSpc>
              <a:spcBef>
                <a:spcPct val="0"/>
              </a:spcBef>
              <a:spcAft>
                <a:spcPct val="0"/>
              </a:spcAft>
              <a:buClrTx/>
              <a:buSzTx/>
              <a:tabLst/>
            </a:pPr>
            <a:r>
              <a:rPr kumimoji="0" lang="ru-RU" sz="4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беседы и консультации. </a:t>
            </a:r>
            <a:endParaRPr kumimoji="0" lang="ru-RU" sz="4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1"/>
          <p:cNvSpPr>
            <a:spLocks noChangeArrowheads="1"/>
          </p:cNvSpPr>
          <p:nvPr/>
        </p:nvSpPr>
        <p:spPr bwMode="auto">
          <a:xfrm>
            <a:off x="571472" y="1214422"/>
            <a:ext cx="7375737" cy="2677656"/>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sz="4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Составляйте программу </a:t>
            </a:r>
          </a:p>
          <a:p>
            <a:pPr marL="0" marR="0" lvl="0" indent="0" algn="l" defTabSz="914400" rtl="0" eaLnBrk="0" fontAlgn="base" latinLnBrk="0" hangingPunct="0">
              <a:lnSpc>
                <a:spcPct val="100000"/>
              </a:lnSpc>
              <a:spcBef>
                <a:spcPct val="0"/>
              </a:spcBef>
              <a:spcAft>
                <a:spcPct val="0"/>
              </a:spcAft>
              <a:buClrTx/>
              <a:buSzTx/>
              <a:tabLst/>
            </a:pPr>
            <a:r>
              <a:rPr kumimoji="0" lang="ru-RU" sz="4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собрания и перечень</a:t>
            </a:r>
          </a:p>
          <a:p>
            <a:pPr marL="0" marR="0" lvl="0" indent="0" algn="l" defTabSz="914400" rtl="0" eaLnBrk="0" fontAlgn="base" latinLnBrk="0" hangingPunct="0">
              <a:lnSpc>
                <a:spcPct val="100000"/>
              </a:lnSpc>
              <a:spcBef>
                <a:spcPct val="0"/>
              </a:spcBef>
              <a:spcAft>
                <a:spcPct val="0"/>
              </a:spcAft>
              <a:buClrTx/>
              <a:buSzTx/>
              <a:tabLst/>
            </a:pPr>
            <a:r>
              <a:rPr kumimoji="0" lang="ru-RU" sz="4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вопросов для обсуждения. </a:t>
            </a:r>
            <a:endParaRPr kumimoji="0" lang="ru-RU" sz="4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85754" y="1928802"/>
            <a:ext cx="8358246" cy="2800767"/>
          </a:xfrm>
          <a:prstGeom prst="rect">
            <a:avLst/>
          </a:prstGeom>
        </p:spPr>
        <p:txBody>
          <a:bodyPr wrap="square">
            <a:spAutoFit/>
          </a:bodyPr>
          <a:lstStyle/>
          <a:p>
            <a:pPr>
              <a:buFont typeface="Arial" pitchFamily="34" charset="0"/>
              <a:buChar char="•"/>
            </a:pPr>
            <a:r>
              <a:rPr lang="ru-RU" sz="4400" dirty="0" smtClean="0">
                <a:latin typeface="Arial" pitchFamily="34" charset="0"/>
                <a:cs typeface="Arial" pitchFamily="34" charset="0"/>
              </a:rPr>
              <a:t>Положительный итог </a:t>
            </a:r>
            <a:endParaRPr lang="ru-RU" sz="4400" dirty="0" smtClean="0">
              <a:latin typeface="Arial" pitchFamily="34" charset="0"/>
              <a:cs typeface="Arial" pitchFamily="34" charset="0"/>
            </a:endParaRPr>
          </a:p>
          <a:p>
            <a:r>
              <a:rPr lang="ru-RU" sz="4400" dirty="0" smtClean="0">
                <a:latin typeface="Arial" pitchFamily="34" charset="0"/>
                <a:cs typeface="Arial" pitchFamily="34" charset="0"/>
              </a:rPr>
              <a:t>каждого </a:t>
            </a:r>
            <a:r>
              <a:rPr lang="ru-RU" sz="4400" dirty="0" smtClean="0">
                <a:latin typeface="Arial" pitchFamily="34" charset="0"/>
                <a:cs typeface="Arial" pitchFamily="34" charset="0"/>
              </a:rPr>
              <a:t>собрания – </a:t>
            </a:r>
            <a:endParaRPr lang="ru-RU" sz="4400" dirty="0" smtClean="0">
              <a:latin typeface="Arial" pitchFamily="34" charset="0"/>
              <a:cs typeface="Arial" pitchFamily="34" charset="0"/>
            </a:endParaRPr>
          </a:p>
          <a:p>
            <a:r>
              <a:rPr lang="ru-RU" sz="4400" dirty="0" smtClean="0">
                <a:latin typeface="Arial" pitchFamily="34" charset="0"/>
                <a:cs typeface="Arial" pitchFamily="34" charset="0"/>
              </a:rPr>
              <a:t>это </a:t>
            </a:r>
            <a:r>
              <a:rPr lang="ru-RU" sz="4400" dirty="0" smtClean="0">
                <a:latin typeface="Arial" pitchFamily="34" charset="0"/>
                <a:cs typeface="Arial" pitchFamily="34" charset="0"/>
              </a:rPr>
              <a:t>благоприятная основа </a:t>
            </a:r>
            <a:endParaRPr lang="ru-RU" sz="4400" dirty="0" smtClean="0">
              <a:latin typeface="Arial" pitchFamily="34" charset="0"/>
              <a:cs typeface="Arial" pitchFamily="34" charset="0"/>
            </a:endParaRPr>
          </a:p>
          <a:p>
            <a:r>
              <a:rPr lang="ru-RU" sz="4400" dirty="0" smtClean="0">
                <a:latin typeface="Arial" pitchFamily="34" charset="0"/>
                <a:cs typeface="Arial" pitchFamily="34" charset="0"/>
              </a:rPr>
              <a:t>будущего </a:t>
            </a:r>
            <a:r>
              <a:rPr lang="ru-RU" sz="4400" dirty="0" smtClean="0">
                <a:latin typeface="Arial" pitchFamily="34" charset="0"/>
                <a:cs typeface="Arial" pitchFamily="34" charset="0"/>
              </a:rPr>
              <a:t>собрания. </a:t>
            </a:r>
            <a:endParaRPr lang="ru-RU" sz="44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14282" y="857232"/>
            <a:ext cx="8358246" cy="3785652"/>
          </a:xfrm>
          <a:prstGeom prst="rect">
            <a:avLst/>
          </a:prstGeom>
        </p:spPr>
        <p:txBody>
          <a:bodyPr wrap="square">
            <a:spAutoFit/>
          </a:bodyPr>
          <a:lstStyle/>
          <a:p>
            <a:r>
              <a:rPr lang="ru-RU" sz="4000" i="1" dirty="0" smtClean="0"/>
              <a:t>По содержанию родительские собрания могут быть :</a:t>
            </a:r>
          </a:p>
          <a:p>
            <a:endParaRPr lang="en-US" sz="4000" i="1" dirty="0" smtClean="0"/>
          </a:p>
          <a:p>
            <a:pPr>
              <a:buFont typeface="Arial" pitchFamily="34" charset="0"/>
              <a:buChar char="•"/>
            </a:pPr>
            <a:r>
              <a:rPr lang="ru-RU" sz="4000" b="1" i="1" dirty="0" smtClean="0"/>
              <a:t> текущими</a:t>
            </a:r>
            <a:endParaRPr lang="en-US" sz="4000" b="1" i="1" dirty="0" smtClean="0"/>
          </a:p>
          <a:p>
            <a:pPr>
              <a:buFont typeface="Arial" pitchFamily="34" charset="0"/>
              <a:buChar char="•"/>
            </a:pPr>
            <a:r>
              <a:rPr lang="ru-RU" sz="4000" b="1" i="1" dirty="0" smtClean="0"/>
              <a:t> тематическими </a:t>
            </a:r>
            <a:endParaRPr lang="en-US" sz="4000" b="1" i="1" dirty="0" smtClean="0"/>
          </a:p>
          <a:p>
            <a:pPr>
              <a:buFont typeface="Arial" pitchFamily="34" charset="0"/>
              <a:buChar char="•"/>
            </a:pPr>
            <a:r>
              <a:rPr lang="ru-RU" sz="4000" b="1" i="1" dirty="0" smtClean="0"/>
              <a:t> итоговыми</a:t>
            </a:r>
            <a:endParaRPr lang="ru-RU" sz="4000" i="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ChangeArrowheads="1"/>
          </p:cNvSpPr>
          <p:nvPr/>
        </p:nvSpPr>
        <p:spPr bwMode="auto">
          <a:xfrm>
            <a:off x="500034" y="642918"/>
            <a:ext cx="8286776" cy="50783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3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ru-RU" sz="3600" b="0" i="1" u="none" strike="noStrike" cap="none" normalizeH="0" baseline="0" dirty="0" smtClean="0">
              <a:ln>
                <a:noFill/>
              </a:ln>
              <a:solidFill>
                <a:schemeClr val="tx1"/>
              </a:solidFill>
              <a:effectLst/>
              <a:latin typeface="Arial" pitchFamily="34" charset="0"/>
              <a:ea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3600" b="1" i="1" u="none" strike="noStrike" cap="none" normalizeH="0" baseline="0" dirty="0" smtClean="0">
                <a:ln>
                  <a:noFill/>
                </a:ln>
                <a:solidFill>
                  <a:schemeClr val="tx1"/>
                </a:solidFill>
                <a:effectLst/>
                <a:latin typeface="Arial" pitchFamily="34" charset="0"/>
                <a:ea typeface="Times New Roman" pitchFamily="18" charset="0"/>
              </a:rPr>
              <a:t>Текущие родительские собрания</a:t>
            </a:r>
            <a:r>
              <a:rPr kumimoji="0" lang="ru-RU" sz="3600" b="1" i="0" u="none" strike="noStrike" cap="none" normalizeH="0" baseline="0" dirty="0" smtClean="0">
                <a:ln>
                  <a:noFill/>
                </a:ln>
                <a:solidFill>
                  <a:schemeClr val="tx1"/>
                </a:solidFill>
                <a:effectLst/>
                <a:latin typeface="Arial" pitchFamily="34" charset="0"/>
                <a:ea typeface="Times New Roman" pitchFamily="18" charset="0"/>
              </a:rPr>
              <a:t> </a:t>
            </a:r>
            <a:r>
              <a:rPr kumimoji="0" lang="ru-RU" sz="3600" b="0" i="0" u="none" strike="noStrike" cap="none" normalizeH="0" baseline="0" dirty="0" smtClean="0">
                <a:ln>
                  <a:noFill/>
                </a:ln>
                <a:solidFill>
                  <a:schemeClr val="tx1"/>
                </a:solidFill>
                <a:effectLst/>
                <a:latin typeface="Arial" pitchFamily="34" charset="0"/>
                <a:ea typeface="Times New Roman" pitchFamily="18" charset="0"/>
              </a:rPr>
              <a:t>–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3600" b="0" i="1" u="none" strike="noStrike" cap="none" normalizeH="0" baseline="0" dirty="0" smtClean="0">
              <a:ln>
                <a:noFill/>
              </a:ln>
              <a:solidFill>
                <a:schemeClr val="tx1"/>
              </a:solidFill>
              <a:effectLst/>
              <a:latin typeface="Arial" pitchFamily="34" charset="0"/>
              <a:ea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3600" b="0" i="1" u="none" strike="noStrike" cap="none" normalizeH="0" baseline="0" dirty="0" smtClean="0">
                <a:ln>
                  <a:noFill/>
                </a:ln>
                <a:solidFill>
                  <a:schemeClr val="tx1"/>
                </a:solidFill>
                <a:effectLst/>
                <a:latin typeface="Arial" pitchFamily="34" charset="0"/>
                <a:ea typeface="Times New Roman" pitchFamily="18" charset="0"/>
              </a:rPr>
              <a:t>это собрания с традиционной повесткой дня: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3600" b="0" i="1" u="none" strike="noStrike" cap="none" normalizeH="0" baseline="0" dirty="0" smtClean="0">
                <a:ln>
                  <a:noFill/>
                </a:ln>
                <a:solidFill>
                  <a:schemeClr val="tx1"/>
                </a:solidFill>
                <a:effectLst/>
                <a:latin typeface="Arial" pitchFamily="34" charset="0"/>
                <a:ea typeface="Times New Roman" pitchFamily="18" charset="0"/>
              </a:rPr>
              <a:t>результаты успеваемости в четверти, результаты</a:t>
            </a:r>
            <a:r>
              <a:rPr kumimoji="0" lang="ru-RU" sz="3600" b="0" i="1" u="none" strike="noStrike" cap="none" normalizeH="0" dirty="0" smtClean="0">
                <a:ln>
                  <a:noFill/>
                </a:ln>
                <a:solidFill>
                  <a:schemeClr val="tx1"/>
                </a:solidFill>
                <a:effectLst/>
                <a:latin typeface="Arial" pitchFamily="34" charset="0"/>
                <a:ea typeface="Times New Roman" pitchFamily="18" charset="0"/>
              </a:rPr>
              <a:t> </a:t>
            </a:r>
            <a:r>
              <a:rPr kumimoji="0" lang="ru-RU" sz="3600" b="0" i="1" u="none" strike="noStrike" cap="none" normalizeH="0" baseline="0" dirty="0" smtClean="0">
                <a:ln>
                  <a:noFill/>
                </a:ln>
                <a:solidFill>
                  <a:schemeClr val="tx1"/>
                </a:solidFill>
                <a:effectLst/>
                <a:latin typeface="Arial" pitchFamily="34" charset="0"/>
                <a:ea typeface="Times New Roman" pitchFamily="18" charset="0"/>
              </a:rPr>
              <a:t>проводимых мероприятий и праздников, походов. </a:t>
            </a:r>
            <a:endParaRPr kumimoji="0" lang="ru-RU" sz="3600" b="0" i="1"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ChangeArrowheads="1"/>
          </p:cNvSpPr>
          <p:nvPr/>
        </p:nvSpPr>
        <p:spPr bwMode="auto">
          <a:xfrm>
            <a:off x="428596" y="363915"/>
            <a:ext cx="8929718" cy="649408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32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Тематические родительские собрания</a:t>
            </a:r>
            <a:r>
              <a:rPr kumimoji="0" lang="ru-RU" sz="3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ru-RU" sz="3200" b="0" i="0" u="none" strike="noStrike" cap="none" normalizeH="0" baseline="0" dirty="0" smtClean="0">
                <a:ln>
                  <a:noFill/>
                </a:ln>
                <a:solidFill>
                  <a:schemeClr val="tx1"/>
                </a:solidFill>
                <a:effectLst/>
                <a:latin typeface="Calibri"/>
                <a:ea typeface="Times New Roman" pitchFamily="18" charset="0"/>
                <a:cs typeface="Arial" pitchFamily="34" charset="0"/>
              </a:rPr>
              <a:t>–</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ru-RU" sz="3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defTabSz="914400" rtl="0" eaLnBrk="1" fontAlgn="base" latinLnBrk="0" hangingPunct="1">
              <a:lnSpc>
                <a:spcPct val="100000"/>
              </a:lnSpc>
              <a:spcBef>
                <a:spcPct val="0"/>
              </a:spcBef>
              <a:spcAft>
                <a:spcPct val="0"/>
              </a:spcAft>
              <a:buClrTx/>
              <a:buSzTx/>
              <a:buFontTx/>
              <a:buNone/>
              <a:tabLst/>
            </a:pPr>
            <a:r>
              <a:rPr kumimoji="0" lang="ru-RU" sz="32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это собрания, посвященные актуальной теме,</a:t>
            </a:r>
          </a:p>
          <a:p>
            <a:pPr marL="0" marR="0" lvl="0" indent="0" defTabSz="914400" rtl="0" eaLnBrk="1" fontAlgn="base" latinLnBrk="0" hangingPunct="1">
              <a:lnSpc>
                <a:spcPct val="100000"/>
              </a:lnSpc>
              <a:spcBef>
                <a:spcPct val="0"/>
              </a:spcBef>
              <a:spcAft>
                <a:spcPct val="0"/>
              </a:spcAft>
              <a:buClrTx/>
              <a:buSzTx/>
              <a:buFontTx/>
              <a:buNone/>
              <a:tabLst/>
            </a:pPr>
            <a:r>
              <a:rPr kumimoji="0" lang="ru-RU" sz="32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в обсуждении которой заинтересовано</a:t>
            </a:r>
          </a:p>
          <a:p>
            <a:pPr marL="0" marR="0" lvl="0" indent="0" defTabSz="914400" rtl="0" eaLnBrk="1" fontAlgn="base" latinLnBrk="0" hangingPunct="1">
              <a:lnSpc>
                <a:spcPct val="100000"/>
              </a:lnSpc>
              <a:spcBef>
                <a:spcPct val="0"/>
              </a:spcBef>
              <a:spcAft>
                <a:spcPct val="0"/>
              </a:spcAft>
              <a:buClrTx/>
              <a:buSzTx/>
              <a:buFontTx/>
              <a:buNone/>
              <a:tabLst/>
            </a:pPr>
            <a:r>
              <a:rPr kumimoji="0" lang="ru-RU" sz="32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абсолютное большинство родителей класса. </a:t>
            </a:r>
          </a:p>
          <a:p>
            <a:pPr marL="0" marR="0" lvl="0" indent="0" defTabSz="914400" rtl="0" eaLnBrk="1" fontAlgn="base" latinLnBrk="0" hangingPunct="1">
              <a:lnSpc>
                <a:spcPct val="100000"/>
              </a:lnSpc>
              <a:spcBef>
                <a:spcPct val="0"/>
              </a:spcBef>
              <a:spcAft>
                <a:spcPct val="0"/>
              </a:spcAft>
              <a:buClrTx/>
              <a:buSzTx/>
              <a:buFontTx/>
              <a:buNone/>
              <a:tabLst/>
            </a:pPr>
            <a:r>
              <a:rPr kumimoji="0" lang="ru-RU" sz="32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Тематические родительские собрания, </a:t>
            </a:r>
          </a:p>
          <a:p>
            <a:pPr marL="0" marR="0" lvl="0" indent="0" defTabSz="914400" rtl="0" eaLnBrk="1" fontAlgn="base" latinLnBrk="0" hangingPunct="1">
              <a:lnSpc>
                <a:spcPct val="100000"/>
              </a:lnSpc>
              <a:spcBef>
                <a:spcPct val="0"/>
              </a:spcBef>
              <a:spcAft>
                <a:spcPct val="0"/>
              </a:spcAft>
              <a:buClrTx/>
              <a:buSzTx/>
              <a:buFontTx/>
              <a:buNone/>
              <a:tabLst/>
            </a:pPr>
            <a:r>
              <a:rPr kumimoji="0" lang="ru-RU" sz="32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как правило,</a:t>
            </a:r>
          </a:p>
          <a:p>
            <a:pPr marL="0" marR="0" lvl="0" indent="0" defTabSz="914400" rtl="0" eaLnBrk="1" fontAlgn="base" latinLnBrk="0" hangingPunct="1">
              <a:lnSpc>
                <a:spcPct val="100000"/>
              </a:lnSpc>
              <a:spcBef>
                <a:spcPct val="0"/>
              </a:spcBef>
              <a:spcAft>
                <a:spcPct val="0"/>
              </a:spcAft>
              <a:buClrTx/>
              <a:buSzTx/>
              <a:buFontTx/>
              <a:buNone/>
              <a:tabLst/>
            </a:pPr>
            <a:r>
              <a:rPr kumimoji="0" lang="ru-RU" sz="32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носят просвещенческий характер и</a:t>
            </a:r>
          </a:p>
          <a:p>
            <a:pPr marL="0" marR="0" lvl="0" indent="0" defTabSz="914400" rtl="0" eaLnBrk="1" fontAlgn="base" latinLnBrk="0" hangingPunct="1">
              <a:lnSpc>
                <a:spcPct val="100000"/>
              </a:lnSpc>
              <a:spcBef>
                <a:spcPct val="0"/>
              </a:spcBef>
              <a:spcAft>
                <a:spcPct val="0"/>
              </a:spcAft>
              <a:buClrTx/>
              <a:buSzTx/>
              <a:buFontTx/>
              <a:buNone/>
              <a:tabLst/>
            </a:pPr>
            <a:r>
              <a:rPr kumimoji="0" lang="ru-RU" sz="32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направлены на расширение знаний родителей</a:t>
            </a:r>
          </a:p>
          <a:p>
            <a:pPr marL="0" marR="0" lvl="0" indent="0" defTabSz="914400" rtl="0" eaLnBrk="1" fontAlgn="base" latinLnBrk="0" hangingPunct="1">
              <a:lnSpc>
                <a:spcPct val="100000"/>
              </a:lnSpc>
              <a:spcBef>
                <a:spcPct val="0"/>
              </a:spcBef>
              <a:spcAft>
                <a:spcPct val="0"/>
              </a:spcAft>
              <a:buClrTx/>
              <a:buSzTx/>
              <a:buFontTx/>
              <a:buNone/>
              <a:tabLst/>
            </a:pPr>
            <a:r>
              <a:rPr kumimoji="0" lang="ru-RU" sz="32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в области воспитания детей.</a:t>
            </a:r>
            <a:endParaRPr kumimoji="0" lang="ru-RU" sz="3200" b="0" i="1"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857232"/>
            <a:ext cx="9144000" cy="5632311"/>
          </a:xfrm>
          <a:prstGeom prst="rect">
            <a:avLst/>
          </a:prstGeom>
        </p:spPr>
        <p:txBody>
          <a:bodyPr wrap="square">
            <a:spAutoFit/>
          </a:bodyPr>
          <a:lstStyle/>
          <a:p>
            <a:r>
              <a:rPr lang="ru-RU" sz="3600" i="1" dirty="0" smtClean="0"/>
              <a:t>Итоговые родительские собрания </a:t>
            </a:r>
            <a:r>
              <a:rPr lang="ru-RU" sz="3600" dirty="0" smtClean="0"/>
              <a:t>– </a:t>
            </a:r>
          </a:p>
          <a:p>
            <a:endParaRPr lang="ru-RU" sz="3600" i="1" dirty="0" smtClean="0"/>
          </a:p>
          <a:p>
            <a:r>
              <a:rPr lang="ru-RU" sz="3600" i="1" dirty="0" smtClean="0"/>
              <a:t>это собрания, в задачу которых входит подведение результатов развития детского коллектива за определённое время. В ходе такого собрания родители имеют возможность оценить достижения учащихся класса, собственного ребёнка, сравнить прошлые результаты с теми, которые уже есть.</a:t>
            </a:r>
            <a:endParaRPr lang="ru-RU" sz="3600" i="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ChangeArrowheads="1"/>
          </p:cNvSpPr>
          <p:nvPr/>
        </p:nvSpPr>
        <p:spPr bwMode="auto">
          <a:xfrm>
            <a:off x="0" y="1142984"/>
            <a:ext cx="8929718" cy="415498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44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Успешность собрания зависит от трёх факторов: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4400" b="0" i="1"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r>
              <a:rPr lang="ru-RU" sz="4400" i="1" dirty="0" smtClean="0">
                <a:latin typeface="Arial" pitchFamily="34" charset="0"/>
                <a:ea typeface="Times New Roman" pitchFamily="18" charset="0"/>
                <a:cs typeface="Arial" pitchFamily="34" charset="0"/>
              </a:rPr>
              <a:t>Т</a:t>
            </a:r>
            <a:r>
              <a:rPr kumimoji="0" lang="ru-RU" sz="44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щательной подготовки.</a:t>
            </a:r>
            <a:endParaRPr kumimoji="0" lang="ru-RU" sz="4400" b="0" i="1"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ru-RU" sz="44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Диагностики.</a:t>
            </a:r>
            <a:endParaRPr kumimoji="0" lang="ru-RU" sz="4400" b="0" i="1"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4400" b="0" i="1" u="none" strike="noStrike" cap="none" normalizeH="0" baseline="0" dirty="0" smtClean="0">
                <a:ln>
                  <a:noFill/>
                </a:ln>
                <a:solidFill>
                  <a:schemeClr val="tx1"/>
                </a:solidFill>
                <a:effectLst/>
                <a:latin typeface="Arial" pitchFamily="34" charset="0"/>
                <a:ea typeface="Times New Roman" pitchFamily="18" charset="0"/>
              </a:rPr>
              <a:t>3. Традиций. </a:t>
            </a:r>
            <a:endParaRPr kumimoji="0" lang="ru-RU" sz="4400" b="0" i="1"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42844" y="214290"/>
            <a:ext cx="8715436" cy="5632311"/>
          </a:xfrm>
          <a:prstGeom prst="rect">
            <a:avLst/>
          </a:prstGeom>
        </p:spPr>
        <p:txBody>
          <a:bodyPr wrap="square">
            <a:spAutoFit/>
          </a:bodyPr>
          <a:lstStyle/>
          <a:p>
            <a:pPr algn="just"/>
            <a:r>
              <a:rPr lang="ru-RU" sz="4000" i="1" dirty="0" smtClean="0"/>
              <a:t>Каким бы по содержанию родительское собрание ни было, оно требует тщательной подготовки. Классный руководитель должен помнить, что ход родительского собрания необходимо планировать. Собрание будет эффективным тогда, когда педагог его планирует, пишет своеобразный сценарий. </a:t>
            </a:r>
            <a:endParaRPr lang="ru-RU" sz="4000" i="1"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14282" y="1142984"/>
            <a:ext cx="8286808" cy="5509200"/>
          </a:xfrm>
          <a:prstGeom prst="rect">
            <a:avLst/>
          </a:prstGeom>
        </p:spPr>
        <p:txBody>
          <a:bodyPr wrap="square">
            <a:spAutoFit/>
          </a:bodyPr>
          <a:lstStyle/>
          <a:p>
            <a:r>
              <a:rPr lang="ru-RU" sz="4400" i="1" dirty="0" smtClean="0"/>
              <a:t>К каждому родительскому собранию уместно подготовить диагностический материал для родителей или статистический материал, связанный с изучением отдельных сторон жизни учащихся класса. </a:t>
            </a:r>
            <a:endParaRPr lang="ru-RU" sz="4400" i="1"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95</TotalTime>
  <Words>427</Words>
  <PresentationFormat>Экран (4:3)</PresentationFormat>
  <Paragraphs>78</Paragraphs>
  <Slides>26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26</vt:i4>
      </vt:variant>
    </vt:vector>
  </HeadingPairs>
  <TitlesOfParts>
    <vt:vector size="27" baseType="lpstr">
      <vt:lpstr>Тема Office</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lpstr>Слайд 20</vt:lpstr>
      <vt:lpstr>Слайд 21</vt:lpstr>
      <vt:lpstr>Слайд 22</vt:lpstr>
      <vt:lpstr>Слайд 23</vt:lpstr>
      <vt:lpstr>Слайд 24</vt:lpstr>
      <vt:lpstr>Слайд 25</vt:lpstr>
      <vt:lpstr>Слайд 26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cp:lastModifiedBy>SamLab.ws</cp:lastModifiedBy>
  <cp:revision>12</cp:revision>
  <dcterms:modified xsi:type="dcterms:W3CDTF">2009-11-17T21:13:46Z</dcterms:modified>
</cp:coreProperties>
</file>