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  <p:sldId id="272" r:id="rId5"/>
    <p:sldId id="270" r:id="rId6"/>
    <p:sldId id="273" r:id="rId7"/>
    <p:sldId id="263" r:id="rId8"/>
    <p:sldId id="274" r:id="rId9"/>
    <p:sldId id="277" r:id="rId10"/>
    <p:sldId id="276" r:id="rId11"/>
    <p:sldId id="259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93D6-5D47-4973-97EF-F218031A2048}" type="datetimeFigureOut">
              <a:rPr lang="ru-RU" smtClean="0"/>
              <a:pPr/>
              <a:t>02.06.2012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0BDA7-376C-41A0-B425-057D666D7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Муниципальное общеобразовательное учреждение</a:t>
            </a:r>
            <a:br>
              <a:rPr lang="ru-RU" sz="2000" dirty="0" smtClean="0"/>
            </a:br>
            <a:r>
              <a:rPr lang="ru-RU" sz="2000" dirty="0" smtClean="0"/>
              <a:t>средняя общеобразовательная школа № 53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34290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« Короли, президенты</a:t>
            </a:r>
          </a:p>
          <a:p>
            <a:pPr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            и граждане»</a:t>
            </a:r>
          </a:p>
          <a:p>
            <a:pPr>
              <a:buNone/>
            </a:pP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	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			4 класс</a:t>
            </a:r>
          </a:p>
          <a:p>
            <a:pPr>
              <a:buNone/>
            </a:pP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	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ndantino script" pitchFamily="2" charset="0"/>
                <a:cs typeface="AngsanaUPC" pitchFamily="18" charset="-34"/>
              </a:rPr>
              <a:t>		Учитель: Канюка Г.Т.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ndantino script" pitchFamily="2" charset="0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 rot="1912408">
            <a:off x="3752269" y="1062987"/>
            <a:ext cx="219024" cy="1828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630492">
            <a:off x="4818538" y="1094101"/>
            <a:ext cx="184849" cy="15895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643182"/>
            <a:ext cx="37569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ДЕМОКРАТИЧЕСКИЕ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643182"/>
            <a:ext cx="42150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НЕДЕМОКРАТИЧЕСКИЕ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3714752"/>
            <a:ext cx="363291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ДЕМОКРАТИЯ –ЭТО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ВЛАСТЬ НАРОДА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каких рисунках изображены порядки демократического государства?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lex\Documents\Буфер обмена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095375"/>
            <a:ext cx="9163050" cy="576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5786478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Что означают слова?</a:t>
            </a:r>
          </a:p>
          <a:p>
            <a:pPr>
              <a:buFontTx/>
              <a:buChar char="-"/>
            </a:pPr>
            <a:r>
              <a:rPr lang="ru-RU" sz="5400" dirty="0" smtClean="0"/>
              <a:t>« Я – гражданин России»</a:t>
            </a:r>
          </a:p>
          <a:p>
            <a:pPr>
              <a:buFontTx/>
              <a:buChar char="-"/>
            </a:pPr>
            <a:r>
              <a:rPr lang="ru-RU" sz="5400" dirty="0" smtClean="0"/>
              <a:t>« Он- гражданин Германии»</a:t>
            </a:r>
          </a:p>
          <a:p>
            <a:pPr>
              <a:buFontTx/>
              <a:buChar char="-"/>
            </a:pPr>
            <a:r>
              <a:rPr lang="ru-RU" sz="5400" dirty="0" smtClean="0"/>
              <a:t>« Она – гражданка Украины»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 урока: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sz="4000" dirty="0" smtClean="0"/>
              <a:t>-Я оцениваю свою работу на уроке……</a:t>
            </a:r>
          </a:p>
          <a:p>
            <a:r>
              <a:rPr lang="ru-RU" sz="4000" dirty="0" smtClean="0"/>
              <a:t>-Мне было трудно понять……</a:t>
            </a:r>
          </a:p>
          <a:p>
            <a:r>
              <a:rPr lang="ru-RU" sz="4000" dirty="0" smtClean="0"/>
              <a:t>На мой взгляд было интересно…..</a:t>
            </a:r>
          </a:p>
          <a:p>
            <a:r>
              <a:rPr lang="ru-RU" sz="4000" dirty="0" smtClean="0"/>
              <a:t>Мне   (не) понравилось…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Д/З:  тема 15 ( учебник, тетрадь)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r>
              <a:rPr lang="ru-RU" dirty="0" smtClean="0"/>
              <a:t>Цели урока:</a:t>
            </a:r>
          </a:p>
          <a:p>
            <a:pPr>
              <a:buNone/>
            </a:pPr>
            <a:r>
              <a:rPr lang="ru-RU" dirty="0" smtClean="0"/>
              <a:t>-учить объяснять различия между людьми современного </a:t>
            </a:r>
            <a:r>
              <a:rPr lang="ru-RU" dirty="0" err="1" smtClean="0"/>
              <a:t>человечества,отличать</a:t>
            </a:r>
            <a:r>
              <a:rPr lang="ru-RU" dirty="0" smtClean="0"/>
              <a:t> граждан разных государств</a:t>
            </a:r>
          </a:p>
          <a:p>
            <a:pPr>
              <a:buNone/>
            </a:pPr>
            <a:r>
              <a:rPr lang="ru-RU" dirty="0" smtClean="0"/>
              <a:t>-учить замечать и объяснять какие поступки людей противоречат правам человека на участие в управлении своим государством, на свободу слова.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50072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sz="3600" b="1" dirty="0" smtClean="0"/>
              <a:t>Как называется самое большое общество людей , живущих на Земле?</a:t>
            </a:r>
          </a:p>
          <a:p>
            <a:pPr>
              <a:buNone/>
            </a:pPr>
            <a:r>
              <a:rPr lang="ru-RU" sz="3600" b="1" dirty="0" smtClean="0"/>
              <a:t> </a:t>
            </a:r>
            <a:r>
              <a:rPr lang="ru-RU" sz="3600" dirty="0" smtClean="0"/>
              <a:t>( Человечество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sz="3600" b="1" dirty="0" smtClean="0"/>
              <a:t>-Все ли люди живут в одном государстве?</a:t>
            </a:r>
          </a:p>
          <a:p>
            <a:pPr>
              <a:buNone/>
            </a:pPr>
            <a:r>
              <a:rPr lang="ru-RU" dirty="0" smtClean="0"/>
              <a:t>( смотрите карту на С.82-83) Страны Мира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b="1" dirty="0" smtClean="0"/>
              <a:t>-Какой тогда возникает вопрос?</a:t>
            </a:r>
          </a:p>
          <a:p>
            <a:pPr>
              <a:buNone/>
            </a:pPr>
            <a:r>
              <a:rPr lang="ru-RU" sz="3600" dirty="0" smtClean="0"/>
              <a:t>( Почему человечество – одно общество, а люди живут в разных государствах?)</a:t>
            </a:r>
          </a:p>
          <a:p>
            <a:pPr>
              <a:buNone/>
            </a:pPr>
            <a:endParaRPr lang="ru-RU" sz="36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latin typeface="Whirl Cyrillic" pitchFamily="2" charset="0"/>
              </a:rPr>
              <a:t>Страны </a:t>
            </a:r>
            <a:r>
              <a:rPr lang="ru-RU" sz="6600" dirty="0" smtClean="0">
                <a:solidFill>
                  <a:srgbClr val="FF0000"/>
                </a:solidFill>
                <a:latin typeface="Whirl Cyrillic" pitchFamily="2" charset="0"/>
                <a:hlinkClick r:id="rId2" action="ppaction://hlinksldjump"/>
              </a:rPr>
              <a:t>Мира</a:t>
            </a:r>
            <a:endParaRPr lang="ru-RU" sz="6600" dirty="0">
              <a:solidFill>
                <a:srgbClr val="FF0000"/>
              </a:solidFill>
              <a:latin typeface="Whirl Cyrillic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25651" y="1857364"/>
            <a:ext cx="5018349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857364"/>
            <a:ext cx="4869590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государство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14818"/>
            <a:ext cx="8229600" cy="200026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000240"/>
            <a:ext cx="36663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Свои традиции,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бычаи, порядки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2143116"/>
            <a:ext cx="40270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Тяжелее управлять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4000504"/>
            <a:ext cx="506510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То, что нравится 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гражданам одного 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государства не нравится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гражданам другого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 rot="3147676">
            <a:off x="3486074" y="927833"/>
            <a:ext cx="282620" cy="1624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6248" y="1214422"/>
            <a:ext cx="214314" cy="2857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7848325">
            <a:off x="5198277" y="571391"/>
            <a:ext cx="701414" cy="2481749"/>
          </a:xfrm>
          <a:prstGeom prst="downArrow">
            <a:avLst>
              <a:gd name="adj1" fmla="val 157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643998" cy="5929354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Какими же порядками и обычаями могут отличаться государства?</a:t>
            </a:r>
          </a:p>
          <a:p>
            <a:r>
              <a:rPr lang="ru-RU" sz="4000" dirty="0" smtClean="0"/>
              <a:t>«Короли, президенты и граждане». Что обозначают эти понятия?</a:t>
            </a:r>
          </a:p>
          <a:p>
            <a:r>
              <a:rPr lang="ru-RU" sz="4000" dirty="0" smtClean="0"/>
              <a:t>Как называется глава государства в России?</a:t>
            </a:r>
          </a:p>
          <a:p>
            <a:r>
              <a:rPr lang="ru-RU" sz="4000" dirty="0" smtClean="0"/>
              <a:t>Как называется глава государства в королевстве Великобритания?</a:t>
            </a:r>
          </a:p>
          <a:p>
            <a:r>
              <a:rPr lang="ru-RU" sz="4000" dirty="0" smtClean="0"/>
              <a:t>В чем их отличие?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2143116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2928958" cy="219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43636" y="142852"/>
            <a:ext cx="2714639" cy="202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72132" y="4143380"/>
            <a:ext cx="32385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5878" y="4643446"/>
            <a:ext cx="325508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193707" y="142852"/>
            <a:ext cx="31311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Президент России –</a:t>
            </a:r>
          </a:p>
          <a:p>
            <a:pPr algn="ctr"/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Дмитрий </a:t>
            </a:r>
            <a:r>
              <a:rPr lang="ru-RU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</a:t>
            </a:r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едведев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2285992"/>
            <a:ext cx="24620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Президент США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6314" y="6215082"/>
            <a:ext cx="40698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Королева Великобритании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214818"/>
            <a:ext cx="33949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Президент Палестины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85728"/>
          <a:ext cx="8858312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585791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          президент</a:t>
                      </a:r>
                    </a:p>
                    <a:p>
                      <a:r>
                        <a:rPr lang="ru-RU" sz="3200" dirty="0" smtClean="0"/>
                        <a:t>1.Обращение – </a:t>
                      </a:r>
                      <a:r>
                        <a:rPr lang="ru-RU" sz="3200" u="sng" dirty="0" smtClean="0"/>
                        <a:t>господин</a:t>
                      </a:r>
                    </a:p>
                    <a:p>
                      <a:r>
                        <a:rPr lang="ru-RU" sz="3200" dirty="0" smtClean="0"/>
                        <a:t>2.Облачение – </a:t>
                      </a:r>
                      <a:r>
                        <a:rPr lang="ru-RU" sz="3200" u="sng" dirty="0" smtClean="0"/>
                        <a:t>обычные гражданские костюмы</a:t>
                      </a:r>
                    </a:p>
                    <a:p>
                      <a:r>
                        <a:rPr lang="ru-RU" sz="3200" dirty="0" smtClean="0"/>
                        <a:t>3.Ритуал – </a:t>
                      </a:r>
                      <a:r>
                        <a:rPr lang="ru-RU" sz="3200" u="sng" dirty="0" smtClean="0"/>
                        <a:t>звучат гимны страны, стоит почетный караул, </a:t>
                      </a:r>
                    </a:p>
                    <a:p>
                      <a:endParaRPr lang="ru-RU" sz="3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              королева</a:t>
                      </a:r>
                    </a:p>
                    <a:p>
                      <a:r>
                        <a:rPr lang="ru-RU" sz="3200" dirty="0" smtClean="0"/>
                        <a:t>1.Обращение – </a:t>
                      </a:r>
                      <a:r>
                        <a:rPr lang="ru-RU" sz="3200" u="sng" dirty="0" smtClean="0"/>
                        <a:t>ваше</a:t>
                      </a:r>
                      <a:r>
                        <a:rPr lang="ru-RU" sz="3200" u="sng" baseline="0" dirty="0" smtClean="0"/>
                        <a:t> высочество</a:t>
                      </a:r>
                      <a:endParaRPr lang="ru-RU" sz="3200" u="sng" dirty="0" smtClean="0"/>
                    </a:p>
                    <a:p>
                      <a:r>
                        <a:rPr lang="ru-RU" sz="3200" dirty="0" smtClean="0"/>
                        <a:t>2.Облачение – </a:t>
                      </a:r>
                      <a:r>
                        <a:rPr lang="ru-RU" sz="3200" u="sng" dirty="0" smtClean="0"/>
                        <a:t>корона,</a:t>
                      </a:r>
                      <a:r>
                        <a:rPr lang="ru-RU" sz="3200" u="sng" baseline="0" dirty="0" smtClean="0"/>
                        <a:t> мантия, скипетр</a:t>
                      </a:r>
                      <a:endParaRPr lang="ru-RU" sz="3200" u="sng" dirty="0" smtClean="0"/>
                    </a:p>
                    <a:p>
                      <a:r>
                        <a:rPr lang="ru-RU" sz="3200" dirty="0" smtClean="0"/>
                        <a:t>3.Ритуал – </a:t>
                      </a:r>
                      <a:r>
                        <a:rPr lang="ru-RU" sz="3200" u="sng" dirty="0" smtClean="0"/>
                        <a:t>звучат гимны страны, стоит почетный караул, </a:t>
                      </a:r>
                    </a:p>
                    <a:p>
                      <a:endParaRPr lang="ru-RU" sz="3200" dirty="0" smtClean="0"/>
                    </a:p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3240" y="4786322"/>
            <a:ext cx="1264764" cy="18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4" descr="102"/>
          <p:cNvPicPr>
            <a:picLocks noChangeAspect="1" noChangeArrowheads="1"/>
          </p:cNvPicPr>
          <p:nvPr/>
        </p:nvPicPr>
        <p:blipFill>
          <a:blip r:embed="rId3" cstate="email">
            <a:lum bright="-18000" contrast="24000"/>
          </a:blip>
          <a:srcRect/>
          <a:stretch>
            <a:fillRect/>
          </a:stretch>
        </p:blipFill>
        <p:spPr bwMode="auto">
          <a:xfrm>
            <a:off x="5076056" y="4509120"/>
            <a:ext cx="1500198" cy="202386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7" name="Picture 11" descr="attach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15206" y="4572008"/>
            <a:ext cx="1604048" cy="200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3200" dirty="0" smtClean="0"/>
              <a:t>А теперь давайте подумаем и вспомним на какие две большие группы делятся все государства в зависимости от формы правления? ( королева или президент)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00306"/>
            <a:ext cx="8229600" cy="3286147"/>
          </a:xfrm>
        </p:spPr>
        <p:txBody>
          <a:bodyPr>
            <a:normAutofit fontScale="62500" lnSpcReduction="20000"/>
          </a:bodyPr>
          <a:lstStyle/>
          <a:p>
            <a:r>
              <a:rPr lang="ru-RU" sz="5400" dirty="0" smtClean="0"/>
              <a:t>Королева – монархия</a:t>
            </a:r>
          </a:p>
          <a:p>
            <a:pPr>
              <a:buNone/>
            </a:pPr>
            <a:r>
              <a:rPr lang="ru-RU" sz="5400" dirty="0" smtClean="0"/>
              <a:t>( власть передается по наследству)</a:t>
            </a:r>
          </a:p>
          <a:p>
            <a:endParaRPr lang="ru-RU" sz="5400" dirty="0" smtClean="0"/>
          </a:p>
          <a:p>
            <a:r>
              <a:rPr lang="ru-RU" sz="5400" dirty="0" smtClean="0"/>
              <a:t>Президент – республика</a:t>
            </a:r>
          </a:p>
          <a:p>
            <a:pPr>
              <a:buNone/>
            </a:pPr>
            <a:r>
              <a:rPr lang="ru-RU" sz="5400" dirty="0" smtClean="0"/>
              <a:t>( власть передается в результате народных выборов)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338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Муниципальное общеобразовательное учреждение средняя общеобразовательная школа № 53</vt:lpstr>
      <vt:lpstr>Слайд 2</vt:lpstr>
      <vt:lpstr>Слайд 3</vt:lpstr>
      <vt:lpstr>Страны Мира</vt:lpstr>
      <vt:lpstr>государство</vt:lpstr>
      <vt:lpstr>Слайд 6</vt:lpstr>
      <vt:lpstr>Слайд 7</vt:lpstr>
      <vt:lpstr>Слайд 8</vt:lpstr>
      <vt:lpstr>А теперь давайте подумаем и вспомним на какие две большие группы делятся все государства в зависимости от формы правления? ( королева или президент)</vt:lpstr>
      <vt:lpstr>ГОСУДАРСТВА</vt:lpstr>
      <vt:lpstr>На каких рисунках изображены порядки демократического государства?</vt:lpstr>
      <vt:lpstr>Слайд 12</vt:lpstr>
      <vt:lpstr>Итог урока: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21</cp:revision>
  <dcterms:created xsi:type="dcterms:W3CDTF">2010-03-27T16:14:32Z</dcterms:created>
  <dcterms:modified xsi:type="dcterms:W3CDTF">2012-06-02T16:07:35Z</dcterms:modified>
</cp:coreProperties>
</file>