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4" r:id="rId4"/>
    <p:sldId id="267" r:id="rId5"/>
    <p:sldId id="256" r:id="rId6"/>
    <p:sldId id="257" r:id="rId7"/>
    <p:sldId id="258" r:id="rId8"/>
    <p:sldId id="259" r:id="rId9"/>
    <p:sldId id="268" r:id="rId10"/>
    <p:sldId id="260" r:id="rId11"/>
    <p:sldId id="261" r:id="rId12"/>
    <p:sldId id="262" r:id="rId13"/>
    <p:sldId id="269" r:id="rId14"/>
    <p:sldId id="263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0EC2-C53B-4CF5-9D73-F3543199D2C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5399-2F62-4FB1-8DD0-74A7C4C5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0EC2-C53B-4CF5-9D73-F3543199D2C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5399-2F62-4FB1-8DD0-74A7C4C5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0EC2-C53B-4CF5-9D73-F3543199D2C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5399-2F62-4FB1-8DD0-74A7C4C5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0EC2-C53B-4CF5-9D73-F3543199D2C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5399-2F62-4FB1-8DD0-74A7C4C5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0EC2-C53B-4CF5-9D73-F3543199D2C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5399-2F62-4FB1-8DD0-74A7C4C5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0EC2-C53B-4CF5-9D73-F3543199D2C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5399-2F62-4FB1-8DD0-74A7C4C5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0EC2-C53B-4CF5-9D73-F3543199D2C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5399-2F62-4FB1-8DD0-74A7C4C5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0EC2-C53B-4CF5-9D73-F3543199D2C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5399-2F62-4FB1-8DD0-74A7C4C5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0EC2-C53B-4CF5-9D73-F3543199D2C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5399-2F62-4FB1-8DD0-74A7C4C5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0EC2-C53B-4CF5-9D73-F3543199D2C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5399-2F62-4FB1-8DD0-74A7C4C5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0EC2-C53B-4CF5-9D73-F3543199D2C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5399-2F62-4FB1-8DD0-74A7C4C5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10EC2-C53B-4CF5-9D73-F3543199D2C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75399-2F62-4FB1-8DD0-74A7C4C5B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2532" y="785794"/>
            <a:ext cx="6878935" cy="72019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Расы и народы земли</a:t>
            </a:r>
          </a:p>
          <a:p>
            <a:pPr algn="ctr"/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3857" y="2928934"/>
            <a:ext cx="53160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Урок в 4-а классе</a:t>
            </a:r>
          </a:p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358"/>
            <a:ext cx="8786874" cy="2437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Times New Roman"/>
                <a:cs typeface="Times New Roman"/>
              </a:rPr>
              <a:t>1</a:t>
            </a:r>
            <a:r>
              <a:rPr lang="ru-RU" dirty="0">
                <a:ea typeface="Times New Roman"/>
                <a:cs typeface="Times New Roman"/>
              </a:rPr>
              <a:t>. </a:t>
            </a:r>
            <a:r>
              <a:rPr lang="ru-RU" b="1" dirty="0">
                <a:ea typeface="Times New Roman"/>
                <a:cs typeface="Times New Roman"/>
              </a:rPr>
              <a:t>У </a:t>
            </a:r>
            <a:r>
              <a:rPr lang="ru-RU" b="1" dirty="0" err="1">
                <a:ea typeface="Times New Roman"/>
                <a:cs typeface="Times New Roman"/>
              </a:rPr>
              <a:t>негроидов</a:t>
            </a:r>
            <a:r>
              <a:rPr lang="ru-RU" dirty="0">
                <a:ea typeface="Times New Roman"/>
                <a:cs typeface="Times New Roman"/>
              </a:rPr>
              <a:t> в условиях жаркого влажного климата с усиленным солнечным освещением темная окраска кожи предохраняет от солнечных ожогов, а курчавые волосы образуют естественную  защитную «шапку». Для усиленного испарения влаги через слизистую оболочку приспособлены утолщенные губы и  поперечно расположенные широко открытые ноздри.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a typeface="Times New Roman"/>
                <a:cs typeface="Times New Roman"/>
              </a:rPr>
              <a:t> </a:t>
            </a:r>
            <a:endParaRPr lang="ru-RU" sz="1100" dirty="0"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428868"/>
            <a:ext cx="365924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Documents and Settings\Пользователь\Мои документы\негрои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859829"/>
            <a:ext cx="2612481" cy="4569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113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Times New Roman"/>
                <a:cs typeface="Times New Roman"/>
              </a:rPr>
              <a:t>2. У представителей </a:t>
            </a:r>
            <a:r>
              <a:rPr lang="ru-RU" sz="2000" b="1" dirty="0">
                <a:ea typeface="Times New Roman"/>
                <a:cs typeface="Times New Roman"/>
              </a:rPr>
              <a:t>европеоидной</a:t>
            </a:r>
            <a:r>
              <a:rPr lang="ru-RU" sz="2000" dirty="0">
                <a:ea typeface="Times New Roman"/>
                <a:cs typeface="Times New Roman"/>
              </a:rPr>
              <a:t> расы – густые волосы, брови, ресницы, борода, усы защищают лицо от капель частых дождей и горло от холодного воздуха.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74454">
            <a:off x="411907" y="1669028"/>
            <a:ext cx="3362207" cy="355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28460">
            <a:off x="5547262" y="1860926"/>
            <a:ext cx="3183676" cy="352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500438"/>
            <a:ext cx="2786082" cy="298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643998" cy="606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Times New Roman"/>
                <a:cs typeface="Times New Roman"/>
              </a:rPr>
              <a:t>3. </a:t>
            </a:r>
            <a:r>
              <a:rPr lang="ru-RU" sz="2000" b="1" dirty="0">
                <a:ea typeface="Times New Roman"/>
                <a:cs typeface="Times New Roman"/>
              </a:rPr>
              <a:t>У монголоидов</a:t>
            </a:r>
            <a:r>
              <a:rPr lang="ru-RU" sz="2000" dirty="0">
                <a:ea typeface="Times New Roman"/>
                <a:cs typeface="Times New Roman"/>
              </a:rPr>
              <a:t> сильно развитая складка верхнего века защищает глаза от сильных ветров и песчаных бурь.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</p:txBody>
      </p:sp>
      <p:pic>
        <p:nvPicPr>
          <p:cNvPr id="3074" name="Picture 2" descr="C:\Documents and Settings\Пользователь\Мои документы\previe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429000"/>
            <a:ext cx="3977270" cy="3000396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Мои документы\кн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1142984"/>
            <a:ext cx="2757514" cy="2080230"/>
          </a:xfrm>
          <a:prstGeom prst="rect">
            <a:avLst/>
          </a:prstGeom>
          <a:noFill/>
        </p:spPr>
      </p:pic>
      <p:pic>
        <p:nvPicPr>
          <p:cNvPr id="3076" name="Picture 4" descr="C:\Documents and Settings\Пользователь\Мои документы\монголоид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857364"/>
            <a:ext cx="3637493" cy="4419591"/>
          </a:xfrm>
          <a:prstGeom prst="rect">
            <a:avLst/>
          </a:prstGeom>
          <a:noFill/>
        </p:spPr>
      </p:pic>
      <p:pic>
        <p:nvPicPr>
          <p:cNvPr id="6" name="Picture 4" descr="C:\Documents and Settings\Пользователь\Мои документы\монголоиды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844824"/>
            <a:ext cx="3637493" cy="4419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215370" cy="254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a typeface="Times New Roman"/>
                <a:cs typeface="Times New Roman"/>
              </a:rPr>
              <a:t>Нельзя резко разграничивать людей на расы.  По мере развития экономического,  социального, культурного и биологического взаимодействия между различными народами границы рас все больше стираются.</a:t>
            </a:r>
            <a:endParaRPr lang="ru-RU" sz="2800" dirty="0"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4625" y="2967335"/>
            <a:ext cx="77947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Единое человечество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состоит из разных рас и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разных народов Земли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-44272"/>
            <a:ext cx="8786874" cy="133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endParaRPr lang="ru-RU" sz="1400" b="1" dirty="0" smtClean="0"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a typeface="Times New Roman"/>
                <a:cs typeface="Times New Roman"/>
              </a:rPr>
              <a:t>Народ </a:t>
            </a:r>
            <a:r>
              <a:rPr lang="ru-RU" sz="1400" dirty="0">
                <a:ea typeface="Times New Roman"/>
                <a:cs typeface="Times New Roman"/>
              </a:rPr>
              <a:t>– общность людей, сложившаяся на определенной территории из разных племен, объединенная языком, культурой, историей. Сегодня на Земле живет около 3000 народов.</a:t>
            </a:r>
            <a:endParaRPr lang="ru-RU" sz="11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a typeface="Times New Roman"/>
                <a:cs typeface="Times New Roman"/>
              </a:rPr>
              <a:t>	</a:t>
            </a:r>
            <a:r>
              <a:rPr lang="ru-RU" sz="1400" b="1" dirty="0">
                <a:ea typeface="Times New Roman"/>
                <a:cs typeface="Times New Roman"/>
              </a:rPr>
              <a:t> Национальность</a:t>
            </a:r>
            <a:r>
              <a:rPr lang="ru-RU" sz="1400" dirty="0">
                <a:ea typeface="Times New Roman"/>
                <a:cs typeface="Times New Roman"/>
              </a:rPr>
              <a:t> – это принадлежность к какому-либо народу. </a:t>
            </a:r>
            <a:endParaRPr lang="ru-RU" sz="1100" dirty="0"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18257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500174"/>
            <a:ext cx="17651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571614"/>
            <a:ext cx="1714512" cy="215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3" y="1428737"/>
            <a:ext cx="16397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143380"/>
            <a:ext cx="1927936" cy="253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929066"/>
            <a:ext cx="1992226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3929066"/>
            <a:ext cx="189680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3789040"/>
            <a:ext cx="20002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18257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5"/>
            <a:ext cx="8072494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Итог урока: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Мне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понравилось, запомнилось….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 узнал…………………………………………….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 работу на уроке……………………………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Мне очень понравилось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как работал на уроке…………………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Свою работу на уроке я оцениваю…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Сегодня на уроке я выяснил………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Интересным на уроке……………….</a:t>
            </a:r>
          </a:p>
          <a:p>
            <a:pPr algn="ctr"/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Дома:              Тема 16 ( учебник, тетрадь)</a:t>
            </a:r>
          </a:p>
          <a:p>
            <a:pPr algn="ctr"/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Д/З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r>
              <a:rPr lang="ru-RU" dirty="0" smtClean="0"/>
              <a:t>-Что такое народ?</a:t>
            </a:r>
          </a:p>
          <a:p>
            <a:pPr>
              <a:buNone/>
            </a:pPr>
            <a:r>
              <a:rPr lang="ru-RU" dirty="0" smtClean="0"/>
              <a:t>( общность людей, сложившуюся на определенной территории из разных племен)</a:t>
            </a:r>
          </a:p>
          <a:p>
            <a:pPr>
              <a:buNone/>
            </a:pPr>
            <a:r>
              <a:rPr lang="ru-RU" dirty="0" smtClean="0"/>
              <a:t>-Что такое личность?</a:t>
            </a:r>
          </a:p>
          <a:p>
            <a:pPr>
              <a:buNone/>
            </a:pPr>
            <a:r>
              <a:rPr lang="ru-RU" dirty="0" smtClean="0"/>
              <a:t>( так называют каждого обладающего разумом человека с его интересами, знаниями, мыслями…… 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4565999" cy="336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85926"/>
            <a:ext cx="3452819" cy="476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0"/>
            <a:ext cx="84177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дети иллюстрациях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отличаются друг от друга?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643578"/>
            <a:ext cx="5799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Разный цвет кожи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77841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вы думаете, кому с кем интереснее общаться: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Людям одного цвета кожи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или людям с разным цветом кожи?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143116"/>
            <a:ext cx="68512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Зависит ли от внешнего вида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цвета кожи)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общение между людьми?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303455"/>
            <a:ext cx="86439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a typeface="Times New Roman"/>
                <a:cs typeface="Times New Roman"/>
              </a:rPr>
              <a:t>Расы человека</a:t>
            </a:r>
            <a:r>
              <a:rPr lang="ru-RU" sz="3200" dirty="0" smtClean="0">
                <a:ea typeface="Times New Roman"/>
                <a:cs typeface="Times New Roman"/>
              </a:rPr>
              <a:t> – исторически сложившиеся группы людей, связанные единством происхождения, которое выражается в общих наследственных физиологических признаках.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143007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700" dirty="0">
                <a:ea typeface="Times New Roman"/>
                <a:cs typeface="Times New Roman"/>
              </a:rPr>
              <a:t/>
            </a:r>
            <a:br>
              <a:rPr lang="ru-RU" sz="2700" dirty="0">
                <a:ea typeface="Times New Roman"/>
                <a:cs typeface="Times New Roman"/>
              </a:rPr>
            </a:br>
            <a:r>
              <a:rPr lang="ru-RU" sz="2700" b="1" dirty="0" smtClean="0">
                <a:ea typeface="Times New Roman"/>
                <a:cs typeface="Times New Roman"/>
              </a:rPr>
              <a:t/>
            </a:r>
            <a:br>
              <a:rPr lang="ru-RU" sz="2700" b="1" dirty="0" smtClean="0">
                <a:ea typeface="Times New Roman"/>
                <a:cs typeface="Times New Roman"/>
              </a:rPr>
            </a:br>
            <a:r>
              <a:rPr lang="ru-RU" sz="2700" dirty="0">
                <a:ea typeface="Times New Roman"/>
                <a:cs typeface="Times New Roman"/>
              </a:rPr>
              <a:t/>
            </a:r>
            <a:br>
              <a:rPr lang="ru-RU" sz="2700" dirty="0">
                <a:ea typeface="Times New Roman"/>
                <a:cs typeface="Times New Roman"/>
              </a:rPr>
            </a:br>
            <a:r>
              <a:rPr lang="ru-RU" sz="2700" b="1" dirty="0">
                <a:ea typeface="Times New Roman"/>
                <a:cs typeface="Times New Roman"/>
              </a:rPr>
              <a:t>Негроидная</a:t>
            </a:r>
            <a:r>
              <a:rPr lang="ru-RU" sz="2700" dirty="0">
                <a:ea typeface="Times New Roman"/>
                <a:cs typeface="Times New Roman"/>
              </a:rPr>
              <a:t>. Для нее характерны курчавые черные волосы, темно-коричневая кожа, карие глаза, слабое или среднее развитие третичного волосяного покрова, умеренное выступание скул, сильно выступающие челюсти, слабо выступающий широкий нос, утолщенные губы.</a:t>
            </a:r>
            <a:br>
              <a:rPr lang="ru-RU" sz="2700" dirty="0">
                <a:ea typeface="Times New Roman"/>
                <a:cs typeface="Times New Roman"/>
              </a:rPr>
            </a:br>
            <a:r>
              <a:rPr lang="ru-RU" sz="2700" b="1" dirty="0">
                <a:ea typeface="Times New Roman"/>
                <a:cs typeface="Times New Roman"/>
              </a:rPr>
              <a:t> </a:t>
            </a:r>
            <a:r>
              <a:rPr lang="ru-RU" sz="1100" dirty="0">
                <a:ea typeface="Times New Roman"/>
                <a:cs typeface="Times New Roman"/>
              </a:rPr>
              <a:t/>
            </a:r>
            <a:br>
              <a:rPr lang="ru-RU" sz="1100" dirty="0">
                <a:ea typeface="Times New Roman"/>
                <a:cs typeface="Times New Roman"/>
              </a:rPr>
            </a:br>
            <a:endParaRPr lang="ru-RU" sz="1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00372"/>
            <a:ext cx="4429156" cy="337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571744"/>
            <a:ext cx="3422558" cy="40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14291"/>
            <a:ext cx="7929618" cy="2578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a typeface="Times New Roman"/>
                <a:cs typeface="Times New Roman"/>
              </a:rPr>
              <a:t>Европеоидная.</a:t>
            </a:r>
            <a:r>
              <a:rPr lang="ru-RU" sz="1400" dirty="0">
                <a:ea typeface="Times New Roman"/>
                <a:cs typeface="Times New Roman"/>
              </a:rPr>
              <a:t>  Отличается волнистыми или прямыми волосами разных  оттенков, сравнительно светлой кожей, большим разнообразием окраски радужной оболочки глаз (от карих до светло-серых и </a:t>
            </a:r>
            <a:r>
              <a:rPr lang="ru-RU" sz="1400" dirty="0" err="1" smtClean="0">
                <a:ea typeface="Times New Roman"/>
                <a:cs typeface="Times New Roman"/>
              </a:rPr>
              <a:t>голубых</a:t>
            </a:r>
            <a:r>
              <a:rPr lang="ru-RU" sz="1400" dirty="0" smtClean="0">
                <a:ea typeface="Times New Roman"/>
                <a:cs typeface="Times New Roman"/>
              </a:rPr>
              <a:t> ), сильным развитием третичного волосяного покрова (</a:t>
            </a:r>
            <a:r>
              <a:rPr lang="ru-RU" sz="1400" dirty="0">
                <a:ea typeface="Times New Roman"/>
                <a:cs typeface="Times New Roman"/>
              </a:rPr>
              <a:t>борода у мужчин), слабым выступанием скул, незначительным выступанием челюстей,  узким выступающим носом с высоким переносьем, обычно тонкими или средними губами.</a:t>
            </a:r>
            <a:endParaRPr lang="ru-RU" sz="11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a typeface="Times New Roman"/>
                <a:cs typeface="Times New Roman"/>
              </a:rPr>
              <a:t>Европеоидная раса подразделяется на  три главные группы: южная ( со смуглой кожей, темными глазами и волосами),  северную (со светлой кожей, серыми и </a:t>
            </a:r>
            <a:r>
              <a:rPr lang="ru-RU" sz="1400" dirty="0" err="1">
                <a:ea typeface="Times New Roman"/>
                <a:cs typeface="Times New Roman"/>
              </a:rPr>
              <a:t>голубыми</a:t>
            </a:r>
            <a:r>
              <a:rPr lang="ru-RU" sz="1400" dirty="0">
                <a:ea typeface="Times New Roman"/>
                <a:cs typeface="Times New Roman"/>
              </a:rPr>
              <a:t> глазами, русыми и белокурыми волосами), промежуточная ( смешение признаков  южной и северной).</a:t>
            </a:r>
            <a:endParaRPr lang="ru-RU" sz="11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a typeface="Times New Roman"/>
                <a:cs typeface="Times New Roman"/>
              </a:rPr>
              <a:t> </a:t>
            </a:r>
            <a:endParaRPr lang="ru-RU" sz="1100" dirty="0">
              <a:ea typeface="Times New Roman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00639">
            <a:off x="6334246" y="2521134"/>
            <a:ext cx="2236679" cy="40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Documents and Settings\Пользователь\Мои документы\img0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2571744"/>
            <a:ext cx="2857520" cy="4143403"/>
          </a:xfrm>
          <a:prstGeom prst="flowChartPredefinedProcess">
            <a:avLst/>
          </a:prstGeom>
          <a:noFill/>
        </p:spPr>
      </p:pic>
      <p:pic>
        <p:nvPicPr>
          <p:cNvPr id="6" name="Picture 3" descr="C:\Documents and Settings\Пользователь\Мои документы\3-б класс\P10002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23922">
            <a:off x="205753" y="3107536"/>
            <a:ext cx="2807869" cy="3175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858312" cy="7046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a typeface="Times New Roman"/>
                <a:cs typeface="Times New Roman"/>
              </a:rPr>
              <a:t>	Монголоидная</a:t>
            </a:r>
            <a:r>
              <a:rPr lang="ru-RU" sz="1400" b="1" dirty="0">
                <a:ea typeface="Times New Roman"/>
                <a:cs typeface="Times New Roman"/>
              </a:rPr>
              <a:t>.</a:t>
            </a:r>
            <a:r>
              <a:rPr lang="ru-RU" sz="1400" dirty="0">
                <a:ea typeface="Times New Roman"/>
                <a:cs typeface="Times New Roman"/>
              </a:rPr>
              <a:t>  Ей свойственны прямые жесткие темные волосы, слабое развитие третичного волосяного покрова, желтоватые оттенки кожи, карие глаза, уплощенное лицо с сильно выдающимися скулами, узкий или среднеширокий нос с низким переносьем, умеренно утолщенные губы, наличие особой кожной складки верхнего века, прикрывающей слезный бугорок во внутренних  углах глаз</a:t>
            </a:r>
            <a:r>
              <a:rPr lang="ru-RU" sz="1400" dirty="0" smtClean="0"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Times New Roman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74171">
            <a:off x="5634354" y="1639346"/>
            <a:ext cx="3294977" cy="335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23249">
            <a:off x="385577" y="1756301"/>
            <a:ext cx="3037983" cy="424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2285992"/>
            <a:ext cx="267014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65247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a typeface="Times New Roman"/>
                <a:cs typeface="Times New Roman"/>
              </a:rPr>
              <a:t>Часть ученых выделяет еще одну группу – </a:t>
            </a:r>
            <a:r>
              <a:rPr lang="ru-RU" sz="1400" b="1" dirty="0">
                <a:ea typeface="Times New Roman"/>
                <a:cs typeface="Times New Roman"/>
              </a:rPr>
              <a:t>австралоидную.</a:t>
            </a:r>
            <a:r>
              <a:rPr lang="ru-RU" sz="1400" dirty="0">
                <a:ea typeface="Times New Roman"/>
                <a:cs typeface="Times New Roman"/>
              </a:rPr>
              <a:t> Темная окраска кожи, широкий нос, толстые губы, но волнистые волосы, сильно развитый третичный волосяной покров</a:t>
            </a:r>
            <a:endParaRPr lang="ru-RU" dirty="0"/>
          </a:p>
        </p:txBody>
      </p:sp>
      <p:pic>
        <p:nvPicPr>
          <p:cNvPr id="1026" name="Picture 2" descr="C:\Documents and Settings\Пользователь\Мои документы\401px-Vanuatu_blon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1000108"/>
            <a:ext cx="3667125" cy="547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357166"/>
            <a:ext cx="1834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расы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571744"/>
            <a:ext cx="29065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негроидная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2571744"/>
            <a:ext cx="37308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монголоидная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4735" y="4286256"/>
            <a:ext cx="34917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европеоидная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 rot="2530706">
            <a:off x="2951879" y="904134"/>
            <a:ext cx="312789" cy="2104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143372" y="1214422"/>
            <a:ext cx="285752" cy="32147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093024">
            <a:off x="5434793" y="908170"/>
            <a:ext cx="295639" cy="2059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459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Проверка Д/З</vt:lpstr>
      <vt:lpstr>Слайд 3</vt:lpstr>
      <vt:lpstr>Слайд 4</vt:lpstr>
      <vt:lpstr>   Негроидная. Для нее характерны курчавые черные волосы, темно-коричневая кожа, карие глаза, слабое или среднее развитие третичного волосяного покрова, умеренное выступание скул, сильно выступающие челюсти, слабо выступающий широкий нос, утолщенные губы.  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Расы человека – исторически сложившиеся группы людей, связанные единством происхождения, которое выражается в общих наследственных физиологических признаках.  Основные группы рас.  Негроидная. Для нее характерны курчавые черные волосы, темно-коричневая кожа, карие глаза, слабое или среднее развитие третичного волосяного покрова, умеренное выступание скул, сильно выступающие челюсти, слабо выступающий широкий нос, утолщенные губы.   </dc:title>
  <dc:creator>User</dc:creator>
  <cp:lastModifiedBy>Alex</cp:lastModifiedBy>
  <cp:revision>42</cp:revision>
  <dcterms:created xsi:type="dcterms:W3CDTF">2010-03-26T07:19:29Z</dcterms:created>
  <dcterms:modified xsi:type="dcterms:W3CDTF">2012-06-02T15:48:53Z</dcterms:modified>
</cp:coreProperties>
</file>