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5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8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5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33CC33"/>
    <a:srgbClr val="FF3300"/>
    <a:srgbClr val="FFCC66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254" autoAdjust="0"/>
  </p:normalViewPr>
  <p:slideViewPr>
    <p:cSldViewPr>
      <p:cViewPr varScale="1">
        <p:scale>
          <a:sx n="98" d="100"/>
          <a:sy n="98" d="100"/>
        </p:scale>
        <p:origin x="-27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анкетирования родителей средней группы на констатирующем этапе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анкетирования родителей средней группы на констатирующем этапе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анкетирования родителей средней группы на констатирующем этапе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4.5999999999999996</c:v>
                </c:pt>
              </c:numCache>
            </c:numRef>
          </c:val>
        </c:ser>
        <c:shape val="cylinder"/>
        <c:axId val="73175808"/>
        <c:axId val="73177344"/>
        <c:axId val="0"/>
      </c:bar3DChart>
      <c:catAx>
        <c:axId val="73175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3177344"/>
        <c:crosses val="autoZero"/>
        <c:auto val="1"/>
        <c:lblAlgn val="ctr"/>
        <c:lblOffset val="100"/>
      </c:catAx>
      <c:valAx>
        <c:axId val="73177344"/>
        <c:scaling>
          <c:orientation val="minMax"/>
        </c:scaling>
        <c:axPos val="l"/>
        <c:majorGridlines/>
        <c:numFmt formatCode="General" sourceLinked="1"/>
        <c:tickLblPos val="nextTo"/>
        <c:crossAx val="73175808"/>
        <c:crosses val="autoZero"/>
        <c:crossBetween val="between"/>
      </c:valAx>
      <c:spPr>
        <a:noFill/>
        <a:ln w="25354">
          <a:noFill/>
        </a:ln>
      </c:spPr>
    </c:plotArea>
    <c:legend>
      <c:legendPos val="r"/>
      <c:layout>
        <c:manualLayout>
          <c:xMode val="edge"/>
          <c:yMode val="edge"/>
          <c:x val="0.86909582062898416"/>
          <c:y val="0.35109717868338525"/>
          <c:w val="0.11557203520596478"/>
          <c:h val="0.288401253918495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rgbClr val="F79646">
            <a:tint val="50000"/>
            <a:satMod val="300000"/>
          </a:srgbClr>
        </a:gs>
        <a:gs pos="35000">
          <a:srgbClr val="F79646">
            <a:tint val="37000"/>
            <a:satMod val="300000"/>
          </a:srgbClr>
        </a:gs>
        <a:gs pos="100000">
          <a:srgbClr val="F79646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F79646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6.1394405625437992E-2"/>
          <c:y val="2.0916666104405207E-2"/>
          <c:w val="0.80588711958863168"/>
          <c:h val="0.6610869638555845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интервьюирования детей средней группы на констатирующем этапе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интервьюирования детей средней группы на констатирующем этапе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интервьюирования детей средней группы на констатирующем этапе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</c:ser>
        <c:shape val="cylinder"/>
        <c:axId val="86281216"/>
        <c:axId val="86336256"/>
        <c:axId val="0"/>
      </c:bar3DChart>
      <c:catAx>
        <c:axId val="86281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86336256"/>
        <c:crosses val="autoZero"/>
        <c:auto val="1"/>
        <c:lblAlgn val="ctr"/>
        <c:lblOffset val="100"/>
      </c:catAx>
      <c:valAx>
        <c:axId val="86336256"/>
        <c:scaling>
          <c:orientation val="minMax"/>
        </c:scaling>
        <c:axPos val="l"/>
        <c:majorGridlines/>
        <c:numFmt formatCode="General" sourceLinked="1"/>
        <c:tickLblPos val="nextTo"/>
        <c:crossAx val="86281216"/>
        <c:crosses val="autoZero"/>
        <c:crossBetween val="between"/>
      </c:valAx>
      <c:spPr>
        <a:gradFill rotWithShape="1">
          <a:gsLst>
            <a:gs pos="0">
              <a:srgbClr val="F79646">
                <a:tint val="50000"/>
                <a:satMod val="300000"/>
              </a:srgbClr>
            </a:gs>
            <a:gs pos="35000">
              <a:srgbClr val="F79646">
                <a:tint val="37000"/>
                <a:satMod val="300000"/>
              </a:srgbClr>
            </a:gs>
            <a:gs pos="100000">
              <a:srgbClr val="F79646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88083802828620483"/>
          <c:y val="0.39518978374008867"/>
          <c:w val="5.2721088435374153E-2"/>
          <c:h val="0.21739130434782747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rgbClr val="F79646">
            <a:tint val="50000"/>
            <a:satMod val="300000"/>
          </a:srgbClr>
        </a:gs>
        <a:gs pos="35000">
          <a:srgbClr val="F79646">
            <a:tint val="37000"/>
            <a:satMod val="300000"/>
          </a:srgbClr>
        </a:gs>
        <a:gs pos="100000">
          <a:srgbClr val="F79646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F79646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анкетирования родителей средней группы на контрольном этапе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анкетирования родителей средней группы на контрольном этапе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анкетирования родителей средней группы на контрольном этапе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</c:ser>
        <c:shape val="cylinder"/>
        <c:axId val="121274752"/>
        <c:axId val="121276288"/>
        <c:axId val="0"/>
      </c:bar3DChart>
      <c:catAx>
        <c:axId val="121274752"/>
        <c:scaling>
          <c:orientation val="minMax"/>
        </c:scaling>
        <c:axPos val="b"/>
        <c:numFmt formatCode="General" sourceLinked="1"/>
        <c:tickLblPos val="nextTo"/>
        <c:crossAx val="121276288"/>
        <c:crosses val="autoZero"/>
        <c:auto val="1"/>
        <c:lblAlgn val="ctr"/>
        <c:lblOffset val="100"/>
      </c:catAx>
      <c:valAx>
        <c:axId val="121276288"/>
        <c:scaling>
          <c:orientation val="minMax"/>
        </c:scaling>
        <c:axPos val="l"/>
        <c:majorGridlines/>
        <c:numFmt formatCode="General" sourceLinked="1"/>
        <c:tickLblPos val="nextTo"/>
        <c:crossAx val="121274752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91496598639455784"/>
          <c:y val="0.36024844720497068"/>
          <c:w val="6.9727891156463023E-2"/>
          <c:h val="0.27950310559006208"/>
        </c:manualLayout>
      </c:layout>
    </c:legend>
    <c:plotVisOnly val="1"/>
    <c:dispBlanksAs val="gap"/>
  </c:chart>
  <c:spPr>
    <a:gradFill rotWithShape="1">
      <a:gsLst>
        <a:gs pos="0">
          <a:srgbClr val="F79646">
            <a:tint val="50000"/>
            <a:satMod val="300000"/>
          </a:srgbClr>
        </a:gs>
        <a:gs pos="35000">
          <a:srgbClr val="F79646">
            <a:tint val="37000"/>
            <a:satMod val="300000"/>
          </a:srgbClr>
        </a:gs>
        <a:gs pos="100000">
          <a:srgbClr val="F79646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F79646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Анализ анкетирования родителей средней группы на констатирующем этапе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</c:v>
                </c:pt>
                <c:pt idx="1">
                  <c:v>С</c:v>
                </c:pt>
                <c:pt idx="2">
                  <c:v>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11.2</c:v>
                </c:pt>
                <c:pt idx="1">
                  <c:v>1.1000000000000001</c:v>
                </c:pt>
                <c:pt idx="2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Анализ анкетирования родителей средней группы на контрольном этапе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</c:v>
                </c:pt>
                <c:pt idx="1">
                  <c:v>С</c:v>
                </c:pt>
                <c:pt idx="2">
                  <c:v>Н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13.4</c:v>
                </c:pt>
                <c:pt idx="1">
                  <c:v>1.1000000000000001</c:v>
                </c:pt>
                <c:pt idx="2">
                  <c:v>3.2</c:v>
                </c:pt>
              </c:numCache>
            </c:numRef>
          </c:val>
        </c:ser>
        <c:shape val="cylinder"/>
        <c:axId val="121355648"/>
        <c:axId val="121361536"/>
        <c:axId val="0"/>
      </c:bar3DChart>
      <c:catAx>
        <c:axId val="121355648"/>
        <c:scaling>
          <c:orientation val="minMax"/>
        </c:scaling>
        <c:axPos val="b"/>
        <c:numFmt formatCode="General" sourceLinked="1"/>
        <c:tickLblPos val="nextTo"/>
        <c:crossAx val="121361536"/>
        <c:crosses val="autoZero"/>
        <c:auto val="1"/>
        <c:lblAlgn val="ctr"/>
        <c:lblOffset val="100"/>
      </c:catAx>
      <c:valAx>
        <c:axId val="121361536"/>
        <c:scaling>
          <c:orientation val="minMax"/>
        </c:scaling>
        <c:axPos val="l"/>
        <c:majorGridlines/>
        <c:numFmt formatCode="General" sourceLinked="1"/>
        <c:tickLblPos val="nextTo"/>
        <c:crossAx val="121355648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64455782312925169"/>
          <c:y val="3.9871955339691352E-2"/>
          <c:w val="0.33843537414966329"/>
          <c:h val="0.94053162229206078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rgbClr val="F79646">
            <a:tint val="50000"/>
            <a:satMod val="300000"/>
          </a:srgbClr>
        </a:gs>
        <a:gs pos="35000">
          <a:srgbClr val="F79646">
            <a:tint val="37000"/>
            <a:satMod val="300000"/>
          </a:srgbClr>
        </a:gs>
        <a:gs pos="100000">
          <a:srgbClr val="F79646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F79646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интервьюирования детей средней группы на контрольном этапе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интервьюирования детей средней группы на контрольном этапе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Диаграмма анализа интервьюирования детей средней группы на контрольном этапе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shape val="cylinder"/>
        <c:axId val="121777536"/>
        <c:axId val="121795712"/>
        <c:axId val="0"/>
      </c:bar3DChart>
      <c:catAx>
        <c:axId val="1217775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21795712"/>
        <c:crosses val="autoZero"/>
        <c:auto val="1"/>
        <c:lblAlgn val="ctr"/>
        <c:lblOffset val="100"/>
      </c:catAx>
      <c:valAx>
        <c:axId val="121795712"/>
        <c:scaling>
          <c:orientation val="minMax"/>
        </c:scaling>
        <c:axPos val="l"/>
        <c:majorGridlines/>
        <c:numFmt formatCode="General" sourceLinked="1"/>
        <c:tickLblPos val="nextTo"/>
        <c:crossAx val="121777536"/>
        <c:crosses val="autoZero"/>
        <c:crossBetween val="between"/>
      </c:valAx>
      <c:spPr>
        <a:noFill/>
        <a:ln w="25365">
          <a:noFill/>
        </a:ln>
      </c:spPr>
    </c:plotArea>
    <c:legend>
      <c:legendPos val="r"/>
      <c:layout>
        <c:manualLayout>
          <c:xMode val="edge"/>
          <c:yMode val="edge"/>
          <c:x val="0.91496598639455784"/>
          <c:y val="0.36024844720497068"/>
          <c:w val="6.9727891156463023E-2"/>
          <c:h val="0.2795031055900620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rgbClr val="F79646">
            <a:tint val="50000"/>
            <a:satMod val="300000"/>
          </a:srgbClr>
        </a:gs>
        <a:gs pos="35000">
          <a:srgbClr val="F79646">
            <a:tint val="37000"/>
            <a:satMod val="300000"/>
          </a:srgbClr>
        </a:gs>
        <a:gs pos="100000">
          <a:srgbClr val="F79646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F79646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Анализ интервьюирования детей средней группы на констатирующем этапе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</c:v>
                </c:pt>
                <c:pt idx="1">
                  <c:v>С</c:v>
                </c:pt>
                <c:pt idx="2">
                  <c:v>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11.5</c:v>
                </c:pt>
                <c:pt idx="1">
                  <c:v>1.7</c:v>
                </c:pt>
                <c:pt idx="2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Анализ интервьюирования детей средней группы на контрольном этапе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</c:v>
                </c:pt>
                <c:pt idx="1">
                  <c:v>С</c:v>
                </c:pt>
                <c:pt idx="2">
                  <c:v>Н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13.8</c:v>
                </c:pt>
                <c:pt idx="1">
                  <c:v>1</c:v>
                </c:pt>
                <c:pt idx="2">
                  <c:v>2.2000000000000002</c:v>
                </c:pt>
              </c:numCache>
            </c:numRef>
          </c:val>
        </c:ser>
        <c:shape val="cylinder"/>
        <c:axId val="121715712"/>
        <c:axId val="121799424"/>
        <c:axId val="0"/>
      </c:bar3DChart>
      <c:catAx>
        <c:axId val="121715712"/>
        <c:scaling>
          <c:orientation val="minMax"/>
        </c:scaling>
        <c:axPos val="b"/>
        <c:numFmt formatCode="General" sourceLinked="1"/>
        <c:tickLblPos val="nextTo"/>
        <c:crossAx val="121799424"/>
        <c:crosses val="autoZero"/>
        <c:auto val="1"/>
        <c:lblAlgn val="ctr"/>
        <c:lblOffset val="100"/>
      </c:catAx>
      <c:valAx>
        <c:axId val="121799424"/>
        <c:scaling>
          <c:orientation val="minMax"/>
        </c:scaling>
        <c:axPos val="l"/>
        <c:majorGridlines/>
        <c:numFmt formatCode="General" sourceLinked="1"/>
        <c:tickLblPos val="nextTo"/>
        <c:crossAx val="121715712"/>
        <c:crosses val="autoZero"/>
        <c:crossBetween val="between"/>
      </c:valAx>
      <c:spPr>
        <a:noFill/>
        <a:ln w="25343">
          <a:noFill/>
        </a:ln>
      </c:spPr>
    </c:plotArea>
    <c:legend>
      <c:legendPos val="r"/>
      <c:layout>
        <c:manualLayout>
          <c:xMode val="edge"/>
          <c:yMode val="edge"/>
          <c:x val="0.60005280996175459"/>
          <c:y val="2.0556697928682477E-2"/>
          <c:w val="0.37782445786084684"/>
          <c:h val="0.9503070078023683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rgbClr val="F79646">
            <a:tint val="50000"/>
            <a:satMod val="300000"/>
          </a:srgbClr>
        </a:gs>
        <a:gs pos="35000">
          <a:srgbClr val="F79646">
            <a:tint val="37000"/>
            <a:satMod val="300000"/>
          </a:srgbClr>
        </a:gs>
        <a:gs pos="100000">
          <a:srgbClr val="F79646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F79646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Посещение консультаций семинаров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Динамика интересов родителей детей среднего возраста к обучению подвижным играм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10.200000000000001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Просмотр наглядной информации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Динамика интересов родителей детей среднего возраста к обучению подвижным играм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Прием участия в спортивных мероприятиях, открытых занятиях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Динамика интересов родителей детей среднего возраста к обучению подвижным играм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11.6</c:v>
                </c:pt>
              </c:numCache>
            </c:numRef>
          </c:val>
        </c:ser>
        <c:shape val="cylinder"/>
        <c:axId val="121592832"/>
        <c:axId val="121631488"/>
        <c:axId val="0"/>
      </c:bar3DChart>
      <c:catAx>
        <c:axId val="1215928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1631488"/>
        <c:crosses val="autoZero"/>
        <c:auto val="1"/>
        <c:lblAlgn val="ctr"/>
        <c:lblOffset val="100"/>
      </c:catAx>
      <c:valAx>
        <c:axId val="121631488"/>
        <c:scaling>
          <c:orientation val="minMax"/>
        </c:scaling>
        <c:axPos val="l"/>
        <c:majorGridlines/>
        <c:numFmt formatCode="General" sourceLinked="1"/>
        <c:tickLblPos val="nextTo"/>
        <c:crossAx val="121592832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6721659478046863"/>
          <c:y val="1.8486785667366157E-2"/>
          <c:w val="0.31980519480519481"/>
          <c:h val="0.96831928554995506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rgbClr val="F79646">
            <a:tint val="50000"/>
            <a:satMod val="300000"/>
          </a:srgbClr>
        </a:gs>
        <a:gs pos="35000">
          <a:srgbClr val="F79646">
            <a:tint val="37000"/>
            <a:satMod val="300000"/>
          </a:srgbClr>
        </a:gs>
        <a:gs pos="100000">
          <a:srgbClr val="F79646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F79646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4.9829643936017444E-2"/>
          <c:y val="4.3069537684089103E-2"/>
          <c:w val="0.80798643094141531"/>
          <c:h val="0.698352262279378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Анализ анкетирования родителей средней группы на контрольном этапе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Анализ анкетирования родителей средней группы на контрольном этапе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Анализ анкетирования родителей средней группы на контрольном этапе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0.70000000000000062</c:v>
                </c:pt>
              </c:numCache>
            </c:numRef>
          </c:val>
        </c:ser>
        <c:shape val="cylinder"/>
        <c:axId val="125004800"/>
        <c:axId val="125014784"/>
        <c:axId val="0"/>
      </c:bar3DChart>
      <c:catAx>
        <c:axId val="1250048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5014784"/>
        <c:crosses val="autoZero"/>
        <c:auto val="1"/>
        <c:lblAlgn val="ctr"/>
        <c:lblOffset val="100"/>
      </c:catAx>
      <c:valAx>
        <c:axId val="125014784"/>
        <c:scaling>
          <c:orientation val="minMax"/>
        </c:scaling>
        <c:axPos val="l"/>
        <c:majorGridlines/>
        <c:numFmt formatCode="General" sourceLinked="1"/>
        <c:tickLblPos val="nextTo"/>
        <c:crossAx val="125004800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9125248508946322"/>
          <c:y val="0.35843373493975988"/>
          <c:w val="6.9582504970179024E-2"/>
          <c:h val="0.28012048192771366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gradFill rotWithShape="1">
      <a:gsLst>
        <a:gs pos="0">
          <a:srgbClr val="F79646">
            <a:tint val="50000"/>
            <a:satMod val="300000"/>
          </a:srgbClr>
        </a:gs>
        <a:gs pos="35000">
          <a:srgbClr val="F79646">
            <a:tint val="37000"/>
            <a:satMod val="300000"/>
          </a:srgbClr>
        </a:gs>
        <a:gs pos="100000">
          <a:srgbClr val="F79646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F79646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3CEEA-E006-4B6A-AA12-F4CE4AAB371F}" type="datetimeFigureOut">
              <a:rPr lang="ru-RU" smtClean="0"/>
              <a:t>31.05.2012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22FDA-C20E-4240-BE03-662BEA929E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22FDA-C20E-4240-BE03-662BEA929E28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6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3" indent="0">
              <a:buNone/>
              <a:defRPr sz="1600" b="1"/>
            </a:lvl5pPr>
            <a:lvl6pPr marL="2285815" indent="0">
              <a:buNone/>
              <a:defRPr sz="1600" b="1"/>
            </a:lvl6pPr>
            <a:lvl7pPr marL="2742978" indent="0">
              <a:buNone/>
              <a:defRPr sz="1600" b="1"/>
            </a:lvl7pPr>
            <a:lvl8pPr marL="3200142" indent="0">
              <a:buNone/>
              <a:defRPr sz="1600" b="1"/>
            </a:lvl8pPr>
            <a:lvl9pPr marL="365730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6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3" indent="0">
              <a:buNone/>
              <a:defRPr sz="1600" b="1"/>
            </a:lvl5pPr>
            <a:lvl6pPr marL="2285815" indent="0">
              <a:buNone/>
              <a:defRPr sz="1600" b="1"/>
            </a:lvl6pPr>
            <a:lvl7pPr marL="2742978" indent="0">
              <a:buNone/>
              <a:defRPr sz="1600" b="1"/>
            </a:lvl7pPr>
            <a:lvl8pPr marL="3200142" indent="0">
              <a:buNone/>
              <a:defRPr sz="1600" b="1"/>
            </a:lvl8pPr>
            <a:lvl9pPr marL="365730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3" indent="0">
              <a:buNone/>
              <a:defRPr sz="1200"/>
            </a:lvl2pPr>
            <a:lvl3pPr marL="914326" indent="0">
              <a:buNone/>
              <a:defRPr sz="1000"/>
            </a:lvl3pPr>
            <a:lvl4pPr marL="1371490" indent="0">
              <a:buNone/>
              <a:defRPr sz="900"/>
            </a:lvl4pPr>
            <a:lvl5pPr marL="1828653" indent="0">
              <a:buNone/>
              <a:defRPr sz="900"/>
            </a:lvl5pPr>
            <a:lvl6pPr marL="2285815" indent="0">
              <a:buNone/>
              <a:defRPr sz="900"/>
            </a:lvl6pPr>
            <a:lvl7pPr marL="2742978" indent="0">
              <a:buNone/>
              <a:defRPr sz="900"/>
            </a:lvl7pPr>
            <a:lvl8pPr marL="3200142" indent="0">
              <a:buNone/>
              <a:defRPr sz="900"/>
            </a:lvl8pPr>
            <a:lvl9pPr marL="365730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3" indent="0">
              <a:buNone/>
              <a:defRPr sz="2800"/>
            </a:lvl2pPr>
            <a:lvl3pPr marL="914326" indent="0">
              <a:buNone/>
              <a:defRPr sz="2400"/>
            </a:lvl3pPr>
            <a:lvl4pPr marL="1371490" indent="0">
              <a:buNone/>
              <a:defRPr sz="2000"/>
            </a:lvl4pPr>
            <a:lvl5pPr marL="1828653" indent="0">
              <a:buNone/>
              <a:defRPr sz="2000"/>
            </a:lvl5pPr>
            <a:lvl6pPr marL="2285815" indent="0">
              <a:buNone/>
              <a:defRPr sz="2000"/>
            </a:lvl6pPr>
            <a:lvl7pPr marL="2742978" indent="0">
              <a:buNone/>
              <a:defRPr sz="2000"/>
            </a:lvl7pPr>
            <a:lvl8pPr marL="3200142" indent="0">
              <a:buNone/>
              <a:defRPr sz="2000"/>
            </a:lvl8pPr>
            <a:lvl9pPr marL="3657305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3" indent="0">
              <a:buNone/>
              <a:defRPr sz="1200"/>
            </a:lvl2pPr>
            <a:lvl3pPr marL="914326" indent="0">
              <a:buNone/>
              <a:defRPr sz="1000"/>
            </a:lvl3pPr>
            <a:lvl4pPr marL="1371490" indent="0">
              <a:buNone/>
              <a:defRPr sz="900"/>
            </a:lvl4pPr>
            <a:lvl5pPr marL="1828653" indent="0">
              <a:buNone/>
              <a:defRPr sz="900"/>
            </a:lvl5pPr>
            <a:lvl6pPr marL="2285815" indent="0">
              <a:buNone/>
              <a:defRPr sz="900"/>
            </a:lvl6pPr>
            <a:lvl7pPr marL="2742978" indent="0">
              <a:buNone/>
              <a:defRPr sz="900"/>
            </a:lvl7pPr>
            <a:lvl8pPr marL="3200142" indent="0">
              <a:buNone/>
              <a:defRPr sz="900"/>
            </a:lvl8pPr>
            <a:lvl9pPr marL="365730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32" tIns="45717" rIns="91432" bIns="457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E21CC-604F-4C96-AC7C-FB6B40AA2D5D}" type="datetimeFigureOut">
              <a:rPr lang="ru-RU" smtClean="0"/>
              <a:pPr/>
              <a:t>31.05.2012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56B1B-F77F-4DA3-9276-D906567A5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32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2" indent="-342872" algn="l" defTabSz="91432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0" indent="-285727" algn="l" defTabSz="91432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8" indent="-228582" algn="l" defTabSz="9143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1" indent="-228582" algn="l" defTabSz="91432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4" indent="-228582" algn="l" defTabSz="91432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7" indent="-228582" algn="l" defTabSz="9143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0" indent="-228582" algn="l" defTabSz="9143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3" indent="-228582" algn="l" defTabSz="9143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6" indent="-228582" algn="l" defTabSz="9143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6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0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3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5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8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42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5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_________Microsoft_Office_Word2.docx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30425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Взаимодействие детского сада и семьи по обучению детей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4-5 лет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одвижным играм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3861048"/>
            <a:ext cx="3168352" cy="223224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студентки 4 курса </a:t>
            </a: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группы З-403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Петровой Ирины Владимировны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872208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  <a:softEdge rad="317500"/>
          </a:effectLst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II</a:t>
            </a:r>
            <a:r>
              <a:rPr lang="ru-RU" sz="4900" b="1" dirty="0" smtClean="0"/>
              <a:t> этап формирующий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Консультационные мероприятия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707904" y="2276872"/>
            <a:ext cx="4978896" cy="432048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2400" dirty="0" smtClean="0"/>
              <a:t>папка-передвижка  «Игровые     упражнения  и  подвижные  игры  во время  утренней  гимнастики и на прогулке»</a:t>
            </a:r>
          </a:p>
          <a:p>
            <a:r>
              <a:rPr lang="ru-RU" sz="2400" dirty="0" smtClean="0"/>
              <a:t>папка с подбором  различных подвижных игр для детей данной возрастной группы </a:t>
            </a:r>
          </a:p>
          <a:p>
            <a:r>
              <a:rPr lang="ru-RU" sz="2400" dirty="0" smtClean="0"/>
              <a:t>папка «Считалки, загадки, используемые при организации и проведении подвижных игр»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solidFill>
            <a:srgbClr val="FF0000"/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635000"/>
          </a:effectLst>
        </p:spPr>
        <p:txBody>
          <a:bodyPr>
            <a:normAutofit fontScale="90000"/>
          </a:bodyPr>
          <a:lstStyle/>
          <a:p>
            <a:pPr>
              <a:tabLst>
                <a:tab pos="7713663" algn="l"/>
              </a:tabLst>
            </a:pPr>
            <a:r>
              <a:rPr lang="ru-RU" dirty="0" smtClean="0"/>
              <a:t>Информативная работа с родителями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563888" y="1600203"/>
            <a:ext cx="5122912" cy="4925141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635000"/>
          </a:effectLst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папка-передвижка  «Игровые     упражнения  и  подвижные  игры  во время  утренней  гимнастики и на прогулке»</a:t>
            </a:r>
          </a:p>
          <a:p>
            <a:r>
              <a:rPr lang="ru-RU" dirty="0" smtClean="0"/>
              <a:t>папка с подбором  различных подвижных игр для детей данной возрастной группы </a:t>
            </a:r>
          </a:p>
          <a:p>
            <a:r>
              <a:rPr lang="ru-RU" dirty="0" smtClean="0"/>
              <a:t>папка «Считалки, загадки, используемые при организации и проведении подвижных игр»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  <a:solidFill>
            <a:srgbClr val="FF0000"/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635000"/>
          </a:effectLst>
        </p:spPr>
        <p:txBody>
          <a:bodyPr/>
          <a:lstStyle/>
          <a:p>
            <a:r>
              <a:rPr lang="ru-RU" dirty="0" smtClean="0"/>
              <a:t>Спортивные мероприятия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3635896" y="1600203"/>
            <a:ext cx="5050904" cy="4525963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635000"/>
          </a:effectLst>
        </p:spPr>
        <p:txBody>
          <a:bodyPr>
            <a:normAutofit fontScale="92500" lnSpcReduction="10000"/>
          </a:bodyPr>
          <a:lstStyle/>
          <a:p>
            <a:r>
              <a:rPr lang="ru-RU" dirty="0"/>
              <a:t>Папа, мама, я – спортивная </a:t>
            </a:r>
            <a:r>
              <a:rPr lang="ru-RU" dirty="0" smtClean="0"/>
              <a:t>семья </a:t>
            </a:r>
          </a:p>
          <a:p>
            <a:r>
              <a:rPr lang="ru-RU" dirty="0"/>
              <a:t>Здравствуй Зимушка-зима</a:t>
            </a:r>
          </a:p>
          <a:p>
            <a:r>
              <a:rPr lang="ru-RU" dirty="0"/>
              <a:t>Зимнее путешествие </a:t>
            </a:r>
            <a:r>
              <a:rPr lang="ru-RU" dirty="0" smtClean="0"/>
              <a:t>Колобка </a:t>
            </a:r>
            <a:endParaRPr lang="ru-RU" dirty="0"/>
          </a:p>
          <a:p>
            <a:r>
              <a:rPr lang="ru-RU" dirty="0"/>
              <a:t>Мы ловкие и </a:t>
            </a:r>
            <a:r>
              <a:rPr lang="ru-RU" dirty="0" smtClean="0"/>
              <a:t>смелые</a:t>
            </a:r>
          </a:p>
          <a:p>
            <a:r>
              <a:rPr lang="ru-RU" dirty="0" smtClean="0"/>
              <a:t>Вместе </a:t>
            </a:r>
            <a:r>
              <a:rPr lang="ru-RU" dirty="0"/>
              <a:t>с папой, вместе с </a:t>
            </a:r>
            <a:r>
              <a:rPr lang="ru-RU" dirty="0" smtClean="0"/>
              <a:t>мамой</a:t>
            </a:r>
            <a:endParaRPr lang="ru-RU" dirty="0"/>
          </a:p>
          <a:p>
            <a:r>
              <a:rPr lang="ru-RU" dirty="0"/>
              <a:t>Веселая Масленица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635000"/>
          </a:effectLst>
        </p:spPr>
        <p:txBody>
          <a:bodyPr/>
          <a:lstStyle/>
          <a:p>
            <a:r>
              <a:rPr lang="en-US" b="1" dirty="0" smtClean="0"/>
              <a:t>III</a:t>
            </a:r>
            <a:r>
              <a:rPr lang="ru-RU" b="1" dirty="0" smtClean="0"/>
              <a:t> этап контрольный</a:t>
            </a:r>
            <a:endParaRPr lang="ru-RU" b="1" dirty="0"/>
          </a:p>
        </p:txBody>
      </p:sp>
      <p:sp>
        <p:nvSpPr>
          <p:cNvPr id="13" name="Подзаголовок 2"/>
          <p:cNvSpPr>
            <a:spLocks noGrp="1"/>
          </p:cNvSpPr>
          <p:nvPr>
            <p:ph idx="1"/>
          </p:nvPr>
        </p:nvSpPr>
        <p:spPr>
          <a:xfrm>
            <a:off x="3635896" y="1700808"/>
            <a:ext cx="5050904" cy="4857406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softEdge rad="635000"/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/>
              <a:t>1.Анкетирование родителей с целью выявления знаний о подвижных играх аналогичное с констатирующим </a:t>
            </a:r>
            <a:r>
              <a:rPr lang="ru-RU" sz="2000" dirty="0" smtClean="0"/>
              <a:t>этапом;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2. Интервьюирование детей 4-5 лет по выявления знаний о подвижных играх и количестве подвижных игр с родителями аналогичное с констатирующим </a:t>
            </a:r>
            <a:r>
              <a:rPr lang="ru-RU" sz="2000" dirty="0" smtClean="0"/>
              <a:t>этапом;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3. Аналитическая справка динамики интересов родителей детей среднего возраста к обучению подвижным </a:t>
            </a:r>
            <a:r>
              <a:rPr lang="ru-RU" sz="2000" dirty="0" smtClean="0"/>
              <a:t>играм;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4.Анкетирование родителей о полученных знаниях по вопросу обучения подвижным играм.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635000"/>
          </a:effectLst>
        </p:spPr>
        <p:txBody>
          <a:bodyPr>
            <a:noAutofit/>
          </a:bodyPr>
          <a:lstStyle/>
          <a:p>
            <a:r>
              <a:rPr lang="ru-RU" sz="3200" b="1" dirty="0"/>
              <a:t>Анкетирование родителей детей средней группы на </a:t>
            </a:r>
            <a:r>
              <a:rPr lang="ru-RU" sz="3200" b="1" dirty="0" smtClean="0"/>
              <a:t>контрольном </a:t>
            </a:r>
            <a:r>
              <a:rPr lang="ru-RU" sz="3200" b="1" dirty="0"/>
              <a:t>этапе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115616" y="1600203"/>
            <a:ext cx="3380184" cy="1972813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317500"/>
          </a:effectLst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Анкета аналогичная предложенной на констатирующем этапе </a:t>
            </a:r>
            <a:endParaRPr lang="ru-RU" dirty="0"/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540600296"/>
              </p:ext>
            </p:extLst>
          </p:nvPr>
        </p:nvGraphicFramePr>
        <p:xfrm>
          <a:off x="4648200" y="2420888"/>
          <a:ext cx="4038600" cy="37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2218258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635000"/>
          </a:effectLst>
        </p:spPr>
        <p:txBody>
          <a:bodyPr>
            <a:noAutofit/>
          </a:bodyPr>
          <a:lstStyle/>
          <a:p>
            <a:r>
              <a:rPr lang="ru-RU" sz="3200" dirty="0" smtClean="0"/>
              <a:t>  </a:t>
            </a:r>
            <a:r>
              <a:rPr lang="ru-RU" sz="3200" dirty="0"/>
              <a:t>Сравнительная диаграмма анализа анкетирования родителей на констатирующем и контрольном этапе</a:t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8017070"/>
              </p:ext>
            </p:extLst>
          </p:nvPr>
        </p:nvGraphicFramePr>
        <p:xfrm>
          <a:off x="3779912" y="2780928"/>
          <a:ext cx="48965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6779096" cy="1728192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Интервьюирование детей средней группы на контрольном этапе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4038600" cy="1540765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softEdge rad="317500"/>
          </a:effectLst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700" dirty="0" smtClean="0"/>
              <a:t>Вопросы аналогичные предложенным на констатирующем этапе</a:t>
            </a:r>
            <a:endParaRPr lang="ru-RU" sz="2700" dirty="0"/>
          </a:p>
        </p:txBody>
      </p:sp>
      <p:graphicFrame>
        <p:nvGraphicFramePr>
          <p:cNvPr id="7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616357200"/>
              </p:ext>
            </p:extLst>
          </p:nvPr>
        </p:nvGraphicFramePr>
        <p:xfrm>
          <a:off x="4644008" y="2060848"/>
          <a:ext cx="4038600" cy="402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2218258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635000"/>
          </a:effectLst>
        </p:spPr>
        <p:txBody>
          <a:bodyPr>
            <a:noAutofit/>
          </a:bodyPr>
          <a:lstStyle/>
          <a:p>
            <a:r>
              <a:rPr lang="ru-RU" sz="3200" dirty="0"/>
              <a:t>Сравнительная  диаграмма  анализа интервьюирования детей на констатирующем и контрольном этапе</a:t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9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31333740"/>
              </p:ext>
            </p:extLst>
          </p:nvPr>
        </p:nvGraphicFramePr>
        <p:xfrm>
          <a:off x="3707904" y="2636838"/>
          <a:ext cx="5040560" cy="348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9021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b="1" dirty="0"/>
              <a:t>Аналитическая справка динамики интересов родителей детей среднего возраста к обучению подвижным </a:t>
            </a:r>
            <a:r>
              <a:rPr lang="ru-RU" sz="2000" b="1" dirty="0" smtClean="0"/>
              <a:t>играм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5005225"/>
              </p:ext>
            </p:extLst>
          </p:nvPr>
        </p:nvGraphicFramePr>
        <p:xfrm>
          <a:off x="457199" y="980728"/>
          <a:ext cx="8579297" cy="5792648"/>
        </p:xfrm>
        <a:graphic>
          <a:graphicData uri="http://schemas.openxmlformats.org/drawingml/2006/table">
            <a:tbl>
              <a:tblPr firstRow="1" firstCol="1" bandRow="1"/>
              <a:tblGrid>
                <a:gridCol w="298377"/>
                <a:gridCol w="999929"/>
                <a:gridCol w="452040"/>
                <a:gridCol w="564255"/>
                <a:gridCol w="360040"/>
                <a:gridCol w="648072"/>
                <a:gridCol w="432048"/>
                <a:gridCol w="720080"/>
                <a:gridCol w="432048"/>
                <a:gridCol w="648072"/>
                <a:gridCol w="576064"/>
                <a:gridCol w="216024"/>
                <a:gridCol w="432048"/>
                <a:gridCol w="372967"/>
                <a:gridCol w="419121"/>
                <a:gridCol w="268270"/>
                <a:gridCol w="386942"/>
                <a:gridCol w="352900"/>
              </a:tblGrid>
              <a:tr h="3266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Times New Roman"/>
                        </a:rPr>
                        <a:t>№ п\п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ФИО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родителей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Посещение консультаций семинаров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Просмотр наглядной информации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Прием участия в спортивных мероприятиях, открытых занятиях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9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Особенности физического развития детей 4-5 лет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Особенности развития моторики и становления «ДА» детей 4-5 лет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Роль подвижных игр в развитии детей 4-5 лет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Особенности методики проведения подвижных игр  в среднем возрасте  (семинар-практикум) 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Круглый стол «Подвижные игры из Вашего детства»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Папка -передвижка «Игровые упражнения и подвижные игры во время утренней гимнастики и на прогулке»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Папка-передвижка «Подвижные игры для детей 4-5 лет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Папка «Считалки, загадки, используемые при организации проведения подвижных игр»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Папка «Подбор упражнений и подвижных игр для проведения утренней гимнастики»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Утренняя гимнастика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Папа, мама, я – спортивная семья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Здравствуй Зимушка-зима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Зимнее путешествие Колобка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Мы ловкие и смелые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День здоровья  Вместе с папой, вместе с мамой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Веселая Масленица</a:t>
                      </a:r>
                    </a:p>
                  </a:txBody>
                  <a:tcPr marL="55068" marR="5506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Обухова А.В. 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Воробьева Н.Р.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Даненко С.А.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Кочеринская О.Г.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Беляева С.В.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Воронина О.С.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Барышникова Ф.Н.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Мамедова С.У.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Михайлова О.Н.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Павлова Г.М.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Минченко М.Д.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Сомонова Л.П.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Суханова С.В.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Волкова М.Б.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Куликова Е.В.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Семина Н.Р.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Ситникова Л.П.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8689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</a:rPr>
                        <a:t>Всего человек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0344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/>
                          <a:ea typeface="Times New Roman"/>
                        </a:rPr>
                        <a:t>Среднее количества человек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/>
                          <a:ea typeface="Times New Roman"/>
                        </a:rPr>
                        <a:t>10,2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/>
                          <a:ea typeface="Times New Roman"/>
                        </a:rPr>
                        <a:t>7,5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0" dirty="0">
                          <a:effectLst/>
                          <a:latin typeface="Times New Roman"/>
                          <a:ea typeface="Times New Roman"/>
                        </a:rPr>
                        <a:t>11,6</a:t>
                      </a:r>
                    </a:p>
                  </a:txBody>
                  <a:tcPr marL="55068" marR="550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51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858218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635000"/>
          </a:effectLst>
        </p:spPr>
        <p:txBody>
          <a:bodyPr>
            <a:noAutofit/>
          </a:bodyPr>
          <a:lstStyle/>
          <a:p>
            <a:r>
              <a:rPr lang="ru-RU" sz="3200" dirty="0"/>
              <a:t>Диаграмма динамики интересов родителей детей среднего возраста к обучению подвижным играм</a:t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7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0492693"/>
              </p:ext>
            </p:extLst>
          </p:nvPr>
        </p:nvGraphicFramePr>
        <p:xfrm>
          <a:off x="3635896" y="2348880"/>
          <a:ext cx="505090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8756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3541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3600" b="1" dirty="0"/>
              <a:t>Н</a:t>
            </a:r>
            <a:r>
              <a:rPr lang="ru-RU" sz="3600" b="1" dirty="0" smtClean="0"/>
              <a:t>аучный </a:t>
            </a:r>
            <a:r>
              <a:rPr lang="ru-RU" sz="3600" b="1" dirty="0"/>
              <a:t>аппарат исследовании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23928" y="1124744"/>
            <a:ext cx="4860032" cy="547260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     Объект </a:t>
            </a: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исследования - процесс обучения подвижным </a:t>
            </a: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играм</a:t>
            </a:r>
          </a:p>
          <a:p>
            <a:pPr algn="ctr">
              <a:buNone/>
            </a:pP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детей  4-5 </a:t>
            </a: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лет. 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Предмет исследования – процесс взаимодействия дошкольного учреждения и семьи по обучению подвижным играм детей 4-5 лет.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Проблема исследования - насколько эффективно взаимодействие ДОУ и семьи при обучении подвижным играм </a:t>
            </a: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детей </a:t>
            </a: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4-5 лет.</a:t>
            </a:r>
            <a:b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Цель исследования – показать эффективность взаимодействия ДОУ и семьи при обучении подвижным играм </a:t>
            </a: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детей </a:t>
            </a:r>
            <a:r>
              <a:rPr lang="ru-RU" sz="2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4-5 лет.</a:t>
            </a:r>
          </a:p>
          <a:p>
            <a:pPr marL="0" indent="0" algn="ctr">
              <a:buNone/>
            </a:pP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354162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635000"/>
          </a:effectLst>
        </p:spPr>
        <p:txBody>
          <a:bodyPr>
            <a:noAutofit/>
          </a:bodyPr>
          <a:lstStyle/>
          <a:p>
            <a:r>
              <a:rPr lang="ru-RU" sz="2400" dirty="0" smtClean="0"/>
              <a:t>Анкетирование родителей детей средней группы с целью выявления полученных знаний по вопросу обучения подвижным играм 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230062204"/>
              </p:ext>
            </p:extLst>
          </p:nvPr>
        </p:nvGraphicFramePr>
        <p:xfrm>
          <a:off x="539552" y="1674407"/>
          <a:ext cx="4248472" cy="5012141"/>
        </p:xfrm>
        <a:graphic>
          <a:graphicData uri="http://schemas.openxmlformats.org/drawingml/2006/table">
            <a:tbl>
              <a:tblPr firstRow="1" firstCol="1" bandRow="1"/>
              <a:tblGrid>
                <a:gridCol w="428526"/>
                <a:gridCol w="3819946"/>
              </a:tblGrid>
              <a:tr h="348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п\п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Содержание вопроса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256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ФИО (по желанию родителей)</a:t>
                      </a: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05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Посещали ли Вы консультации и семинары, предлагаемые воспитателем детского сада?</a:t>
                      </a: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47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Какую полезную информацию Вы почерпнули о физическом развитии вашего ребенка?</a:t>
                      </a: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6430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Какая форма работы воспитателя по вопросу обучения детей подвижным играм Вам больше всего понравилась? Почему?</a:t>
                      </a: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85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Для чего, по Вашему мнению, ребенку нужна подвижная игра?</a:t>
                      </a: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14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Какие приемы и способы Вы используете для активизации интереса у   детей к подвижным играм?</a:t>
                      </a: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50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Что Вы считаете оптимальным путем решения проблемы двигательной активности вашего ребенка?</a:t>
                      </a: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64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Участвуете ли Вы в праздниках и досугах проводимых в детском саду?</a:t>
                      </a: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49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Хотели бы Вы еще раз принять участие в праздниках  или досугах вместе с вашими детьми?    </a:t>
                      </a: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27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Какую еще помощь или информацию Вы бы хотели получить от педагогических сотрудников детского сада?</a:t>
                      </a:r>
                    </a:p>
                  </a:txBody>
                  <a:tcPr marL="43833" marR="438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610939262"/>
              </p:ext>
            </p:extLst>
          </p:nvPr>
        </p:nvGraphicFramePr>
        <p:xfrm>
          <a:off x="4860032" y="2852936"/>
          <a:ext cx="3894584" cy="3273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0514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2962672" cy="1138138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317500"/>
          </a:effectLst>
        </p:spPr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419872" y="764704"/>
            <a:ext cx="5688632" cy="58326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100" dirty="0"/>
              <a:t>Таким образом, в результате проделанной работы гипотеза исследования была подтверждена теоретически и экспериментально. Взаимодействие дошкольного учреждения и семьи по вопросу обучения детей 4-5 лет подвижным играм, оказывает положительное влияние на образование доверительных отношений между педагогами и родителями,  на укрепление взаимосвязи «родители-дети», а также на полноценное развитие детей в целом. Родители стали проводить больше  организованного времени со своими детьми, что  весьма актуально в настоящее время и для развития будущего поколения. А это значит, что  данная тема актуальна для разработки и  </a:t>
            </a:r>
            <a:r>
              <a:rPr lang="ru-RU" sz="2100" dirty="0" smtClean="0"/>
              <a:t>изучения.</a:t>
            </a:r>
            <a:endParaRPr lang="ru-RU" sz="2100" dirty="0"/>
          </a:p>
          <a:p>
            <a:pPr marL="0" indent="0" algn="ctr">
              <a:buNone/>
            </a:pPr>
            <a:r>
              <a:rPr lang="ru-RU" sz="2100" b="1" dirty="0"/>
              <a:t>Спасибо за внимание</a:t>
            </a:r>
            <a:r>
              <a:rPr lang="ru-RU" sz="2100" b="1" dirty="0" smtClean="0"/>
              <a:t>!</a:t>
            </a:r>
            <a:endParaRPr lang="ru-RU" sz="2100" dirty="0"/>
          </a:p>
        </p:txBody>
      </p:sp>
    </p:spTree>
    <p:extLst>
      <p:ext uri="{BB962C8B-B14F-4D97-AF65-F5344CB8AC3E}">
        <p14:creationId xmlns="" xmlns:p14="http://schemas.microsoft.com/office/powerpoint/2010/main" val="27236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4913986" cy="1440159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/>
              <a:t>Гипотеза исследования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2276872"/>
            <a:ext cx="5112568" cy="41044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Взаимодействие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дошкольного образовательного учреждения и семьи по обучению детей 4-5 лет подвижным играм, возможно, будет эффективным при условии четко организованной работы по повышению мотивации у родителей участия в этом процессе.</a:t>
            </a: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6275040" cy="10081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З</a:t>
            </a:r>
            <a:r>
              <a:rPr lang="ru-RU" b="1" dirty="0" smtClean="0"/>
              <a:t>адачи </a:t>
            </a:r>
            <a:r>
              <a:rPr lang="ru-RU" b="1" dirty="0"/>
              <a:t>исследования: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851920" y="1772816"/>
            <a:ext cx="4906888" cy="482453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ru-RU" sz="2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. Проанализировать педагогическую и методическую литературу по проблеме исследования.</a:t>
            </a:r>
          </a:p>
          <a:p>
            <a:pPr marL="0" indent="0">
              <a:buNone/>
            </a:pPr>
            <a:r>
              <a:rPr lang="ru-RU" sz="2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2. Раскрыть педагогические аспекты взаимодействия детского сада и семьи по обучению детей 4-5 лет подвижным играм</a:t>
            </a:r>
          </a:p>
          <a:p>
            <a:pPr marL="0" indent="0">
              <a:buNone/>
            </a:pPr>
            <a:r>
              <a:rPr lang="ru-RU" sz="2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3. Экспериментальным путем показать влияние различных форм взаимодействий ДОУ и семьи на обучение подвижным играм детей 4-5 лет</a:t>
            </a:r>
            <a:r>
              <a:rPr lang="ru-RU" sz="2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.</a:t>
            </a:r>
            <a:endParaRPr lang="ru-RU" sz="2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23667"/>
            <a:ext cx="6192688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Методы исследования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2348880"/>
            <a:ext cx="5112568" cy="41044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метод анализа теоретического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материала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, </a:t>
            </a:r>
            <a:endParaRPr lang="ru-RU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педагогический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эксперимент, </a:t>
            </a:r>
            <a:endParaRPr lang="ru-RU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диагностические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занятия, </a:t>
            </a:r>
            <a:endParaRPr lang="ru-RU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анкетирование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, </a:t>
            </a:r>
            <a:endParaRPr lang="ru-RU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интервьюирование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, </a:t>
            </a:r>
            <a:endParaRPr lang="ru-RU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методы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математического исследования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,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анализ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и обобщение диагностических показателей.</a:t>
            </a:r>
          </a:p>
          <a:p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6264696" cy="3024336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sz="3200" dirty="0" smtClean="0"/>
              <a:t>Для подтверждения гипотезы об эффективности обучения детей подвижным играм при условии повышенной родительской мотивации, было необходимо провести работу в несколько этапов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933056"/>
            <a:ext cx="4680520" cy="2664296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  <a:effectLst>
            <a:softEdge rad="635000"/>
          </a:effectLst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Исследование </a:t>
            </a:r>
            <a:r>
              <a:rPr lang="ru-RU" dirty="0">
                <a:solidFill>
                  <a:schemeClr val="tx1"/>
                </a:solidFill>
              </a:rPr>
              <a:t>проводилось на базе ДОУ детского сада №916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г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Москвы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6642178" cy="1470025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txBody>
          <a:bodyPr/>
          <a:lstStyle/>
          <a:p>
            <a:r>
              <a:rPr lang="en-US" b="1" dirty="0" smtClean="0"/>
              <a:t>I</a:t>
            </a:r>
            <a:r>
              <a:rPr lang="ru-RU" b="1" dirty="0" smtClean="0"/>
              <a:t> этап констатирующий</a:t>
            </a:r>
            <a:endParaRPr lang="ru-RU" b="1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375" y="2276475"/>
            <a:ext cx="5113338" cy="4105275"/>
          </a:xfrm>
          <a:effectLst>
            <a:softEdge rad="63500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1.Анкетирование родителей с целью выявления знаний о подвижных играх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Интервьюирование детей 4-5 лет по выявления знаний о подвижных играх и количестве подвижных игр с родителями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444208" y="9087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Объект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40725931"/>
              </p:ext>
            </p:extLst>
          </p:nvPr>
        </p:nvGraphicFramePr>
        <p:xfrm>
          <a:off x="5004048" y="2996952"/>
          <a:ext cx="37444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67544" y="260648"/>
            <a:ext cx="6318448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softEdge rad="3175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Анкетирование родителей детей средней группы на констатирующем этапе</a:t>
            </a:r>
            <a:endParaRPr lang="ru-RU" sz="2800" dirty="0"/>
          </a:p>
        </p:txBody>
      </p:sp>
      <p:graphicFrame>
        <p:nvGraphicFramePr>
          <p:cNvPr id="1041" name="Object 15"/>
          <p:cNvGraphicFramePr>
            <a:graphicFrameLocks noChangeAspect="1"/>
          </p:cNvGraphicFramePr>
          <p:nvPr/>
        </p:nvGraphicFramePr>
        <p:xfrm>
          <a:off x="611560" y="1700808"/>
          <a:ext cx="4017962" cy="4953000"/>
        </p:xfrm>
        <a:graphic>
          <a:graphicData uri="http://schemas.openxmlformats.org/presentationml/2006/ole">
            <p:oleObj spid="_x0000_s1041" name="Документ" r:id="rId5" imgW="6105545" imgH="753219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336704" cy="11430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ru-RU" sz="3200" dirty="0" smtClean="0"/>
              <a:t>Интервьюирование </a:t>
            </a:r>
            <a:r>
              <a:rPr lang="ru-RU" sz="3200" dirty="0"/>
              <a:t>детей средней </a:t>
            </a:r>
            <a:r>
              <a:rPr lang="ru-RU" sz="3200" dirty="0" smtClean="0"/>
              <a:t>группы на констатирующем этапе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179512" y="2708920"/>
            <a:ext cx="4038600" cy="39213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47139227"/>
              </p:ext>
            </p:extLst>
          </p:nvPr>
        </p:nvGraphicFramePr>
        <p:xfrm>
          <a:off x="467544" y="2852936"/>
          <a:ext cx="3672408" cy="3600399"/>
        </p:xfrm>
        <a:graphic>
          <a:graphicData uri="http://schemas.openxmlformats.org/drawingml/2006/table">
            <a:tbl>
              <a:tblPr firstRow="1" firstCol="1" bandRow="1"/>
              <a:tblGrid>
                <a:gridCol w="572464"/>
                <a:gridCol w="3099944"/>
              </a:tblGrid>
              <a:tr h="60203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вопроса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839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     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тебя зовут?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096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   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Любишь ли ты играть в подвижные игры?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096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Какие подвижные игры ты знаешь?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096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Играешь ли ты в подвижные игры дома?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255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 из родителей с тобой играет?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659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какую последнюю подвижную игру с тобой играли дома и кто?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724239886"/>
              </p:ext>
            </p:extLst>
          </p:nvPr>
        </p:nvGraphicFramePr>
        <p:xfrm>
          <a:off x="4427984" y="2276872"/>
          <a:ext cx="4326632" cy="363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1190</Words>
  <Application>Microsoft Office PowerPoint</Application>
  <PresentationFormat>Экран (4:3)</PresentationFormat>
  <Paragraphs>455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Тема1</vt:lpstr>
      <vt:lpstr>Документ Microsoft Office Word</vt:lpstr>
      <vt:lpstr>Взаимодействие детского сада и семьи по обучению детей  4-5 лет подвижным играм</vt:lpstr>
      <vt:lpstr>Научный аппарат исследовании</vt:lpstr>
      <vt:lpstr>Гипотеза исследования</vt:lpstr>
      <vt:lpstr>Задачи исследования:  </vt:lpstr>
      <vt:lpstr>Методы исследования</vt:lpstr>
      <vt:lpstr>Для подтверждения гипотезы об эффективности обучения детей подвижным играм при условии повышенной родительской мотивации, было необходимо провести работу в несколько этапов </vt:lpstr>
      <vt:lpstr>I этап констатирующий</vt:lpstr>
      <vt:lpstr>Слайд 8</vt:lpstr>
      <vt:lpstr>Интервьюирование детей средней группы на констатирующем этапе</vt:lpstr>
      <vt:lpstr>II этап формирующий Консультационные мероприятия </vt:lpstr>
      <vt:lpstr>Информативная работа с родителями</vt:lpstr>
      <vt:lpstr>Спортивные мероприятия</vt:lpstr>
      <vt:lpstr>III этап контрольный</vt:lpstr>
      <vt:lpstr>Анкетирование родителей детей средней группы на контрольном этапе </vt:lpstr>
      <vt:lpstr>  Сравнительная диаграмма анализа анкетирования родителей на констатирующем и контрольном этапе </vt:lpstr>
      <vt:lpstr>Интервьюирование детей средней группы на контрольном этапе</vt:lpstr>
      <vt:lpstr>Сравнительная  диаграмма  анализа интервьюирования детей на констатирующем и контрольном этапе </vt:lpstr>
      <vt:lpstr>Аналитическая справка динамики интересов родителей детей среднего возраста к обучению подвижным играм</vt:lpstr>
      <vt:lpstr>Диаграмма динамики интересов родителей детей среднего возраста к обучению подвижным играм </vt:lpstr>
      <vt:lpstr>Анкетирование родителей детей средней группы с целью выявления полученных знаний по вопросу обучения подвижным играм 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74</cp:revision>
  <dcterms:created xsi:type="dcterms:W3CDTF">2012-05-24T06:52:22Z</dcterms:created>
  <dcterms:modified xsi:type="dcterms:W3CDTF">2012-05-31T15:58:59Z</dcterms:modified>
</cp:coreProperties>
</file>