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964E-3F55-44AE-8BF9-7BF66A8915CF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DEC8C1-419A-4FBC-9EE0-38711105BFE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964E-3F55-44AE-8BF9-7BF66A8915CF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C8C1-419A-4FBC-9EE0-38711105B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964E-3F55-44AE-8BF9-7BF66A8915CF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C8C1-419A-4FBC-9EE0-38711105B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252964E-3F55-44AE-8BF9-7BF66A8915CF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6DEC8C1-419A-4FBC-9EE0-38711105BFE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964E-3F55-44AE-8BF9-7BF66A8915CF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DEC8C1-419A-4FBC-9EE0-38711105BFE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964E-3F55-44AE-8BF9-7BF66A8915CF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DEC8C1-419A-4FBC-9EE0-38711105BFE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964E-3F55-44AE-8BF9-7BF66A8915CF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DEC8C1-419A-4FBC-9EE0-38711105BFE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D252964E-3F55-44AE-8BF9-7BF66A8915CF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DEC8C1-419A-4FBC-9EE0-38711105BFE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964E-3F55-44AE-8BF9-7BF66A8915CF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C8C1-419A-4FBC-9EE0-38711105BF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964E-3F55-44AE-8BF9-7BF66A8915CF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DEC8C1-419A-4FBC-9EE0-38711105BFE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964E-3F55-44AE-8BF9-7BF66A8915CF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DEC8C1-419A-4FBC-9EE0-38711105BFE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2964E-3F55-44AE-8BF9-7BF66A8915CF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EC8C1-419A-4FBC-9EE0-38711105BFE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332656"/>
            <a:ext cx="7924800" cy="288032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0070C0"/>
                </a:solidFill>
              </a:rPr>
              <a:t>Гиперактивность у </a:t>
            </a:r>
            <a:r>
              <a:rPr lang="ru-RU" sz="4800" b="1" dirty="0" smtClean="0">
                <a:solidFill>
                  <a:srgbClr val="0070C0"/>
                </a:solidFill>
              </a:rPr>
              <a:t>дошкольников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08823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Понятие «гиперактивность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»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Причины 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гиперактивности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Коррекция гиперактивности у детей.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091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5076008" cy="38862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/>
                <a:ea typeface="Times New Roman"/>
              </a:rPr>
              <a:t>Гиперактивность у детей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 обуславливается тем, что ребенок постоянно суетится, из-за рассеянного внимания он не может сконцентрироваться на одном предмете или виде деятельности. Такое поведение считается отклонением от возрастных норм 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Times New Roman"/>
              </a:rPr>
              <a:t>развития.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Гиперактивность у детей начинает проявляться в то же время, что и пики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Times New Roman"/>
              </a:rPr>
              <a:t>психоречевого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 развития ребенка – 1-2 года (закладывается навык речи), 3 года (растет словарный запас ребенка), 6-7 лет (формирования навыков письма и чтения).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2747660" cy="1152128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solidFill>
                  <a:srgbClr val="0070C0"/>
                </a:solidFill>
                <a:latin typeface="Times New Roman"/>
                <a:ea typeface="Times New Roman"/>
              </a:rPr>
              <a:t>Понятие «гиперактивность</a:t>
            </a:r>
            <a:r>
              <a:rPr lang="ru-RU" b="1" i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»</a:t>
            </a:r>
            <a:br>
              <a:rPr lang="ru-RU" b="1" i="1" dirty="0" smtClean="0">
                <a:solidFill>
                  <a:srgbClr val="0070C0"/>
                </a:solidFill>
                <a:latin typeface="Times New Roman"/>
                <a:ea typeface="Times New Roman"/>
              </a:rPr>
            </a:br>
            <a:endParaRPr lang="ru-RU" i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User\Desktop\гипе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8880"/>
            <a:ext cx="230425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58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4150232" cy="3755504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</a:pPr>
            <a:r>
              <a:rPr lang="ru-RU" sz="2000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Причины гиперактивности</a:t>
            </a:r>
            <a:r>
              <a:rPr lang="ru-RU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latin typeface="Times New Roman"/>
                <a:ea typeface="Times New Roman"/>
              </a:rPr>
            </a:br>
            <a:r>
              <a:rPr lang="ru-RU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1. </a:t>
            </a:r>
            <a:r>
              <a:rPr lang="ru-RU" i="1" cap="none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Генетические </a:t>
            </a:r>
            <a:r>
              <a:rPr lang="ru-RU" i="1" cap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причины, </a:t>
            </a:r>
            <a:r>
              <a:rPr lang="ru-RU" i="1" cap="none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наследственность</a:t>
            </a:r>
            <a:r>
              <a:rPr lang="ru-RU" i="1" cap="none" dirty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i="1" cap="none" dirty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</a:br>
            <a:r>
              <a:rPr lang="ru-RU" i="1" cap="none" dirty="0" smtClean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2. </a:t>
            </a:r>
            <a:r>
              <a:rPr lang="ru-RU" i="1" cap="none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Органические </a:t>
            </a:r>
            <a:r>
              <a:rPr lang="ru-RU" i="1" cap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поражения ЦНС</a:t>
            </a:r>
            <a:r>
              <a:rPr lang="ru-RU" i="1" cap="none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i="1" cap="none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</a:br>
            <a:r>
              <a:rPr lang="ru-RU" i="1" cap="none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3. </a:t>
            </a:r>
            <a:r>
              <a:rPr lang="ru-RU" i="1" cap="none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Неблагоприятные </a:t>
            </a:r>
            <a:r>
              <a:rPr lang="ru-RU" i="1" cap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роды, их патологии.</a:t>
            </a:r>
            <a:r>
              <a:rPr lang="ru-RU" i="1" cap="none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i="1" cap="none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</a:br>
            <a:r>
              <a:rPr lang="ru-RU" i="1" cap="none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4. </a:t>
            </a:r>
            <a:r>
              <a:rPr lang="ru-RU" i="1" cap="none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Беременность</a:t>
            </a:r>
            <a:r>
              <a:rPr lang="ru-RU" i="1" cap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, протекающая с осложнениями. </a:t>
            </a:r>
            <a:br>
              <a:rPr lang="ru-RU" i="1" cap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i="1" cap="none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5. Алкоголизм </a:t>
            </a:r>
            <a:r>
              <a:rPr lang="ru-RU" i="1" cap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или наркомания родителей.</a:t>
            </a:r>
            <a:r>
              <a:rPr lang="ru-RU" i="1" cap="none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i="1" cap="none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</a:br>
            <a:r>
              <a:rPr lang="ru-RU" i="1" cap="none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6. </a:t>
            </a:r>
            <a:r>
              <a:rPr lang="ru-RU" i="1" cap="none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Инфекция </a:t>
            </a:r>
            <a:r>
              <a:rPr lang="ru-RU" i="1" cap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и интоксикация организма ребенка в первые годы его жизни.</a:t>
            </a:r>
            <a:r>
              <a:rPr lang="ru-RU" i="1" cap="none" dirty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/>
            </a:r>
            <a:br>
              <a:rPr lang="ru-RU" i="1" cap="none" dirty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</a:br>
            <a:r>
              <a:rPr lang="ru-RU" i="1" cap="none" dirty="0" smtClean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7. </a:t>
            </a:r>
            <a:r>
              <a:rPr lang="ru-RU" i="1" cap="none" dirty="0" smtClean="0">
                <a:solidFill>
                  <a:srgbClr val="002060"/>
                </a:solidFill>
                <a:latin typeface="Times New Roman"/>
                <a:ea typeface="Times New Roman"/>
                <a:cs typeface="+mn-cs"/>
              </a:rPr>
              <a:t>Благоприобретенная </a:t>
            </a:r>
            <a:r>
              <a:rPr lang="ru-RU" i="1" cap="none" dirty="0">
                <a:solidFill>
                  <a:srgbClr val="002060"/>
                </a:solidFill>
                <a:latin typeface="Times New Roman"/>
                <a:ea typeface="Times New Roman"/>
                <a:cs typeface="+mn-cs"/>
              </a:rPr>
              <a:t>гиперактивность вследствие неправильного воспитания ребенка..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835696" y="5013176"/>
            <a:ext cx="4464496" cy="1584176"/>
          </a:xfrm>
        </p:spPr>
        <p:txBody>
          <a:bodyPr>
            <a:normAutofit fontScale="25000" lnSpcReduction="20000"/>
          </a:bodyPr>
          <a:lstStyle/>
          <a:p>
            <a:pPr marL="27813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Возможные последствия гиперактивности</a:t>
            </a:r>
            <a:r>
              <a:rPr lang="ru-RU" sz="6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6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  <a:buNone/>
            </a:pPr>
            <a:r>
              <a:rPr lang="ru-RU" sz="56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1. Низкая </a:t>
            </a:r>
            <a:r>
              <a:rPr lang="ru-RU" sz="56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самооценка у ребенка</a:t>
            </a:r>
            <a:endParaRPr lang="ru-RU" sz="56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  <a:buNone/>
            </a:pPr>
            <a:r>
              <a:rPr lang="ru-RU" sz="56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2. Плохая </a:t>
            </a:r>
            <a:r>
              <a:rPr lang="ru-RU" sz="56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успеваемость в школе</a:t>
            </a:r>
            <a:endParaRPr lang="ru-RU" sz="56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Clr>
                <a:srgbClr val="000000"/>
              </a:buClr>
              <a:buNone/>
            </a:pPr>
            <a:r>
              <a:rPr lang="ru-RU" sz="56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3. Сложное </a:t>
            </a:r>
            <a:r>
              <a:rPr lang="ru-RU" sz="56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принятие любви от окружающих.</a:t>
            </a:r>
            <a:endParaRPr lang="ru-RU" sz="56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2040" y="476672"/>
            <a:ext cx="3639311" cy="4248472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  <a:buNone/>
            </a:pPr>
            <a:r>
              <a:rPr lang="ru-RU" sz="72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Признаки гиперактивности у </a:t>
            </a:r>
            <a:r>
              <a:rPr lang="ru-RU" sz="72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детей</a:t>
            </a:r>
            <a:r>
              <a:rPr lang="ru-RU" sz="7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72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  <a:buNone/>
            </a:pPr>
            <a:r>
              <a:rPr lang="ru-RU" sz="6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1. Импульсивность</a:t>
            </a:r>
            <a:endParaRPr lang="ru-RU" sz="6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  <a:buNone/>
            </a:pPr>
            <a:r>
              <a:rPr lang="ru-RU" sz="6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2. Отвлекаемость</a:t>
            </a:r>
            <a:endParaRPr lang="ru-RU" sz="6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  <a:buNone/>
            </a:pPr>
            <a:r>
              <a:rPr lang="ru-RU" sz="6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3. Повышенная </a:t>
            </a:r>
            <a:r>
              <a:rPr lang="ru-RU" sz="6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двигательная активность</a:t>
            </a:r>
            <a:endParaRPr lang="ru-RU" sz="6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  <a:buNone/>
            </a:pPr>
            <a:r>
              <a:rPr lang="ru-RU" sz="6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4. Неусидчивость</a:t>
            </a:r>
            <a:endParaRPr lang="ru-RU" sz="6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  <a:buNone/>
            </a:pPr>
            <a:r>
              <a:rPr lang="ru-RU" sz="6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5. Капризность</a:t>
            </a:r>
            <a:r>
              <a:rPr lang="ru-RU" sz="6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, плаксивость</a:t>
            </a:r>
            <a:endParaRPr lang="ru-RU" sz="6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  <a:buNone/>
            </a:pPr>
            <a:r>
              <a:rPr lang="ru-RU" sz="6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6. Негативизм</a:t>
            </a:r>
            <a:endParaRPr lang="ru-RU" sz="6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  <a:buNone/>
            </a:pPr>
            <a:r>
              <a:rPr lang="ru-RU" sz="6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7. Рассеянность</a:t>
            </a:r>
            <a:endParaRPr lang="ru-RU" sz="6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  <a:buNone/>
            </a:pPr>
            <a:r>
              <a:rPr lang="ru-RU" sz="6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8. Рассеянность </a:t>
            </a:r>
            <a:r>
              <a:rPr lang="ru-RU" sz="6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внимания</a:t>
            </a:r>
            <a:endParaRPr lang="ru-RU" sz="6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  <a:buNone/>
            </a:pPr>
            <a:r>
              <a:rPr lang="ru-RU" sz="6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9. Агрессивность</a:t>
            </a:r>
            <a:endParaRPr lang="ru-RU" sz="6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  <a:buNone/>
            </a:pPr>
            <a:r>
              <a:rPr lang="ru-RU" sz="6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10. Беспокойный </a:t>
            </a:r>
            <a:r>
              <a:rPr lang="ru-RU" sz="6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сон</a:t>
            </a:r>
            <a:endParaRPr lang="ru-RU" sz="6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  <a:buNone/>
            </a:pPr>
            <a:r>
              <a:rPr lang="ru-RU" sz="6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11. Повышенная возбудимость</a:t>
            </a:r>
            <a:endParaRPr lang="ru-RU" sz="6400" dirty="0" smtClean="0">
              <a:solidFill>
                <a:srgbClr val="002060"/>
              </a:solidFill>
              <a:latin typeface="Calibri"/>
              <a:ea typeface="Times New Roman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  <a:buNone/>
            </a:pPr>
            <a:r>
              <a:rPr lang="ru-RU" sz="6400" dirty="0" smtClean="0">
                <a:solidFill>
                  <a:srgbClr val="002060"/>
                </a:solidFill>
                <a:latin typeface="Calibri"/>
                <a:ea typeface="Times New Roman"/>
                <a:cs typeface="Times New Roman"/>
              </a:rPr>
              <a:t>12. </a:t>
            </a:r>
            <a:r>
              <a:rPr lang="ru-RU" sz="6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Повышенный </a:t>
            </a:r>
            <a:r>
              <a:rPr lang="ru-RU" sz="6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тонус мышц.</a:t>
            </a:r>
            <a:endParaRPr lang="ru-RU" sz="6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04003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708920"/>
            <a:ext cx="6408712" cy="1402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Коррекция гиперактивности у детей.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4746" y="5013176"/>
            <a:ext cx="201622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Работа психолога с родителями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гиперактивного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ребенка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5013176"/>
            <a:ext cx="201622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Работа с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гиперактивными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детьми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88124" y="5009473"/>
            <a:ext cx="2088232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Роль педагогов в коррекции гиперактивности детей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1370840" y="4121702"/>
            <a:ext cx="32403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911104" y="4111828"/>
            <a:ext cx="36004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588224" y="4112573"/>
            <a:ext cx="2880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User\Desktop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7" y="404664"/>
            <a:ext cx="1872209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16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768752" cy="948704"/>
          </a:xfrm>
          <a:solidFill>
            <a:schemeClr val="tx1">
              <a:lumMod val="85000"/>
            </a:schemeClr>
          </a:solidFill>
        </p:spPr>
        <p:txBody>
          <a:bodyPr/>
          <a:lstStyle/>
          <a:p>
            <a:pPr lvl="0" algn="ctr">
              <a:spcBef>
                <a:spcPts val="0"/>
              </a:spcBef>
            </a:pPr>
            <a:r>
              <a:rPr lang="ru-RU" sz="2800" cap="none" dirty="0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Работа психолога с родителями </a:t>
            </a:r>
            <a:r>
              <a:rPr lang="ru-RU" sz="2800" cap="none" dirty="0" err="1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гиперактивного</a:t>
            </a:r>
            <a:r>
              <a:rPr lang="ru-RU" sz="2800" cap="none" dirty="0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ru-RU" sz="2800" cap="none" dirty="0" smtClean="0">
                <a:solidFill>
                  <a:srgbClr val="0070C0"/>
                </a:solidFill>
                <a:latin typeface="Times New Roman"/>
                <a:ea typeface="Times New Roman"/>
                <a:cs typeface="+mn-cs"/>
              </a:rPr>
              <a:t>ребенка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848" y="1484784"/>
            <a:ext cx="6742512" cy="482453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</a:t>
            </a: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Основной 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</a:rPr>
              <a:t>задачей психолога и педагога становится изменение отношения близких родственников и, прежде всего, матери к ребенку, с тем, чтобы лучше его понять и снять излишние напряжения, формирующиеся вокруг него</a:t>
            </a: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.</a:t>
            </a:r>
          </a:p>
          <a:p>
            <a:pPr indent="450215" algn="just"/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Родителей 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</a:rPr>
              <a:t>знакомят с общими принципами воспитания ребенка с </a:t>
            </a: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гиперактивностью.</a:t>
            </a:r>
          </a:p>
          <a:p>
            <a:pPr indent="450215" algn="just"/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</a:rPr>
              <a:t>Родителей </a:t>
            </a: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обучают 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</a:rPr>
              <a:t>техникам, позволяющим изменять поведение ребенка</a:t>
            </a: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.</a:t>
            </a:r>
          </a:p>
          <a:p>
            <a:pPr indent="450215" algn="just"/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Родители 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</a:rPr>
              <a:t>обучаются использовать систему </a:t>
            </a: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штрафов и поощрений.</a:t>
            </a:r>
          </a:p>
          <a:p>
            <a:pPr indent="450215" algn="just"/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</a:rPr>
              <a:t>Родителям рассказывают о том, как ежедневно заниматься с ребенком так, чтобы эти занятия приносили совместное удовольствие</a:t>
            </a: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.</a:t>
            </a:r>
          </a:p>
          <a:p>
            <a:pPr indent="450215" algn="just"/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Коррекция 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</a:rPr>
              <a:t>родительского поведения и лечение самого </a:t>
            </a:r>
            <a:r>
              <a:rPr lang="ru-RU" sz="2000" dirty="0" err="1">
                <a:solidFill>
                  <a:srgbClr val="002060"/>
                </a:solidFill>
                <a:latin typeface="Times New Roman"/>
                <a:ea typeface="Times New Roman"/>
              </a:rPr>
              <a:t>гиперактивного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</a:rPr>
              <a:t> ребенка должны проходить одновременно.</a:t>
            </a:r>
            <a:endParaRPr lang="ru-RU" sz="20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702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60648"/>
            <a:ext cx="7128792" cy="1086876"/>
          </a:xfrm>
          <a:solidFill>
            <a:schemeClr val="tx1">
              <a:lumMod val="85000"/>
            </a:schemeClr>
          </a:solidFill>
        </p:spPr>
        <p:txBody>
          <a:bodyPr/>
          <a:lstStyle/>
          <a:p>
            <a:pPr indent="450215" algn="ctr"/>
            <a:r>
              <a:rPr lang="ru-RU" sz="2800" b="1" dirty="0">
                <a:solidFill>
                  <a:srgbClr val="0070C0"/>
                </a:solidFill>
                <a:latin typeface="Times New Roman"/>
                <a:ea typeface="Times New Roman"/>
              </a:rPr>
              <a:t>Работа с </a:t>
            </a:r>
            <a:r>
              <a:rPr lang="ru-RU" sz="2800" b="1" dirty="0" err="1">
                <a:solidFill>
                  <a:srgbClr val="0070C0"/>
                </a:solidFill>
                <a:latin typeface="Times New Roman"/>
                <a:ea typeface="Times New Roman"/>
              </a:rPr>
              <a:t>гиперактивными</a:t>
            </a:r>
            <a:r>
              <a:rPr lang="ru-RU" sz="2800" b="1" dirty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 детьми</a:t>
            </a:r>
            <a:r>
              <a:rPr lang="ru-RU" sz="2800" dirty="0">
                <a:solidFill>
                  <a:srgbClr val="002060"/>
                </a:solidFill>
              </a:rPr>
              <a:t/>
            </a:r>
            <a:br>
              <a:rPr lang="ru-RU" sz="2800" dirty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700808"/>
            <a:ext cx="6984776" cy="4536504"/>
          </a:xfrm>
        </p:spPr>
        <p:txBody>
          <a:bodyPr>
            <a:normAutofit/>
          </a:bodyPr>
          <a:lstStyle/>
          <a:p>
            <a:pPr indent="450215" algn="just"/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В процессе консультирования дети учатся находить и развивать свои сильные качества. Они начинают понимать, что иметь гиперактивность не означает быть плохим. Они обсуждают возникающие мысли и чувства, изучают паттерны собственного поведения и учатся адаптивным методам управления своими эмоциями. Обсуждение проблем и практические действия позволяют детям понять, что они могут измениться и жить более счастливо и продуктивно.</a:t>
            </a:r>
            <a:endParaRPr lang="ru-RU" dirty="0">
              <a:solidFill>
                <a:srgbClr val="002060"/>
              </a:solidFill>
            </a:endParaRPr>
          </a:p>
          <a:p>
            <a:pPr indent="450215" algn="just"/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Для коррекции поведения, в консультировании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Times New Roman"/>
              </a:rPr>
              <a:t>гиперактивных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 детей дошкольного и младшего школьного возраста психологи и педагоги часто используют методы игровой терапии.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529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60649"/>
            <a:ext cx="7560840" cy="1080120"/>
          </a:xfrm>
          <a:solidFill>
            <a:schemeClr val="tx1">
              <a:lumMod val="85000"/>
            </a:schemeClr>
          </a:solidFill>
        </p:spPr>
        <p:txBody>
          <a:bodyPr/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/>
                <a:ea typeface="Times New Roman"/>
              </a:rPr>
              <a:t>Роль педагогов в коррекции гиперактивности детей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628800"/>
            <a:ext cx="7560840" cy="4752528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     Учитель, воспитатель 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Times New Roman"/>
              </a:rPr>
              <a:t>изучает подробные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сведения о природе 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Times New Roman"/>
              </a:rPr>
              <a:t>гиперактивности детей, характер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поведения детей с гиперактивностью в детском саду, школе. Подчеркивает, что работа с такими детьми должна строиться на </a:t>
            </a:r>
            <a:r>
              <a:rPr lang="ru-RU" b="1" u="sng" dirty="0">
                <a:solidFill>
                  <a:srgbClr val="002060"/>
                </a:solidFill>
                <a:latin typeface="Times New Roman"/>
                <a:ea typeface="Times New Roman"/>
              </a:rPr>
              <a:t>индивидуальной основе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, а особое внимание следует уделять их отвлекаемости, слабой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Times New Roman"/>
              </a:rPr>
              <a:t>саморегуляции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 и самоорганизации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Times New Roman"/>
              </a:rPr>
              <a:t>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     Целесообразно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по возможности игнорировать вызывающие поступки и поощрять хорошее поведение 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Times New Roman"/>
              </a:rPr>
              <a:t>детей.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81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TC101859861[[fn=Выставка]]</Template>
  <TotalTime>155</TotalTime>
  <Words>401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Tradeshow</vt:lpstr>
      <vt:lpstr>Гиперактивность у дошкольников</vt:lpstr>
      <vt:lpstr>Понятие «гиперактивность» </vt:lpstr>
      <vt:lpstr>Причины гиперактивности 1. Генетические причины, наследственность 2. Органические поражения ЦНС 3. Неблагоприятные роды, их патологии. 4. Беременность, протекающая с осложнениями.  5. Алкоголизм или наркомания родителей. 6. Инфекция и интоксикация организма ребенка в первые годы его жизни. 7. Благоприобретенная гиперактивность вследствие неправильного воспитания ребенка..</vt:lpstr>
      <vt:lpstr>Презентация PowerPoint</vt:lpstr>
      <vt:lpstr>Работа психолога с родителями гиперактивного ребенка</vt:lpstr>
      <vt:lpstr>Работа с гиперактивными  детьми </vt:lpstr>
      <vt:lpstr>Роль педагогов в коррекции гиперактивности детей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Гиперактивность у дошкольников</dc:title>
  <dc:creator>User</dc:creator>
  <cp:lastModifiedBy>User</cp:lastModifiedBy>
  <cp:revision>14</cp:revision>
  <dcterms:created xsi:type="dcterms:W3CDTF">2011-12-13T18:19:35Z</dcterms:created>
  <dcterms:modified xsi:type="dcterms:W3CDTF">2011-12-13T20:54:39Z</dcterms:modified>
</cp:coreProperties>
</file>