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C4961-DD36-4C97-A4C1-0627384A9413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2C43E-3395-4C29-A1B4-3E2262766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538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862B7-85F0-47C7-8078-AC6433C82A64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E0C1E-E060-4910-8FDD-21B456951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90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862B7-85F0-47C7-8078-AC6433C82A64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E0C1E-E060-4910-8FDD-21B456951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16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862B7-85F0-47C7-8078-AC6433C82A64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E0C1E-E060-4910-8FDD-21B456951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43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862B7-85F0-47C7-8078-AC6433C82A64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E0C1E-E060-4910-8FDD-21B456951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65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862B7-85F0-47C7-8078-AC6433C82A64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E0C1E-E060-4910-8FDD-21B456951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86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862B7-85F0-47C7-8078-AC6433C82A64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E0C1E-E060-4910-8FDD-21B456951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81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862B7-85F0-47C7-8078-AC6433C82A64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E0C1E-E060-4910-8FDD-21B456951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664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862B7-85F0-47C7-8078-AC6433C82A64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E0C1E-E060-4910-8FDD-21B456951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97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862B7-85F0-47C7-8078-AC6433C82A64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E0C1E-E060-4910-8FDD-21B456951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83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862B7-85F0-47C7-8078-AC6433C82A64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E0C1E-E060-4910-8FDD-21B456951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80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862B7-85F0-47C7-8078-AC6433C82A64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E0C1E-E060-4910-8FDD-21B456951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93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01862B7-85F0-47C7-8078-AC6433C82A64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34E0C1E-E060-4910-8FDD-21B456951F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8.jpeg"/><Relationship Id="rId2" Type="http://schemas.openxmlformats.org/officeDocument/2006/relationships/hyperlink" Target="http://stat17.privet.ru/lr/092ca69f3a5191a2f0893c7816b487a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.foto.radikal.ru/0705/14/a778707522aa.jpg" TargetMode="External"/><Relationship Id="rId5" Type="http://schemas.openxmlformats.org/officeDocument/2006/relationships/image" Target="../media/image17.jpeg"/><Relationship Id="rId4" Type="http://schemas.openxmlformats.org/officeDocument/2006/relationships/hyperlink" Target="http://demiart.ru/forum/uploads/post-13295-1179256869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800199"/>
          </a:xfrm>
        </p:spPr>
        <p:txBody>
          <a:bodyPr/>
          <a:lstStyle/>
          <a:p>
            <a:r>
              <a:rPr lang="ru-RU" dirty="0" smtClean="0"/>
              <a:t>Литературное чтение.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2880320"/>
          </a:xfrm>
        </p:spPr>
        <p:txBody>
          <a:bodyPr/>
          <a:lstStyle/>
          <a:p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Тема урока: </a:t>
            </a:r>
            <a:r>
              <a:rPr lang="ru-RU" sz="5400" dirty="0">
                <a:solidFill>
                  <a:schemeClr val="accent6">
                    <a:lumMod val="50000"/>
                  </a:schemeClr>
                </a:solidFill>
              </a:rPr>
              <a:t>«Первопечатник Иван Федоров».</a:t>
            </a:r>
          </a:p>
        </p:txBody>
      </p:sp>
    </p:spTree>
    <p:extLst>
      <p:ext uri="{BB962C8B-B14F-4D97-AF65-F5344CB8AC3E}">
        <p14:creationId xmlns:p14="http://schemas.microsoft.com/office/powerpoint/2010/main" val="109717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Подготовить краткий пересказ о первых книгах.</a:t>
            </a:r>
          </a:p>
          <a:p>
            <a:r>
              <a:rPr lang="ru-RU" dirty="0" smtClean="0"/>
              <a:t>Выразительное чтение или рассказ об Иване Фёдорове.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62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dirty="0" smtClean="0"/>
              <a:t>Книга-учитель,</a:t>
            </a:r>
          </a:p>
          <a:p>
            <a:pPr marL="0" indent="0" algn="ctr">
              <a:buNone/>
            </a:pPr>
            <a:r>
              <a:rPr lang="ru-RU" sz="2400" dirty="0" smtClean="0"/>
              <a:t>Книга-наставница,</a:t>
            </a:r>
          </a:p>
          <a:p>
            <a:pPr marL="0" indent="0" algn="ctr">
              <a:buNone/>
            </a:pPr>
            <a:r>
              <a:rPr lang="ru-RU" sz="2400" dirty="0" smtClean="0"/>
              <a:t>Книга-близкий товарищ и друг.</a:t>
            </a:r>
          </a:p>
          <a:p>
            <a:pPr marL="0" indent="0" algn="ctr">
              <a:buNone/>
            </a:pPr>
            <a:r>
              <a:rPr lang="ru-RU" sz="2400" dirty="0" smtClean="0"/>
              <a:t>Ум, как ручей, высыхает и старится,</a:t>
            </a:r>
          </a:p>
          <a:p>
            <a:pPr marL="0" indent="0" algn="ctr">
              <a:buNone/>
            </a:pPr>
            <a:r>
              <a:rPr lang="ru-RU" sz="2400" dirty="0" smtClean="0"/>
              <a:t>Если ты выпустишь книгу из рук.</a:t>
            </a:r>
          </a:p>
          <a:p>
            <a:pPr marL="0" indent="0" algn="ctr">
              <a:buNone/>
            </a:pPr>
            <a:r>
              <a:rPr lang="ru-RU" sz="2400" dirty="0" smtClean="0"/>
              <a:t>Бедным считайте такое жилище,</a:t>
            </a:r>
          </a:p>
          <a:p>
            <a:pPr marL="0" indent="0" algn="ctr">
              <a:buNone/>
            </a:pPr>
            <a:r>
              <a:rPr lang="ru-RU" sz="2400" dirty="0" smtClean="0"/>
              <a:t>Где вся забота-набить бы живот,</a:t>
            </a:r>
          </a:p>
          <a:p>
            <a:pPr marL="0" indent="0" algn="ctr">
              <a:buNone/>
            </a:pPr>
            <a:r>
              <a:rPr lang="ru-RU" sz="2400" dirty="0" smtClean="0"/>
              <a:t>Где калорийная вкусная пища</a:t>
            </a:r>
          </a:p>
          <a:p>
            <a:pPr marL="0" indent="0" algn="ctr">
              <a:buNone/>
            </a:pPr>
            <a:r>
              <a:rPr lang="ru-RU" sz="2400" dirty="0" smtClean="0"/>
              <a:t>Пищу духовную не признаёт.</a:t>
            </a:r>
          </a:p>
          <a:p>
            <a:pPr marL="0" indent="0" algn="ctr">
              <a:buNone/>
            </a:pPr>
            <a:r>
              <a:rPr lang="ru-RU" sz="2400" dirty="0" smtClean="0"/>
              <a:t>Книга-советчик,</a:t>
            </a:r>
          </a:p>
          <a:p>
            <a:pPr marL="0" indent="0" algn="ctr">
              <a:buNone/>
            </a:pPr>
            <a:r>
              <a:rPr lang="ru-RU" sz="2400" dirty="0" smtClean="0"/>
              <a:t>Книга-разведчик,</a:t>
            </a:r>
          </a:p>
          <a:p>
            <a:pPr marL="0" indent="0" algn="ctr">
              <a:buNone/>
            </a:pPr>
            <a:r>
              <a:rPr lang="ru-RU" sz="2400" dirty="0" smtClean="0"/>
              <a:t>Книга-активный борец и боец,</a:t>
            </a:r>
          </a:p>
          <a:p>
            <a:pPr marL="0" indent="0" algn="ctr">
              <a:buNone/>
            </a:pPr>
            <a:r>
              <a:rPr lang="ru-RU" sz="2400" dirty="0" smtClean="0"/>
              <a:t>Книга-нетленная память и вечность,</a:t>
            </a:r>
          </a:p>
          <a:p>
            <a:pPr marL="0" indent="0" algn="ctr">
              <a:buNone/>
            </a:pPr>
            <a:r>
              <a:rPr lang="ru-RU" sz="2400" dirty="0" smtClean="0"/>
              <a:t>Спутник планеты Земля, наконец…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1039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Рукописные книги Древней Руси.</a:t>
            </a:r>
            <a:endParaRPr lang="ru-RU" dirty="0"/>
          </a:p>
        </p:txBody>
      </p:sp>
      <p:pic>
        <p:nvPicPr>
          <p:cNvPr id="1026" name="Picture 2" descr="C:\Users\Администратор\Desktop\п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393" y="1340768"/>
            <a:ext cx="3275855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истратор\Desktop\i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972922"/>
            <a:ext cx="244827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Desktop\о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596658"/>
            <a:ext cx="237626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дминистратор\Desktop\с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1" y="3868773"/>
            <a:ext cx="2699792" cy="258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Администратор\Desktop\м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933056"/>
            <a:ext cx="266429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93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Самая первая печатная книга появилась в нашей стране в 1564 году.</a:t>
            </a:r>
            <a:endParaRPr lang="ru-RU" sz="2800" dirty="0"/>
          </a:p>
        </p:txBody>
      </p:sp>
      <p:pic>
        <p:nvPicPr>
          <p:cNvPr id="2050" name="Picture 2" descr="C:\Users\Администратор\Desktop\i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615433"/>
            <a:ext cx="187220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дминистратор\Desktop\н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808" y="3789040"/>
            <a:ext cx="2304256" cy="1508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Администратор\Desktop\ц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901" y="3860047"/>
            <a:ext cx="2304256" cy="150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Администратор\Desktop\л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157192"/>
            <a:ext cx="2448272" cy="1330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Администратор\Desktop\apteka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217" y="1555984"/>
            <a:ext cx="2221837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Администратор\Desktop\200px-Иван_Федоров_Библия_Острог_158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5984"/>
            <a:ext cx="2736304" cy="19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8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На </a:t>
            </a:r>
            <a:r>
              <a:rPr lang="ru-RU" sz="2800" dirty="0" smtClean="0"/>
              <a:t>Руси, </a:t>
            </a:r>
            <a:r>
              <a:rPr lang="ru-RU" sz="2800" dirty="0"/>
              <a:t>зачинателем печатного дела  был Иван. В историю он вошел как первопечатник Иван Федоров, хотя в некоторых напечатанных им книгах он подписывался как Иван Федорович Москвитин.  Печатный станок тогда был делом государственной важности, и без указания царя никто книгопечатанием заняться не смел. Ведь правил тогда Иван Грозный — царь страшный и жестокий. Зато значение книги царь понимал и, решив не отставать от Европы, повелел построить Государев Печатный двор.. Его руководителем и стал церковный дьякон Иван Федоров, будущий первопечатник.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6652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25614" y="803844"/>
            <a:ext cx="8507288" cy="5505475"/>
          </a:xfrm>
        </p:spPr>
        <p:txBody>
          <a:bodyPr/>
          <a:lstStyle/>
          <a:p>
            <a:r>
              <a:rPr lang="ru-RU" dirty="0"/>
              <a:t>Первой печатной книгой, в которой указано имя Ивана Федорова (и помогавшего ему Петра </a:t>
            </a:r>
            <a:r>
              <a:rPr lang="ru-RU" dirty="0" err="1"/>
              <a:t>Мстиславца</a:t>
            </a:r>
            <a:r>
              <a:rPr lang="ru-RU" dirty="0"/>
              <a:t>), стал «Апостол», работа над которым велась, как указано в послесловии к нему, с 19 апреля 1563 по 1 марта 1564 года. Это — первая точно датированная печатная русская книга. </a:t>
            </a:r>
          </a:p>
        </p:txBody>
      </p:sp>
      <p:pic>
        <p:nvPicPr>
          <p:cNvPr id="3075" name="Picture 3" descr="C:\Users\Администратор\Desktop\aptek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74670"/>
            <a:ext cx="1872208" cy="213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Администратор\Desktop\й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174671"/>
            <a:ext cx="3240360" cy="2134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12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Словарная работа.</a:t>
            </a:r>
            <a:br>
              <a:rPr lang="ru-RU" dirty="0" smtClean="0"/>
            </a:br>
            <a:r>
              <a:rPr lang="ru-RU" dirty="0" smtClean="0"/>
              <a:t>(с.10-12).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002060"/>
                </a:solidFill>
              </a:rPr>
              <a:t>ПОСОХ</a:t>
            </a:r>
            <a:r>
              <a:rPr lang="ru-RU" sz="4800" dirty="0" smtClean="0"/>
              <a:t>-длинная и толстая трость.</a:t>
            </a:r>
          </a:p>
          <a:p>
            <a:r>
              <a:rPr lang="ru-RU" sz="4800" dirty="0" smtClean="0">
                <a:solidFill>
                  <a:srgbClr val="002060"/>
                </a:solidFill>
              </a:rPr>
              <a:t>ДРУКАРЬ</a:t>
            </a:r>
            <a:r>
              <a:rPr lang="ru-RU" sz="4800" dirty="0" smtClean="0"/>
              <a:t>-типограф, печатник.</a:t>
            </a:r>
          </a:p>
          <a:p>
            <a:r>
              <a:rPr lang="ru-RU" sz="4800" dirty="0" smtClean="0">
                <a:solidFill>
                  <a:srgbClr val="002060"/>
                </a:solidFill>
              </a:rPr>
              <a:t>НАПРАСЛИНА</a:t>
            </a:r>
            <a:r>
              <a:rPr lang="ru-RU" sz="4800" dirty="0" smtClean="0"/>
              <a:t>-ложное обвинение.</a:t>
            </a:r>
            <a:endParaRPr lang="ru-RU" sz="4800" dirty="0"/>
          </a:p>
        </p:txBody>
      </p:sp>
      <p:pic>
        <p:nvPicPr>
          <p:cNvPr id="4098" name="Picture 2" descr="C:\Users\Администратор\Desktop\ю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348880"/>
            <a:ext cx="262778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1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Как звали первопечатника?</a:t>
            </a:r>
          </a:p>
          <a:p>
            <a:r>
              <a:rPr lang="ru-RU" sz="3600" dirty="0" smtClean="0"/>
              <a:t>В каком году вышла первая книга в нашей стране?</a:t>
            </a:r>
            <a:endParaRPr lang="ru-RU" sz="3600" dirty="0"/>
          </a:p>
        </p:txBody>
      </p:sp>
      <p:pic>
        <p:nvPicPr>
          <p:cNvPr id="5122" name="Picture 2" descr="C:\Users\Администратор\Desktop\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73016"/>
            <a:ext cx="2076822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Администратор\Desktop\apteka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89040"/>
            <a:ext cx="1872208" cy="213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49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Рефлексия.</a:t>
            </a:r>
            <a:endParaRPr lang="ru-RU" dirty="0"/>
          </a:p>
        </p:txBody>
      </p:sp>
      <p:pic>
        <p:nvPicPr>
          <p:cNvPr id="4" name="Picture 5" descr="Картинка 4 из 5633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5" y="1916833"/>
            <a:ext cx="3030927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Картинка 2 из 12096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140968"/>
            <a:ext cx="3441551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Картинка 2 из 12096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2143125"/>
            <a:ext cx="2714625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66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итература 1">
  <a:themeElements>
    <a:clrScheme name="Другая 34">
      <a:dk1>
        <a:srgbClr val="8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Литература 1</Template>
  <TotalTime>53</TotalTime>
  <Words>273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Литература 1</vt:lpstr>
      <vt:lpstr>Литературное чтение.</vt:lpstr>
      <vt:lpstr>Презентация PowerPoint</vt:lpstr>
      <vt:lpstr>Рукописные книги Древней Руси.</vt:lpstr>
      <vt:lpstr> Самая первая печатная книга появилась в нашей стране в 1564 году.</vt:lpstr>
      <vt:lpstr>Презентация PowerPoint</vt:lpstr>
      <vt:lpstr>Презентация PowerPoint</vt:lpstr>
      <vt:lpstr> Словарная работа. (с.10-12).</vt:lpstr>
      <vt:lpstr>ИТОГ УРОКА.</vt:lpstr>
      <vt:lpstr>Рефлексия.</vt:lpstr>
      <vt:lpstr>Домашнее задание.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Литературное чтение.</dc:title>
  <dc:creator>Администратор</dc:creator>
  <cp:lastModifiedBy>Администратор</cp:lastModifiedBy>
  <cp:revision>8</cp:revision>
  <dcterms:created xsi:type="dcterms:W3CDTF">2011-09-05T11:21:12Z</dcterms:created>
  <dcterms:modified xsi:type="dcterms:W3CDTF">2012-02-02T15:40:10Z</dcterms:modified>
</cp:coreProperties>
</file>