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61" r:id="rId4"/>
    <p:sldId id="262" r:id="rId5"/>
    <p:sldId id="263" r:id="rId6"/>
    <p:sldId id="264" r:id="rId7"/>
    <p:sldId id="265" r:id="rId8"/>
    <p:sldId id="257" r:id="rId9"/>
    <p:sldId id="266" r:id="rId10"/>
    <p:sldId id="267" r:id="rId11"/>
    <p:sldId id="268" r:id="rId12"/>
    <p:sldId id="273" r:id="rId13"/>
    <p:sldId id="269" r:id="rId14"/>
    <p:sldId id="270" r:id="rId15"/>
    <p:sldId id="271" r:id="rId16"/>
    <p:sldId id="272" r:id="rId17"/>
    <p:sldId id="274" r:id="rId18"/>
  </p:sldIdLst>
  <p:sldSz cx="9144000" cy="6858000" type="screen4x3"/>
  <p:notesSz cx="6858000" cy="9947275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D039B4-C6C9-4014-983E-700A81EF04D8}" type="datetimeFigureOut">
              <a:rPr lang="ru-RU"/>
              <a:pPr>
                <a:defRPr/>
              </a:pPr>
              <a:t>14.02.2014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4D528A-13F1-4C46-80B6-D667B8A30BE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BF9F7F-5352-40D1-BD8E-9BA614EAEF03}" type="datetimeFigureOut">
              <a:rPr lang="ru-RU"/>
              <a:pPr>
                <a:defRPr/>
              </a:pPr>
              <a:t>14.02.2014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1B9D75-5F4A-4397-B546-220AD97F79B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BA8855-9A38-465B-8435-939E589A421F}" type="datetimeFigureOut">
              <a:rPr lang="ru-RU"/>
              <a:pPr>
                <a:defRPr/>
              </a:pPr>
              <a:t>14.02.2014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C72D64-D744-4C39-9201-9AD5484F536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7B773A-858B-4ACA-997D-B254E9562280}" type="datetimeFigureOut">
              <a:rPr lang="ru-RU"/>
              <a:pPr>
                <a:defRPr/>
              </a:pPr>
              <a:t>14.02.2014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01C146-BA75-4B7B-86BB-71441EB82E5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B9DAFD-1D76-42C4-857E-A7DE42CCB818}" type="datetimeFigureOut">
              <a:rPr lang="ru-RU"/>
              <a:pPr>
                <a:defRPr/>
              </a:pPr>
              <a:t>14.02.2014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A0668C-9557-4892-BC2C-42735A645FA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9D4239-3145-4FE3-9BF4-6D02C9016048}" type="datetimeFigureOut">
              <a:rPr lang="ru-RU"/>
              <a:pPr>
                <a:defRPr/>
              </a:pPr>
              <a:t>14.02.2014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5385EA-A441-4493-BEC5-677137EACE6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A360F8-2D34-45AE-9C30-B2BC02A8A8F0}" type="datetimeFigureOut">
              <a:rPr lang="ru-RU"/>
              <a:pPr>
                <a:defRPr/>
              </a:pPr>
              <a:t>14.02.2014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0B466D-0730-4723-A816-856EBD3CB1D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5A5BF8-CEFF-4498-9E5B-0659B1BEA140}" type="datetimeFigureOut">
              <a:rPr lang="ru-RU"/>
              <a:pPr>
                <a:defRPr/>
              </a:pPr>
              <a:t>14.02.2014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6411B1-DBE8-4504-9E58-03DE57CD9BB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952A29-64BE-47EC-A752-C8237B6688A4}" type="datetimeFigureOut">
              <a:rPr lang="ru-RU"/>
              <a:pPr>
                <a:defRPr/>
              </a:pPr>
              <a:t>14.02.2014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57791E-071A-435A-9D78-115F50E04F6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0AE6D3-526A-4EA5-9047-E4221578B1B7}" type="datetimeFigureOut">
              <a:rPr lang="ru-RU"/>
              <a:pPr>
                <a:defRPr/>
              </a:pPr>
              <a:t>14.02.2014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3A9D2F-F98D-4F0F-8F02-8D6D8CF8A86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59C37D-6148-4073-A707-89C011CF4259}" type="datetimeFigureOut">
              <a:rPr lang="ru-RU"/>
              <a:pPr>
                <a:defRPr/>
              </a:pPr>
              <a:t>14.02.2014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F4AC6-615E-4D93-8FB4-7688C78EC8A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3A9B792C-5FB1-435C-9C95-B405F1DDDF59}" type="datetimeFigureOut">
              <a:rPr lang="ru-RU"/>
              <a:pPr>
                <a:defRPr/>
              </a:pPr>
              <a:t>14.02.2014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2B1530D3-511C-4B54-ADD1-26E4A84C043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Заголовок 1"/>
          <p:cNvSpPr>
            <a:spLocks noGrp="1"/>
          </p:cNvSpPr>
          <p:nvPr>
            <p:ph type="ctrTitle"/>
          </p:nvPr>
        </p:nvSpPr>
        <p:spPr>
          <a:xfrm>
            <a:off x="1357290" y="3887801"/>
            <a:ext cx="7358063" cy="1470025"/>
          </a:xfrm>
        </p:spPr>
        <p:txBody>
          <a:bodyPr/>
          <a:lstStyle/>
          <a:p>
            <a:r>
              <a:rPr lang="ru-RU" b="1" i="1" dirty="0" smtClean="0"/>
              <a:t>«</a:t>
            </a:r>
            <a:r>
              <a:rPr lang="ru-RU" b="1" i="1" dirty="0"/>
              <a:t>Масленица». </a:t>
            </a:r>
            <a:r>
              <a:rPr lang="ru-RU" b="1" i="1" dirty="0" smtClean="0"/>
              <a:t/>
            </a:r>
            <a:br>
              <a:rPr lang="ru-RU" b="1" i="1" dirty="0" smtClean="0"/>
            </a:br>
            <a:r>
              <a:rPr lang="ru-RU" b="1" i="1" dirty="0" smtClean="0"/>
              <a:t>Праздник </a:t>
            </a:r>
            <a:r>
              <a:rPr lang="ru-RU" b="1" i="1" dirty="0"/>
              <a:t>для детей </a:t>
            </a:r>
            <a:r>
              <a:rPr lang="ru-RU" b="1" i="1" dirty="0" smtClean="0"/>
              <a:t>средней  группы.</a:t>
            </a:r>
            <a:br>
              <a:rPr lang="ru-RU" b="1" i="1" dirty="0" smtClean="0"/>
            </a:br>
            <a:r>
              <a:rPr lang="ru-RU" sz="3200" b="1" i="1" dirty="0" smtClean="0"/>
              <a:t>Подготовила воспитатель Исаева Е.Н.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20576" y="1988840"/>
            <a:ext cx="8496944" cy="4339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dirty="0"/>
              <a:t>Ведущая: Чтоб на славу нам сегодня отдохнуть, Продолжаем замечательный наш путь. Ждёт забава – не дождётся храбрецов, Вызываем добровольцев – молодцов. Проверим, умеют ли наши будущие солдаты попадать в цель, а папы им будут помогать. </a:t>
            </a:r>
          </a:p>
          <a:p>
            <a:r>
              <a:rPr lang="ru-RU" sz="1200" dirty="0"/>
              <a:t>Конкурс «Забросай врага снарядами» Игроки встают в две шеренги. Напротив — стоят корзины, в руках у игроков – мячи. Необходимо, за определённое время, как можно больше закинуть мячей в корзину соперника. За каждый попавший в корзину мяч, команда получает один балл. В сражениях бывают потери, много раненых людей. Проверим, умеют ли наши папы оказать первую помощь пострадавшим.</a:t>
            </a:r>
          </a:p>
          <a:p>
            <a:r>
              <a:rPr lang="ru-RU" sz="1200" dirty="0"/>
              <a:t> Конкурс «Санитары» (Напротив каждой команды находится «раненый». Участники команд, по очереди, подбегают до раненого – бинтуют ему ногу, второй участник — руку, и т.д. После уносят «раненого» с поля боя.) Ведущая: Бывают в жизни такие случаи, когда нужно срочно эвакуировать (отнести, увезти в безопасное место) людей. Например, при пожаре, наводнение, взрыве и т.д. В этих случаях мы вызываем службу спасения. Сейчас наши папы будут спасателями. А спасать наши папы будут своих детей.</a:t>
            </a:r>
          </a:p>
          <a:p>
            <a:r>
              <a:rPr lang="ru-RU" sz="1200" dirty="0"/>
              <a:t> Конкурс «Спасатели» (на полу, в разных концах зала, лежат два обруча, в одном из них находятся дети. Папы располагаются между обручами. По команде Ведущей папы по очереди передают из рук в руки, детей. Чья команда быстрее эвакуирует людей в безопасное место.) Ведущая: Как бы мы не любили наших пап, но мамочки гораздо чаще приходят в детский сад – приводят детей и забирают домой. </a:t>
            </a:r>
            <a:endParaRPr lang="ru-RU" sz="1200" dirty="0" smtClean="0"/>
          </a:p>
          <a:p>
            <a:r>
              <a:rPr lang="ru-RU" sz="1200" dirty="0"/>
              <a:t>И поэтому следующий конкурс называется: «Одень меня, папа» (На скамейке лежит одежда детей – колготы, кофты, носки шапки, куртки. Какая команда быстрее и правильно оденет своих детей.) Конкурс «Кенгуру» - Сейчас мы немного попрыгаем. Предлагаю нашим папам на некоторое время превратиться в кенгуру, а наши детки – в маленьких детёнышей, которые находятся в сумке у кенгуру. (Команды выстраиваются в две колонны, дети находятся у пап у на груди, обхватив шею руками, а туловище ногами. Папы, придерживая малышей руками, прыгают на обеих ногах до ориентира, обратно возвращаются бегом) </a:t>
            </a:r>
          </a:p>
          <a:p>
            <a:endParaRPr lang="ru-RU" sz="1200" dirty="0"/>
          </a:p>
        </p:txBody>
      </p:sp>
    </p:spTree>
    <p:extLst>
      <p:ext uri="{BB962C8B-B14F-4D97-AF65-F5344CB8AC3E}">
        <p14:creationId xmlns:p14="http://schemas.microsoft.com/office/powerpoint/2010/main" val="1067918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67544" y="2060848"/>
            <a:ext cx="842493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dirty="0"/>
              <a:t>Ведущая: Наша конкурсная программа подходит к концу, каждая команда показала себя сильными, ловкими, умными. Осталось последнее задание – самое вкусное и приятное. </a:t>
            </a:r>
          </a:p>
          <a:p>
            <a:r>
              <a:rPr lang="ru-RU" sz="1200" dirty="0"/>
              <a:t>Конкурс: «Приходите в гости к нам» Из набора продуктов, которые находятся на столах, каждая команда готовит угощение для всех гостей. Ведущая: Еще раз мы поздравляем наших пап и мальчиков с наступающим праздником!!! Желаем Вам чистого и мирного небо над головой. Праздник заканчивается общим, весёлым танцем «Разноцветная игра». </a:t>
            </a:r>
          </a:p>
        </p:txBody>
      </p:sp>
      <p:pic>
        <p:nvPicPr>
          <p:cNvPr id="1026" name="Picture 2" descr="G:\воспитатель года\Фото в группе\друзья 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3429001"/>
            <a:ext cx="3196490" cy="262792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3642162"/>
            <a:ext cx="3204356" cy="2395489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22765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Заголовок 1"/>
          <p:cNvSpPr>
            <a:spLocks noGrp="1"/>
          </p:cNvSpPr>
          <p:nvPr>
            <p:ph type="title"/>
          </p:nvPr>
        </p:nvSpPr>
        <p:spPr>
          <a:xfrm>
            <a:off x="428625" y="1785938"/>
            <a:ext cx="8229600" cy="1143000"/>
          </a:xfrm>
        </p:spPr>
        <p:txBody>
          <a:bodyPr/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Развлечение </a:t>
            </a:r>
            <a:r>
              <a:rPr lang="ru-RU" sz="4800" dirty="0">
                <a:latin typeface="Times New Roman" pitchFamily="18" charset="0"/>
                <a:cs typeface="Times New Roman" pitchFamily="18" charset="0"/>
              </a:rPr>
              <a:t>по экологии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> </a:t>
            </a:r>
            <a:r>
              <a:rPr lang="ru-RU" dirty="0" smtClean="0"/>
              <a:t>(</a:t>
            </a:r>
            <a:r>
              <a:rPr lang="ru-RU" dirty="0"/>
              <a:t>средняя группа).</a:t>
            </a:r>
            <a:br>
              <a:rPr lang="ru-RU" dirty="0"/>
            </a:br>
            <a:endParaRPr lang="ru-RU" dirty="0" smtClean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276872"/>
            <a:ext cx="8229600" cy="3849291"/>
          </a:xfrm>
        </p:spPr>
        <p:txBody>
          <a:bodyPr/>
          <a:lstStyle/>
          <a:p>
            <a:pPr marL="252000" indent="0">
              <a:buFont typeface="Arial" charset="0"/>
              <a:buNone/>
              <a:defRPr/>
            </a:pPr>
            <a:endParaRPr lang="ru-RU" sz="2400" dirty="0" smtClean="0"/>
          </a:p>
          <a:p>
            <a:pPr algn="r">
              <a:defRPr/>
            </a:pPr>
            <a:endParaRPr lang="ru-RU" dirty="0" smtClean="0"/>
          </a:p>
          <a:p>
            <a:pPr algn="r">
              <a:defRPr/>
            </a:pPr>
            <a:endParaRPr lang="ru-RU" dirty="0"/>
          </a:p>
          <a:p>
            <a:pPr marL="0" indent="0" algn="r">
              <a:buNone/>
              <a:defRPr/>
            </a:pPr>
            <a:endParaRPr lang="ru-RU" dirty="0"/>
          </a:p>
          <a:p>
            <a:pPr marL="0" indent="0" algn="r">
              <a:buNone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Подготовила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marL="0" indent="0" algn="r">
              <a:buNone/>
              <a:defRPr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воспитатель Исаева Е.Н </a:t>
            </a:r>
          </a:p>
          <a:p>
            <a:pPr>
              <a:defRPr/>
            </a:pPr>
            <a:endParaRPr lang="ru-RU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2286000" y="2136339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02196" y="151180"/>
            <a:ext cx="849694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200" dirty="0" smtClean="0">
                <a:solidFill>
                  <a:prstClr val="black"/>
                </a:solidFill>
              </a:rPr>
              <a:t>Муниципальное </a:t>
            </a:r>
            <a:r>
              <a:rPr lang="ru-RU" sz="1200" dirty="0">
                <a:solidFill>
                  <a:prstClr val="black"/>
                </a:solidFill>
              </a:rPr>
              <a:t>бюджетное  дошкольное образовательное учреждение</a:t>
            </a:r>
            <a:br>
              <a:rPr lang="ru-RU" sz="1200" dirty="0">
                <a:solidFill>
                  <a:prstClr val="black"/>
                </a:solidFill>
              </a:rPr>
            </a:br>
            <a:r>
              <a:rPr lang="ru-RU" sz="1200" dirty="0">
                <a:solidFill>
                  <a:prstClr val="black"/>
                </a:solidFill>
              </a:rPr>
              <a:t>«Детский сад № 9 г. Лениногорска»</a:t>
            </a:r>
            <a:br>
              <a:rPr lang="ru-RU" sz="1200" dirty="0">
                <a:solidFill>
                  <a:prstClr val="black"/>
                </a:solidFill>
              </a:rPr>
            </a:br>
            <a:r>
              <a:rPr lang="ru-RU" sz="1200" dirty="0">
                <a:solidFill>
                  <a:prstClr val="black"/>
                </a:solidFill>
              </a:rPr>
              <a:t>муниципального образования «</a:t>
            </a:r>
            <a:r>
              <a:rPr lang="ru-RU" sz="1200" dirty="0" err="1">
                <a:solidFill>
                  <a:prstClr val="black"/>
                </a:solidFill>
              </a:rPr>
              <a:t>Лениногорский</a:t>
            </a:r>
            <a:r>
              <a:rPr lang="ru-RU" sz="1200" dirty="0">
                <a:solidFill>
                  <a:prstClr val="black"/>
                </a:solidFill>
              </a:rPr>
              <a:t> муниципальный район»  Республики Татарстан</a:t>
            </a:r>
            <a:endParaRPr lang="ru-RU" sz="1200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4005064"/>
            <a:ext cx="3240360" cy="24316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45642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84932" y="1916832"/>
            <a:ext cx="864096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dirty="0"/>
              <a:t>Цель: Продолжать знакомить с жизнью обитателей зимнего леса; различать сказочный лес и настоящий. Повторить знакомые загадки. Развивать умение поддерживать игровую воображаемую ситуацию; сопровождать пение игровыми движениями.</a:t>
            </a:r>
          </a:p>
          <a:p>
            <a:r>
              <a:rPr lang="ru-RU" sz="1200" dirty="0"/>
              <a:t>Дети стоят в кругу и водят хоровод, выполняя движения по ходу танца.</a:t>
            </a:r>
          </a:p>
          <a:p>
            <a:r>
              <a:rPr lang="ru-RU" sz="1200" dirty="0"/>
              <a:t>Мы сейчас пойдём направо – 1,2,3</a:t>
            </a:r>
          </a:p>
          <a:p>
            <a:r>
              <a:rPr lang="ru-RU" sz="1200" dirty="0"/>
              <a:t>А потом пойдём налево  - 1,2,3</a:t>
            </a:r>
          </a:p>
          <a:p>
            <a:r>
              <a:rPr lang="ru-RU" sz="1200" dirty="0"/>
              <a:t>Мы руками громко хлопнем – 1,2, 3</a:t>
            </a:r>
          </a:p>
          <a:p>
            <a:r>
              <a:rPr lang="ru-RU" sz="1200" dirty="0"/>
              <a:t>И ногами дружно топнем – 1,2,3</a:t>
            </a:r>
          </a:p>
          <a:p>
            <a:r>
              <a:rPr lang="ru-RU" sz="1200" dirty="0"/>
              <a:t>А сейчас мы повернёмся – 1,2,3</a:t>
            </a:r>
          </a:p>
          <a:p>
            <a:r>
              <a:rPr lang="ru-RU" sz="1200" dirty="0"/>
              <a:t>И друг другу улыбнёмся – 1,2,3</a:t>
            </a:r>
          </a:p>
          <a:p>
            <a:r>
              <a:rPr lang="ru-RU" sz="1200" dirty="0"/>
              <a:t>Никогда не заскучаем – 1,2,3</a:t>
            </a:r>
          </a:p>
          <a:p>
            <a:r>
              <a:rPr lang="ru-RU" sz="1200" dirty="0"/>
              <a:t>Хоровод начнём сначала – 1,2,3</a:t>
            </a:r>
          </a:p>
          <a:p>
            <a:r>
              <a:rPr lang="ru-RU" sz="1200" dirty="0"/>
              <a:t>В группу приходит Красная Шапочка. (Девочка из старшей группы).</a:t>
            </a:r>
          </a:p>
          <a:p>
            <a:r>
              <a:rPr lang="ru-RU" sz="1200" dirty="0"/>
              <a:t>- Здравствуйте, ребята! Я шла в гости к бабушке, услышала вашу весёлую песню и решила зайти посмотреть, кто так весело поёт.</a:t>
            </a:r>
          </a:p>
          <a:p>
            <a:r>
              <a:rPr lang="ru-RU" sz="1200" dirty="0"/>
              <a:t>- А где живёт твоя бабушка?</a:t>
            </a:r>
          </a:p>
          <a:p>
            <a:pPr marL="171450" indent="-171450">
              <a:buFontTx/>
              <a:buChar char="-"/>
            </a:pPr>
            <a:r>
              <a:rPr lang="ru-RU" sz="1200" dirty="0" smtClean="0"/>
              <a:t>Она </a:t>
            </a:r>
            <a:r>
              <a:rPr lang="ru-RU" sz="1200" dirty="0"/>
              <a:t>живёт в доме, на краю деревни, за лесом. А вы знает, что такое лес? (Ответы</a:t>
            </a:r>
            <a:r>
              <a:rPr lang="ru-RU" sz="1200" dirty="0" smtClean="0"/>
              <a:t>).</a:t>
            </a:r>
          </a:p>
          <a:p>
            <a:r>
              <a:rPr lang="ru-RU" sz="1200" dirty="0" err="1"/>
              <a:t>Вос</a:t>
            </a:r>
            <a:r>
              <a:rPr lang="ru-RU" sz="1200" dirty="0"/>
              <a:t>-ль: Правильно. В лесу нет домов, зато растут разные деревья, кусты их очень много. Лес очень большой, по нему можно идти долго – долго и в нём можно заблудиться. можно ходить только со взрослыми. Люди ходят в лес за грибами и ягодами, полюбоваться его красотой, подышать чистым воздухом – это очень полезно для здоровья.</a:t>
            </a:r>
          </a:p>
          <a:p>
            <a:r>
              <a:rPr lang="ru-RU" sz="1200" dirty="0"/>
              <a:t>        Зима – настоящая волшебница. Она надевает лес в красивые наряды.</a:t>
            </a:r>
          </a:p>
          <a:p>
            <a:pPr marL="171450" indent="-171450">
              <a:buFontTx/>
              <a:buChar char="-"/>
            </a:pPr>
            <a:endParaRPr lang="ru-RU" sz="1200" dirty="0"/>
          </a:p>
        </p:txBody>
      </p:sp>
    </p:spTree>
    <p:extLst>
      <p:ext uri="{BB962C8B-B14F-4D97-AF65-F5344CB8AC3E}">
        <p14:creationId xmlns:p14="http://schemas.microsoft.com/office/powerpoint/2010/main" val="337465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98624" y="2204864"/>
            <a:ext cx="864096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dirty="0" err="1"/>
              <a:t>Кр</a:t>
            </a:r>
            <a:r>
              <a:rPr lang="ru-RU" sz="1200" dirty="0"/>
              <a:t>. Шапочка: А вы гуляли по зимнему лесу? Хотите, я вам покажу сказочный зимний лес? Вы увидите, что происходит в нём зимой. Только сейчас в лесу очень холодно.</a:t>
            </a:r>
          </a:p>
          <a:p>
            <a:r>
              <a:rPr lang="ru-RU" sz="1200" dirty="0" err="1"/>
              <a:t>Вос</a:t>
            </a:r>
            <a:r>
              <a:rPr lang="ru-RU" sz="1200" dirty="0"/>
              <a:t>-ль: А мы оденемся потеплее. Какие тёплые, зимние вещи будем надевать? (Имитируем вместе с детьми, как надеваем воображаемые шерстяные: носки, гамаши, свитер; тёплое пальто, шапку).</a:t>
            </a:r>
          </a:p>
          <a:p>
            <a:r>
              <a:rPr lang="ru-RU" sz="1200" dirty="0"/>
              <a:t>Помогаем друг другу завязать шарф. А что обуем на ноги?</a:t>
            </a:r>
          </a:p>
          <a:p>
            <a:r>
              <a:rPr lang="ru-RU" sz="1200" dirty="0"/>
              <a:t>Отгадаем загадку?</a:t>
            </a:r>
          </a:p>
          <a:p>
            <a:r>
              <a:rPr lang="ru-RU" sz="1200" dirty="0"/>
              <a:t>        Две сестрёнки,2 плетёнки</a:t>
            </a:r>
          </a:p>
          <a:p>
            <a:r>
              <a:rPr lang="ru-RU" sz="1200" dirty="0"/>
              <a:t>        Из овечьей пряжи тонкой</a:t>
            </a:r>
          </a:p>
          <a:p>
            <a:r>
              <a:rPr lang="ru-RU" sz="1200" dirty="0"/>
              <a:t>        Как гулять, так надевать,</a:t>
            </a:r>
          </a:p>
          <a:p>
            <a:r>
              <a:rPr lang="ru-RU" sz="1200" dirty="0"/>
              <a:t>        Чтоб не мёрзли 5 и 5</a:t>
            </a:r>
          </a:p>
          <a:p>
            <a:r>
              <a:rPr lang="ru-RU" sz="1200" dirty="0"/>
              <a:t>Да, это варежки.</a:t>
            </a:r>
          </a:p>
          <a:p>
            <a:r>
              <a:rPr lang="ru-RU" sz="1200" dirty="0" err="1"/>
              <a:t>Кр</a:t>
            </a:r>
            <a:r>
              <a:rPr lang="ru-RU" sz="1200" dirty="0"/>
              <a:t>. Шапочка: Я вижу, что вы тепло оделись, и мы можем идти в гости к бабушке через зимний, сказочный лес (Звучит песня «Вместе весело шагать» 1 куплет, дети заходят в холл, где стоят у стены заснеженные деревья, пеньки, на полу – белое покрытие. Навстречу скачет заяц – беляк (Ребёнок из старшей группы).</a:t>
            </a:r>
          </a:p>
          <a:p>
            <a:r>
              <a:rPr lang="ru-RU" sz="1200" dirty="0" err="1"/>
              <a:t>Кр</a:t>
            </a:r>
            <a:r>
              <a:rPr lang="ru-RU" sz="1200" dirty="0"/>
              <a:t>. Шапочка: Здравствуй, Шустрик.</a:t>
            </a:r>
          </a:p>
          <a:p>
            <a:r>
              <a:rPr lang="ru-RU" sz="1200" dirty="0"/>
              <a:t>                          Это мой знакомый заяц. Он живёт в норе под пеньком. Не бойся, Шустрик, ребят. Мы идём к бабушке в гости. Я ребятам хочу показать лес, и кто в нём живёт зимой.</a:t>
            </a:r>
          </a:p>
          <a:p>
            <a:r>
              <a:rPr lang="ru-RU" sz="1200" dirty="0"/>
              <a:t>Заяц: Посмотрите, какая у меня зимняя, густая, белая, зимняя шерсть. В такой тёплой шубе лисе меня не найти. Притаюсь под ёлкой в снегу – меня и не видно.</a:t>
            </a:r>
          </a:p>
          <a:p>
            <a:r>
              <a:rPr lang="ru-RU" sz="1200" dirty="0" err="1"/>
              <a:t>Вос</a:t>
            </a:r>
            <a:r>
              <a:rPr lang="ru-RU" sz="1200" dirty="0"/>
              <a:t>-ль: Ребята, а почему лисе зайца не найти?</a:t>
            </a:r>
          </a:p>
          <a:p>
            <a:r>
              <a:rPr lang="ru-RU" sz="1200" dirty="0"/>
              <a:t>Дети: Снег белый и заяц белый.</a:t>
            </a:r>
          </a:p>
        </p:txBody>
      </p:sp>
    </p:spTree>
    <p:extLst>
      <p:ext uri="{BB962C8B-B14F-4D97-AF65-F5344CB8AC3E}">
        <p14:creationId xmlns:p14="http://schemas.microsoft.com/office/powerpoint/2010/main" val="3319261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67544" y="2060848"/>
            <a:ext cx="8424936" cy="40626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dirty="0"/>
              <a:t>Заяц: Голодно нам – травы нет, приходится ветки с кустов и кору с деревьев глодать. Не очень это вкусно, но что поделаешь. Спим в снегу под кустом – страшно, всё время прислушиваемся, уши в разные стороны поворачиваем. Волки голодные по лесу рыщут (</a:t>
            </a:r>
            <a:r>
              <a:rPr lang="ru-RU" sz="1200" dirty="0" err="1"/>
              <a:t>Кр</a:t>
            </a:r>
            <a:r>
              <a:rPr lang="ru-RU" sz="1200" dirty="0"/>
              <a:t>. Шапочка достаёт из корзинки морковку и угощает зайца).</a:t>
            </a:r>
          </a:p>
          <a:p>
            <a:r>
              <a:rPr lang="ru-RU" sz="1200" dirty="0" err="1"/>
              <a:t>Вос</a:t>
            </a:r>
            <a:r>
              <a:rPr lang="ru-RU" sz="1200" dirty="0"/>
              <a:t>-ль: Летом волки по одиночке разгуливают, а вот зимой сбиваются в стаи. Есть им нечего, вот они и нападают на всех, кого встретят в лесу. Будь, Шустрик, внимательным,  не попадись в лапы лисе с волком. До свидания, мы пойдём дальше.</a:t>
            </a:r>
          </a:p>
          <a:p>
            <a:r>
              <a:rPr lang="ru-RU" sz="1200" dirty="0"/>
              <a:t>Заяц: Чтобы ваши ноги не проваливались в сугробы, я подарю вам лыжи.</a:t>
            </a:r>
          </a:p>
          <a:p>
            <a:r>
              <a:rPr lang="ru-RU" sz="1200" dirty="0" err="1"/>
              <a:t>Вос</a:t>
            </a:r>
            <a:r>
              <a:rPr lang="ru-RU" sz="1200" dirty="0"/>
              <a:t>-ль:   Спасибо тебе, Шустрик,</a:t>
            </a:r>
          </a:p>
          <a:p>
            <a:r>
              <a:rPr lang="ru-RU" sz="1200" dirty="0"/>
              <a:t>                Знаю я, что любят дети</a:t>
            </a:r>
          </a:p>
          <a:p>
            <a:r>
              <a:rPr lang="ru-RU" sz="1200" dirty="0"/>
              <a:t>                Лыжи, санки и коньки</a:t>
            </a:r>
          </a:p>
          <a:p>
            <a:r>
              <a:rPr lang="ru-RU" sz="1200" dirty="0"/>
              <a:t>                И, конечно, все на свете</a:t>
            </a:r>
          </a:p>
          <a:p>
            <a:r>
              <a:rPr lang="ru-RU" sz="1200" dirty="0"/>
              <a:t>                Любят поиграть в снежки.</a:t>
            </a:r>
          </a:p>
          <a:p>
            <a:r>
              <a:rPr lang="ru-RU" sz="1200" dirty="0"/>
              <a:t>        (Дети исполняют песню «Снежки» и имитируют игру</a:t>
            </a:r>
            <a:r>
              <a:rPr lang="ru-RU" sz="1200" dirty="0" smtClean="0"/>
              <a:t>).</a:t>
            </a:r>
          </a:p>
          <a:p>
            <a:r>
              <a:rPr lang="ru-RU" sz="1200" dirty="0" err="1"/>
              <a:t>Вос</a:t>
            </a:r>
            <a:r>
              <a:rPr lang="ru-RU" sz="1200" dirty="0"/>
              <a:t>-ль: А теперь наденем «лыжи» (Сделаны из пластиковых бутылок), возьмём в руки лыжные палки (Воображаемые) и пойдём полюбуемся вон той зелёной красавицей (Пока дети идут, </a:t>
            </a:r>
            <a:r>
              <a:rPr lang="ru-RU" sz="1200" dirty="0" err="1"/>
              <a:t>вос</a:t>
            </a:r>
            <a:r>
              <a:rPr lang="ru-RU" sz="1200" dirty="0"/>
              <a:t>-ль говорит):        </a:t>
            </a:r>
          </a:p>
          <a:p>
            <a:r>
              <a:rPr lang="ru-RU" sz="1200" dirty="0"/>
              <a:t>        «Чародейкою – зимою, околдован лес стоит».</a:t>
            </a:r>
          </a:p>
          <a:p>
            <a:r>
              <a:rPr lang="ru-RU" sz="1200" dirty="0"/>
              <a:t>        «Заколдован невидимкой</a:t>
            </a:r>
          </a:p>
          <a:p>
            <a:r>
              <a:rPr lang="ru-RU" sz="1200" dirty="0"/>
              <a:t>          Дремлет лес под сказку сна</a:t>
            </a:r>
          </a:p>
          <a:p>
            <a:r>
              <a:rPr lang="ru-RU" sz="1200" dirty="0"/>
              <a:t>          Словно белою косынкой</a:t>
            </a:r>
          </a:p>
          <a:p>
            <a:r>
              <a:rPr lang="ru-RU" sz="1200" dirty="0"/>
              <a:t>          </a:t>
            </a:r>
            <a:r>
              <a:rPr lang="ru-RU" sz="1200" dirty="0" err="1"/>
              <a:t>Подвязалася</a:t>
            </a:r>
            <a:r>
              <a:rPr lang="ru-RU" sz="1200" dirty="0"/>
              <a:t> сосна».</a:t>
            </a:r>
          </a:p>
          <a:p>
            <a:endParaRPr lang="ru-RU" sz="1200" dirty="0"/>
          </a:p>
        </p:txBody>
      </p:sp>
    </p:spTree>
    <p:extLst>
      <p:ext uri="{BB962C8B-B14F-4D97-AF65-F5344CB8AC3E}">
        <p14:creationId xmlns:p14="http://schemas.microsoft.com/office/powerpoint/2010/main" val="259032117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99604" y="2132856"/>
            <a:ext cx="8424936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dirty="0"/>
              <a:t>Посмотрите, какие птицы на веточках сидят.</a:t>
            </a:r>
          </a:p>
          <a:p>
            <a:r>
              <a:rPr lang="ru-RU" sz="1200" dirty="0"/>
              <a:t>Дети: Снегири, синицы, сорока, ворона (</a:t>
            </a:r>
            <a:r>
              <a:rPr lang="ru-RU" sz="1200" dirty="0" err="1"/>
              <a:t>Кр</a:t>
            </a:r>
            <a:r>
              <a:rPr lang="ru-RU" sz="1200" dirty="0"/>
              <a:t>. Шапочка достаёт из корзинки угощение для птиц)</a:t>
            </a:r>
          </a:p>
          <a:p>
            <a:r>
              <a:rPr lang="ru-RU" sz="1200" dirty="0" err="1"/>
              <a:t>Вос</a:t>
            </a:r>
            <a:r>
              <a:rPr lang="ru-RU" sz="1200" dirty="0"/>
              <a:t>-ль:   Мы кормушку смастерили</a:t>
            </a:r>
          </a:p>
          <a:p>
            <a:r>
              <a:rPr lang="ru-RU" sz="1200" dirty="0"/>
              <a:t>                Мы столовую открыли</a:t>
            </a:r>
          </a:p>
          <a:p>
            <a:r>
              <a:rPr lang="ru-RU" sz="1200" dirty="0"/>
              <a:t>                Воробей, снегирь – сосед</a:t>
            </a:r>
          </a:p>
          <a:p>
            <a:r>
              <a:rPr lang="ru-RU" sz="1200" dirty="0"/>
              <a:t>                Будет вам зимой обед.</a:t>
            </a:r>
          </a:p>
          <a:p>
            <a:r>
              <a:rPr lang="ru-RU" sz="1200" dirty="0" err="1"/>
              <a:t>Реб</a:t>
            </a:r>
            <a:r>
              <a:rPr lang="ru-RU" sz="1200" dirty="0"/>
              <a:t>:  Её всегда в лесу найдёшь</a:t>
            </a:r>
          </a:p>
          <a:p>
            <a:r>
              <a:rPr lang="ru-RU" sz="1200" dirty="0"/>
              <a:t>        Пойдём гулять и встретим</a:t>
            </a:r>
          </a:p>
          <a:p>
            <a:r>
              <a:rPr lang="ru-RU" sz="1200" dirty="0"/>
              <a:t>        Стоит колючая, как ёж,</a:t>
            </a:r>
          </a:p>
          <a:p>
            <a:r>
              <a:rPr lang="ru-RU" sz="1200" dirty="0"/>
              <a:t>        Зимою в платье летнем.</a:t>
            </a:r>
          </a:p>
          <a:p>
            <a:r>
              <a:rPr lang="ru-RU" sz="1200" dirty="0" err="1"/>
              <a:t>Вос</a:t>
            </a:r>
            <a:r>
              <a:rPr lang="ru-RU" sz="1200" dirty="0"/>
              <a:t>-ль: Кто знает загадки о ёлочке?</a:t>
            </a:r>
          </a:p>
          <a:p>
            <a:r>
              <a:rPr lang="ru-RU" sz="1200" dirty="0"/>
              <a:t> </a:t>
            </a:r>
          </a:p>
          <a:p>
            <a:r>
              <a:rPr lang="ru-RU" sz="1200" dirty="0"/>
              <a:t>1 </a:t>
            </a:r>
            <a:r>
              <a:rPr lang="ru-RU" sz="1200" dirty="0" err="1"/>
              <a:t>реб</a:t>
            </a:r>
            <a:r>
              <a:rPr lang="ru-RU" sz="1200" dirty="0"/>
              <a:t>: Что же это за девица?</a:t>
            </a:r>
          </a:p>
          <a:p>
            <a:r>
              <a:rPr lang="ru-RU" sz="1200" dirty="0"/>
              <a:t>            Ни швея, ни мастерица,</a:t>
            </a:r>
          </a:p>
          <a:p>
            <a:r>
              <a:rPr lang="ru-RU" sz="1200" dirty="0"/>
              <a:t>            Ничего сама не шьёт,</a:t>
            </a:r>
          </a:p>
          <a:p>
            <a:r>
              <a:rPr lang="ru-RU" sz="1200" dirty="0"/>
              <a:t>            А в иголках круглый год.</a:t>
            </a:r>
          </a:p>
          <a:p>
            <a:r>
              <a:rPr lang="ru-RU" sz="1200" dirty="0"/>
              <a:t>2 </a:t>
            </a:r>
            <a:r>
              <a:rPr lang="ru-RU" sz="1200" dirty="0" err="1"/>
              <a:t>реб</a:t>
            </a:r>
            <a:r>
              <a:rPr lang="ru-RU" sz="1200" dirty="0"/>
              <a:t>:  И в жару и в стужу,</a:t>
            </a:r>
          </a:p>
          <a:p>
            <a:r>
              <a:rPr lang="ru-RU" sz="1200" dirty="0"/>
              <a:t>            В зелёной шубе.</a:t>
            </a:r>
          </a:p>
          <a:p>
            <a:r>
              <a:rPr lang="ru-RU" sz="1200" dirty="0"/>
              <a:t>3 </a:t>
            </a:r>
            <a:r>
              <a:rPr lang="ru-RU" sz="1200" dirty="0" err="1"/>
              <a:t>реб</a:t>
            </a:r>
            <a:r>
              <a:rPr lang="ru-RU" sz="1200" dirty="0"/>
              <a:t>:  Зимой и летом – одним цветом.</a:t>
            </a:r>
          </a:p>
          <a:p>
            <a:r>
              <a:rPr lang="ru-RU" sz="1200" dirty="0"/>
              <a:t>4 </a:t>
            </a:r>
            <a:r>
              <a:rPr lang="ru-RU" sz="1200" dirty="0" err="1"/>
              <a:t>реб</a:t>
            </a:r>
            <a:r>
              <a:rPr lang="ru-RU" sz="1200" dirty="0"/>
              <a:t>:  Кого один раз в году наряжают?</a:t>
            </a:r>
          </a:p>
          <a:p>
            <a:r>
              <a:rPr lang="ru-RU" sz="1200" dirty="0"/>
              <a:t>Под музыку появляется белка (девочка старшей группы). Рассказывает о своей зимней шубке, показывает «кладовку» с припасами, дупло, грибы на дереве. Водит с ребятами хоровод вокруг ёлки.</a:t>
            </a:r>
          </a:p>
        </p:txBody>
      </p:sp>
      <p:pic>
        <p:nvPicPr>
          <p:cNvPr id="2050" name="Picture 2" descr="E:\фото для саййта\фото экология\Экология 2012 год\PICT004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1447" y="2728913"/>
            <a:ext cx="3596158" cy="26986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75942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95536" y="1988840"/>
            <a:ext cx="8496944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dirty="0" err="1"/>
              <a:t>Кр</a:t>
            </a:r>
            <a:r>
              <a:rPr lang="ru-RU" sz="1200" dirty="0"/>
              <a:t>. Шапочка: Белочка, а ты не знаешь, где Топтыгин и колючий ёж, что-то их следов в лесу не видно?</a:t>
            </a:r>
          </a:p>
          <a:p>
            <a:r>
              <a:rPr lang="ru-RU" sz="1200" dirty="0"/>
              <a:t>Белка: Знаю, Топтыгин построил в чаще, в густом лесу себе берлогу под упавшим деревом. И залёг в неё на всю зиму. Спит и ни чего не ест. Просил его разбудить, когда наступит весна. Ёж тоже проспит всю зиму в своей норе. Он её утеплил травой, листьями. Ему под снегом тепло.</a:t>
            </a:r>
          </a:p>
          <a:p>
            <a:r>
              <a:rPr lang="ru-RU" sz="1200" dirty="0" err="1"/>
              <a:t>Вос</a:t>
            </a:r>
            <a:r>
              <a:rPr lang="ru-RU" sz="1200" dirty="0"/>
              <a:t>-ль: Спасибо тебе, Белочка, за рассказ (Белка срывает с ёлки шишки).</a:t>
            </a:r>
          </a:p>
          <a:p>
            <a:r>
              <a:rPr lang="ru-RU" sz="1200" dirty="0" err="1"/>
              <a:t>Вос</a:t>
            </a:r>
            <a:r>
              <a:rPr lang="ru-RU" sz="1200" dirty="0"/>
              <a:t>-ль: Катя, загадает нам загадку.</a:t>
            </a:r>
          </a:p>
          <a:p>
            <a:r>
              <a:rPr lang="ru-RU" sz="1200" dirty="0"/>
              <a:t>        Он всю зиму в шубе спал,</a:t>
            </a:r>
          </a:p>
          <a:p>
            <a:r>
              <a:rPr lang="ru-RU" sz="1200" dirty="0"/>
              <a:t>        Лапу бурую сосал</a:t>
            </a:r>
          </a:p>
          <a:p>
            <a:r>
              <a:rPr lang="ru-RU" sz="1200" dirty="0"/>
              <a:t>        А проснувшись, стал редеть</a:t>
            </a:r>
          </a:p>
          <a:p>
            <a:r>
              <a:rPr lang="ru-RU" sz="1200" dirty="0"/>
              <a:t>        Этот зверь – лесной …</a:t>
            </a:r>
          </a:p>
          <a:p>
            <a:r>
              <a:rPr lang="ru-RU" sz="1200" dirty="0"/>
              <a:t>Дети говорят – медведь.</a:t>
            </a:r>
          </a:p>
          <a:p>
            <a:r>
              <a:rPr lang="ru-RU" sz="1200" dirty="0"/>
              <a:t>Белка: </a:t>
            </a:r>
            <a:r>
              <a:rPr lang="ru-RU" sz="1200" dirty="0" err="1"/>
              <a:t>Кр</a:t>
            </a:r>
            <a:r>
              <a:rPr lang="ru-RU" sz="1200" dirty="0"/>
              <a:t>. Шапочка, передай, пожалуйста, от меня гостинец (кладёт в корзинку шишки). </a:t>
            </a:r>
          </a:p>
          <a:p>
            <a:r>
              <a:rPr lang="ru-RU" sz="1200" dirty="0" err="1"/>
              <a:t>Кр</a:t>
            </a:r>
            <a:r>
              <a:rPr lang="ru-RU" sz="1200" dirty="0"/>
              <a:t>. Шапочка: Спасибо, милая Белочка (звучит мелодия ветра).</a:t>
            </a:r>
          </a:p>
          <a:p>
            <a:r>
              <a:rPr lang="ru-RU" sz="1200" dirty="0" err="1"/>
              <a:t>Вос</a:t>
            </a:r>
            <a:r>
              <a:rPr lang="ru-RU" sz="1200" dirty="0"/>
              <a:t>-ль: Подул холодный ветер. Надо натянуть шапку на уши, поднять воротники. И в настоящем лесу, и в твоём сказочном лесу, </a:t>
            </a:r>
            <a:r>
              <a:rPr lang="ru-RU" sz="1200" dirty="0" err="1"/>
              <a:t>Кр</a:t>
            </a:r>
            <a:r>
              <a:rPr lang="ru-RU" sz="1200" dirty="0"/>
              <a:t>. Шапочка, очень холодно зимой. Всё: деревья, кусты, земля – покрыто снегом. Его много, идти по заснеженному лесу трудно  - ноги проваливаются в глубокий снег. На деревьях листьев нет, все они запорошены снегом. Зимой день короткий, надо поторопиться, а то стемнеет.</a:t>
            </a:r>
          </a:p>
          <a:p>
            <a:r>
              <a:rPr lang="ru-RU" sz="1200" dirty="0" err="1"/>
              <a:t>Кр</a:t>
            </a:r>
            <a:r>
              <a:rPr lang="ru-RU" sz="1200" dirty="0"/>
              <a:t>. Шапочка: Да вот уже виднеется домик моей бабушки.</a:t>
            </a:r>
          </a:p>
          <a:p>
            <a:r>
              <a:rPr lang="ru-RU" sz="1200" dirty="0"/>
              <a:t>        Она у окошка сидит,</a:t>
            </a:r>
          </a:p>
          <a:p>
            <a:r>
              <a:rPr lang="ru-RU" sz="1200" dirty="0"/>
              <a:t>        И на улицу глядит</a:t>
            </a:r>
          </a:p>
          <a:p>
            <a:r>
              <a:rPr lang="ru-RU" sz="1200" dirty="0"/>
              <a:t>        А на улице – зима</a:t>
            </a:r>
          </a:p>
          <a:p>
            <a:r>
              <a:rPr lang="ru-RU" sz="1200" dirty="0"/>
              <a:t>        Все дороги замела.</a:t>
            </a:r>
          </a:p>
          <a:p>
            <a:r>
              <a:rPr lang="ru-RU" sz="1200" dirty="0"/>
              <a:t>(Дети возвращаются в группу. Их встречает бабушка и угощает чаем с вареньем из ягод, которые собрала в лесу летом).</a:t>
            </a:r>
          </a:p>
        </p:txBody>
      </p:sp>
    </p:spTree>
    <p:extLst>
      <p:ext uri="{BB962C8B-B14F-4D97-AF65-F5344CB8AC3E}">
        <p14:creationId xmlns:p14="http://schemas.microsoft.com/office/powerpoint/2010/main" val="4210126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62992" y="1919556"/>
            <a:ext cx="8568952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dirty="0"/>
              <a:t>(Действие происходит на улице, на площади детского сада. Звучат русские народные мелодии.)</a:t>
            </a:r>
          </a:p>
          <a:p>
            <a:r>
              <a:rPr lang="ru-RU" sz="1200" dirty="0"/>
              <a:t>Дев 1: Собирайся народ! В гости Масленица ждет</a:t>
            </a:r>
          </a:p>
          <a:p>
            <a:r>
              <a:rPr lang="ru-RU" sz="1200" dirty="0"/>
              <a:t>Мы зовем к себе тех - кто любит веселье и смех</a:t>
            </a:r>
          </a:p>
          <a:p>
            <a:r>
              <a:rPr lang="ru-RU" sz="1200" dirty="0"/>
              <a:t>Ждут вас игры, забавы и шутки - скучать не дадут ни минутки!</a:t>
            </a:r>
          </a:p>
          <a:p>
            <a:r>
              <a:rPr lang="ru-RU" sz="1200" dirty="0"/>
              <a:t>Масленицу широкую открываем - Веселье начинаем!</a:t>
            </a:r>
          </a:p>
          <a:p>
            <a:r>
              <a:rPr lang="ru-RU" sz="1200" dirty="0"/>
              <a:t>     Позвольте спросить, ребятки, какой же сегодня праздник?  (ответы детей). Масленица – семейный праздник и мы собрались всей нашей большой, дружной семьей, чтобы отметить этот праздник, как это делали в старину.</a:t>
            </a:r>
          </a:p>
          <a:p>
            <a:r>
              <a:rPr lang="ru-RU" sz="1200" dirty="0"/>
              <a:t>(вбегают скоморохи)</a:t>
            </a:r>
          </a:p>
          <a:p>
            <a:r>
              <a:rPr lang="ru-RU" sz="1200" dirty="0"/>
              <a:t>Здравствуйте, мальчишки, широкие штанишки</a:t>
            </a:r>
          </a:p>
          <a:p>
            <a:r>
              <a:rPr lang="ru-RU" sz="1200" dirty="0"/>
              <a:t>Смешливые девчонки, короткие юбчонки!</a:t>
            </a:r>
          </a:p>
          <a:p>
            <a:r>
              <a:rPr lang="ru-RU" sz="1200" dirty="0" err="1"/>
              <a:t>Ском</a:t>
            </a:r>
            <a:r>
              <a:rPr lang="ru-RU" sz="1200" dirty="0"/>
              <a:t>-х 1: Я – скоморох </a:t>
            </a:r>
            <a:r>
              <a:rPr lang="ru-RU" sz="1200" dirty="0" err="1"/>
              <a:t>Прошка</a:t>
            </a:r>
            <a:r>
              <a:rPr lang="ru-RU" sz="1200" dirty="0"/>
              <a:t>.</a:t>
            </a:r>
          </a:p>
          <a:p>
            <a:r>
              <a:rPr lang="ru-RU" sz="1200" dirty="0" err="1"/>
              <a:t>Ском</a:t>
            </a:r>
            <a:r>
              <a:rPr lang="ru-RU" sz="1200" dirty="0"/>
              <a:t>-х 2:  А я – Федул - </a:t>
            </a:r>
            <a:r>
              <a:rPr lang="ru-RU" sz="1200" dirty="0" err="1"/>
              <a:t>скоморошка</a:t>
            </a:r>
            <a:r>
              <a:rPr lang="ru-RU" sz="1200" dirty="0"/>
              <a:t>!</a:t>
            </a:r>
          </a:p>
          <a:p>
            <a:r>
              <a:rPr lang="ru-RU" sz="1200" dirty="0"/>
              <a:t>По всему свету мы гуляем</a:t>
            </a:r>
          </a:p>
          <a:p>
            <a:r>
              <a:rPr lang="ru-RU" sz="1200" dirty="0"/>
              <a:t>Все на свете знаем</a:t>
            </a:r>
          </a:p>
          <a:p>
            <a:r>
              <a:rPr lang="ru-RU" sz="1200" dirty="0"/>
              <a:t>Пришли к вам позабавиться да повеселиться</a:t>
            </a:r>
          </a:p>
          <a:p>
            <a:r>
              <a:rPr lang="ru-RU" sz="1200" dirty="0"/>
              <a:t>Праздник Масленицы встретить</a:t>
            </a:r>
            <a:r>
              <a:rPr lang="ru-RU" sz="1200" dirty="0" smtClean="0"/>
              <a:t>!</a:t>
            </a:r>
          </a:p>
          <a:p>
            <a:r>
              <a:rPr lang="ru-RU" sz="1200" dirty="0" err="1"/>
              <a:t>Ском</a:t>
            </a:r>
            <a:r>
              <a:rPr lang="ru-RU" sz="1200" dirty="0"/>
              <a:t>-х 1: А у Масленицы герой один —</a:t>
            </a:r>
          </a:p>
          <a:p>
            <a:r>
              <a:rPr lang="ru-RU" sz="1200" dirty="0"/>
              <a:t>Круглый и вкусный, а зовут его?..</a:t>
            </a:r>
          </a:p>
          <a:p>
            <a:r>
              <a:rPr lang="ru-RU" sz="1200" dirty="0"/>
              <a:t>Дети: Блин!</a:t>
            </a:r>
          </a:p>
          <a:p>
            <a:r>
              <a:rPr lang="ru-RU" sz="1200" dirty="0"/>
              <a:t>Чтоб поднять вам настроенье</a:t>
            </a:r>
          </a:p>
          <a:p>
            <a:r>
              <a:rPr lang="ru-RU" sz="1200" dirty="0"/>
              <a:t>Мы  устроим представленье!</a:t>
            </a:r>
          </a:p>
          <a:p>
            <a:r>
              <a:rPr lang="ru-RU" sz="1200" dirty="0" err="1"/>
              <a:t>Ском</a:t>
            </a:r>
            <a:r>
              <a:rPr lang="ru-RU" sz="1200" dirty="0"/>
              <a:t>-х 2: Тили – тили, </a:t>
            </a:r>
            <a:r>
              <a:rPr lang="ru-RU" sz="1200" dirty="0" err="1"/>
              <a:t>трам</a:t>
            </a:r>
            <a:r>
              <a:rPr lang="ru-RU" sz="1200" dirty="0"/>
              <a:t> – тарам</a:t>
            </a:r>
          </a:p>
          <a:p>
            <a:r>
              <a:rPr lang="ru-RU" sz="1200" dirty="0"/>
              <a:t>Роль блина сыграю сам!</a:t>
            </a:r>
          </a:p>
          <a:p>
            <a:r>
              <a:rPr lang="ru-RU" sz="1200" dirty="0"/>
              <a:t>( Надевает шапочку блина, нарумянивает щеки).</a:t>
            </a:r>
          </a:p>
          <a:p>
            <a:endParaRPr lang="ru-RU" sz="1200" dirty="0"/>
          </a:p>
        </p:txBody>
      </p:sp>
      <p:pic>
        <p:nvPicPr>
          <p:cNvPr id="3" name="Рисунок 2" descr="C:\Users\Светлана\Desktop\Света\документы  ДОУ\фото\детский сад 9\фото детского сада  2011 год\масленица\28.02.2011 г\PICT0301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5976" y="3429000"/>
            <a:ext cx="3888432" cy="280831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012738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35856" y="1988840"/>
            <a:ext cx="8496944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dirty="0"/>
              <a:t>Позвольте представиться: я – блин</a:t>
            </a:r>
          </a:p>
          <a:p>
            <a:r>
              <a:rPr lang="ru-RU" sz="1200" dirty="0"/>
              <a:t>На весь свет один!</a:t>
            </a:r>
          </a:p>
          <a:p>
            <a:r>
              <a:rPr lang="ru-RU" sz="1200" dirty="0"/>
              <a:t>Всех моих братьев съели</a:t>
            </a:r>
          </a:p>
          <a:p>
            <a:r>
              <a:rPr lang="ru-RU" sz="1200" dirty="0"/>
              <a:t>А меня не успели.</a:t>
            </a:r>
          </a:p>
          <a:p>
            <a:r>
              <a:rPr lang="ru-RU" sz="1200" dirty="0"/>
              <a:t>Только на меня раскрыли роток</a:t>
            </a:r>
          </a:p>
          <a:p>
            <a:r>
              <a:rPr lang="ru-RU" sz="1200" dirty="0"/>
              <a:t>А я — шмыг и наутек!</a:t>
            </a:r>
          </a:p>
          <a:p>
            <a:r>
              <a:rPr lang="ru-RU" sz="1200" dirty="0"/>
              <a:t>Будем петь и развлекаться</a:t>
            </a:r>
          </a:p>
          <a:p>
            <a:r>
              <a:rPr lang="ru-RU" sz="1200" dirty="0"/>
              <a:t>Танцевать и кувыркаться!</a:t>
            </a:r>
          </a:p>
          <a:p>
            <a:r>
              <a:rPr lang="ru-RU" sz="1200" dirty="0"/>
              <a:t>(Дети вместе со скоморохом выполняют движения танец «Топа – топ»)</a:t>
            </a:r>
          </a:p>
          <a:p>
            <a:r>
              <a:rPr lang="ru-RU" sz="1200" dirty="0"/>
              <a:t>Слова к танцу:</a:t>
            </a:r>
          </a:p>
          <a:p>
            <a:r>
              <a:rPr lang="ru-RU" sz="1200" dirty="0"/>
              <a:t>Топа – топ, топа – топ</a:t>
            </a:r>
          </a:p>
          <a:p>
            <a:r>
              <a:rPr lang="ru-RU" sz="1200" dirty="0"/>
              <a:t>Хлопай – хлоп, хлопай – хлоп</a:t>
            </a:r>
          </a:p>
          <a:p>
            <a:r>
              <a:rPr lang="ru-RU" sz="1200" dirty="0"/>
              <a:t>Прыг да скок, прыг да скок</a:t>
            </a:r>
          </a:p>
          <a:p>
            <a:r>
              <a:rPr lang="ru-RU" sz="1200" dirty="0"/>
              <a:t>Ножку – раз, ножку – два</a:t>
            </a:r>
          </a:p>
          <a:p>
            <a:r>
              <a:rPr lang="ru-RU" sz="1200" dirty="0"/>
              <a:t>Вот как пляшет детвора</a:t>
            </a:r>
          </a:p>
          <a:p>
            <a:r>
              <a:rPr lang="ru-RU" sz="1200" dirty="0"/>
              <a:t>Сели – встали, сели – встали</a:t>
            </a:r>
          </a:p>
          <a:p>
            <a:r>
              <a:rPr lang="ru-RU" sz="1200" dirty="0"/>
              <a:t>И нисколько не устали</a:t>
            </a:r>
          </a:p>
          <a:p>
            <a:r>
              <a:rPr lang="ru-RU" sz="1200" dirty="0"/>
              <a:t>Не по лесу, по тайге, а по радуге – дуге ( идут по кругу)</a:t>
            </a:r>
          </a:p>
          <a:p>
            <a:r>
              <a:rPr lang="ru-RU" sz="1200" dirty="0"/>
              <a:t>Мы ногами топ – топ</a:t>
            </a:r>
          </a:p>
          <a:p>
            <a:r>
              <a:rPr lang="ru-RU" sz="1200" dirty="0"/>
              <a:t>А под нами, а под нами ходят тучи с облаками</a:t>
            </a:r>
          </a:p>
          <a:p>
            <a:r>
              <a:rPr lang="ru-RU" sz="1200" dirty="0"/>
              <a:t>Шлеп, шлеп…. ( шлепки по коленям)</a:t>
            </a:r>
          </a:p>
          <a:p>
            <a:r>
              <a:rPr lang="ru-RU" sz="1200" dirty="0"/>
              <a:t>Мы, как птицы полетели</a:t>
            </a:r>
          </a:p>
          <a:p>
            <a:r>
              <a:rPr lang="ru-RU" sz="1200" dirty="0"/>
              <a:t>Хлоп…...( машут руками)</a:t>
            </a:r>
          </a:p>
          <a:p>
            <a:endParaRPr lang="ru-RU" sz="1200" dirty="0"/>
          </a:p>
        </p:txBody>
      </p:sp>
      <p:pic>
        <p:nvPicPr>
          <p:cNvPr id="3" name="Рисунок 2" descr="C:\Users\Светлана\Desktop\Света\документы  ДОУ\фото\детский сад 9\фото детского сада  2011 год\масленица\28.02.2011 г\PICT0305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3641" y="3723883"/>
            <a:ext cx="4029159" cy="278927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25173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88840"/>
            <a:ext cx="8229600" cy="4525963"/>
          </a:xfrm>
        </p:spPr>
        <p:txBody>
          <a:bodyPr/>
          <a:lstStyle/>
          <a:p>
            <a:r>
              <a:rPr lang="ru-RU" sz="1200" dirty="0"/>
              <a:t>И на облако присели, стоп! ( приседают)                  </a:t>
            </a:r>
          </a:p>
          <a:p>
            <a:r>
              <a:rPr lang="ru-RU" sz="1200" dirty="0"/>
              <a:t>Дев 2:    Вот и позабавили вы скоморохи наших ребятишек. Так давайте продолжать Масленицу встречать! Ее в гости зазывать!</a:t>
            </a:r>
          </a:p>
          <a:p>
            <a:r>
              <a:rPr lang="ru-RU" sz="1200" dirty="0"/>
              <a:t>А вы знаете, ребята, как в старину Масленицу зазывали?.. Так давайте все дружно будем масленицу зазывать вот такими словами!</a:t>
            </a:r>
          </a:p>
          <a:p>
            <a:r>
              <a:rPr lang="ru-RU" sz="1200" dirty="0"/>
              <a:t>(Произносит слова </a:t>
            </a:r>
            <a:r>
              <a:rPr lang="ru-RU" sz="1200" dirty="0" err="1"/>
              <a:t>заклички</a:t>
            </a:r>
            <a:r>
              <a:rPr lang="ru-RU" sz="1200" dirty="0"/>
              <a:t>, активизирует детей на дружное и звонкое произношение её слов так, чтобы «Масленица услыхала</a:t>
            </a:r>
            <a:r>
              <a:rPr lang="ru-RU" sz="1200" dirty="0" smtClean="0"/>
              <a:t>»)</a:t>
            </a:r>
          </a:p>
          <a:p>
            <a:r>
              <a:rPr lang="ru-RU" sz="1200" dirty="0" err="1"/>
              <a:t>Закличка</a:t>
            </a:r>
            <a:endParaRPr lang="ru-RU" sz="1200" dirty="0"/>
          </a:p>
          <a:p>
            <a:r>
              <a:rPr lang="ru-RU" sz="1200" dirty="0"/>
              <a:t>Ах ты, </a:t>
            </a:r>
            <a:r>
              <a:rPr lang="ru-RU" sz="1200" dirty="0" err="1"/>
              <a:t>Домнушка</a:t>
            </a:r>
            <a:r>
              <a:rPr lang="ru-RU" sz="1200" dirty="0"/>
              <a:t>, красно солнышко!</a:t>
            </a:r>
          </a:p>
          <a:p>
            <a:r>
              <a:rPr lang="ru-RU" sz="1200" dirty="0"/>
              <a:t>Вставай с печи, гляди в печь,</a:t>
            </a:r>
          </a:p>
          <a:p>
            <a:r>
              <a:rPr lang="ru-RU" sz="1200" dirty="0"/>
              <a:t>Не пора ли блины печь?»</a:t>
            </a:r>
          </a:p>
          <a:p>
            <a:r>
              <a:rPr lang="ru-RU" sz="1200" dirty="0"/>
              <a:t>Масленица, приходи к нам!</a:t>
            </a:r>
          </a:p>
          <a:p>
            <a:r>
              <a:rPr lang="ru-RU" sz="1200" dirty="0" err="1"/>
              <a:t>Ском</a:t>
            </a:r>
            <a:r>
              <a:rPr lang="ru-RU" sz="1200" dirty="0"/>
              <a:t>-х 1:    Масленица – кривошей</a:t>
            </a:r>
          </a:p>
          <a:p>
            <a:r>
              <a:rPr lang="ru-RU" sz="1200" dirty="0"/>
              <a:t>                    Встретим тебя </a:t>
            </a:r>
            <a:r>
              <a:rPr lang="ru-RU" sz="1200" dirty="0" err="1"/>
              <a:t>хорошень</a:t>
            </a:r>
            <a:endParaRPr lang="ru-RU" sz="1200" dirty="0"/>
          </a:p>
          <a:p>
            <a:r>
              <a:rPr lang="ru-RU" sz="1200" dirty="0"/>
              <a:t>                    Сыром, маслицем, блинком</a:t>
            </a:r>
          </a:p>
          <a:p>
            <a:r>
              <a:rPr lang="ru-RU" sz="1200" dirty="0"/>
              <a:t>                     И румяным пирогом!</a:t>
            </a:r>
          </a:p>
          <a:p>
            <a:r>
              <a:rPr lang="ru-RU" sz="1200" dirty="0"/>
              <a:t>(взрослые  исполняют </a:t>
            </a:r>
            <a:r>
              <a:rPr lang="ru-RU" sz="1200" dirty="0" err="1"/>
              <a:t>рус.нар.песню</a:t>
            </a:r>
            <a:r>
              <a:rPr lang="ru-RU" sz="1200" dirty="0"/>
              <a:t> «А мы масленицу </a:t>
            </a:r>
            <a:r>
              <a:rPr lang="ru-RU" sz="1200" dirty="0" err="1"/>
              <a:t>дожидали</a:t>
            </a:r>
            <a:r>
              <a:rPr lang="ru-RU" sz="1200" dirty="0"/>
              <a:t>», выносится чучело Масленицы. / Затем песня  «Дорогая наша гостья» славят масленицу)</a:t>
            </a:r>
          </a:p>
          <a:p>
            <a:r>
              <a:rPr lang="ru-RU" sz="1200" dirty="0"/>
              <a:t>Дев 3: Вот и дождались мы нашу Масленицу</a:t>
            </a:r>
            <a:r>
              <a:rPr lang="ru-RU" sz="1200" dirty="0" smtClean="0"/>
              <a:t>!</a:t>
            </a:r>
            <a:endParaRPr lang="ru-RU" sz="1200" dirty="0"/>
          </a:p>
        </p:txBody>
      </p:sp>
    </p:spTree>
    <p:extLst>
      <p:ext uri="{BB962C8B-B14F-4D97-AF65-F5344CB8AC3E}">
        <p14:creationId xmlns:p14="http://schemas.microsoft.com/office/powerpoint/2010/main" val="432615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23528" y="1936552"/>
            <a:ext cx="8568952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dirty="0" err="1"/>
              <a:t>Ском</a:t>
            </a:r>
            <a:r>
              <a:rPr lang="ru-RU" sz="1200" dirty="0"/>
              <a:t>-х 2:   Масленицу широкую открываем!</a:t>
            </a:r>
          </a:p>
          <a:p>
            <a:r>
              <a:rPr lang="ru-RU" sz="1200" dirty="0"/>
              <a:t>                    Веселье начинаем!!!</a:t>
            </a:r>
          </a:p>
          <a:p>
            <a:r>
              <a:rPr lang="ru-RU" sz="1200" dirty="0"/>
              <a:t>                    Давайте играми и плясками весну закликать,</a:t>
            </a:r>
          </a:p>
          <a:p>
            <a:r>
              <a:rPr lang="ru-RU" sz="1200" dirty="0"/>
              <a:t>                    А зиму со двора провожать!</a:t>
            </a:r>
          </a:p>
          <a:p>
            <a:r>
              <a:rPr lang="ru-RU" sz="1200" dirty="0" err="1"/>
              <a:t>Ском</a:t>
            </a:r>
            <a:r>
              <a:rPr lang="ru-RU" sz="1200" dirty="0"/>
              <a:t>-х 1:   Ребята, а какой же праздник Масленицы</a:t>
            </a:r>
          </a:p>
          <a:p>
            <a:r>
              <a:rPr lang="ru-RU" sz="1200" dirty="0"/>
              <a:t>                     Да без весенней игры - хороводница?</a:t>
            </a:r>
          </a:p>
          <a:p>
            <a:r>
              <a:rPr lang="ru-RU" sz="1200" dirty="0"/>
              <a:t>(Скоморох проводит  русскую народную хороводную игру «Гори-гори ясно»)</a:t>
            </a:r>
          </a:p>
          <a:p>
            <a:r>
              <a:rPr lang="ru-RU" sz="1200" dirty="0"/>
              <a:t>Блок игр:</a:t>
            </a:r>
          </a:p>
          <a:p>
            <a:r>
              <a:rPr lang="ru-RU" sz="1200" dirty="0"/>
              <a:t>Дев 4:  Становитесь-ка, друзья, и вы в хоровод,</a:t>
            </a:r>
          </a:p>
          <a:p>
            <a:r>
              <a:rPr lang="ru-RU" sz="1200" dirty="0"/>
              <a:t>                Будем с вами выбирать,</a:t>
            </a:r>
          </a:p>
          <a:p>
            <a:r>
              <a:rPr lang="ru-RU" sz="1200" dirty="0"/>
              <a:t>                 Кто в Весну играть пойдёт!</a:t>
            </a:r>
          </a:p>
          <a:p>
            <a:r>
              <a:rPr lang="ru-RU" sz="1200" dirty="0"/>
              <a:t>(Со старшей группой проводится игра 1. «Заря-заряница»)</a:t>
            </a:r>
          </a:p>
          <a:p>
            <a:r>
              <a:rPr lang="ru-RU" sz="1200" dirty="0" err="1"/>
              <a:t>Ском</a:t>
            </a:r>
            <a:r>
              <a:rPr lang="ru-RU" sz="1200" dirty="0"/>
              <a:t>-х 2:    Широкая Масленица!</a:t>
            </a:r>
          </a:p>
          <a:p>
            <a:r>
              <a:rPr lang="ru-RU" sz="1200" dirty="0"/>
              <a:t>                     Гуляй, веселись</a:t>
            </a:r>
            <a:r>
              <a:rPr lang="ru-RU" sz="1200" dirty="0" smtClean="0"/>
              <a:t>,</a:t>
            </a:r>
          </a:p>
          <a:p>
            <a:r>
              <a:rPr lang="ru-RU" sz="1200" dirty="0"/>
              <a:t>Играй, не ленись!</a:t>
            </a:r>
          </a:p>
          <a:p>
            <a:r>
              <a:rPr lang="ru-RU" sz="1200" dirty="0"/>
              <a:t>                    Пришла пора и малышне поиграть:</a:t>
            </a:r>
          </a:p>
          <a:p>
            <a:r>
              <a:rPr lang="ru-RU" sz="1200" dirty="0"/>
              <a:t>                     В «Метелице» покружиться,</a:t>
            </a:r>
          </a:p>
          <a:p>
            <a:r>
              <a:rPr lang="ru-RU" sz="1200" dirty="0"/>
              <a:t>                     Да «Вьюгу» в землю забивать!</a:t>
            </a:r>
          </a:p>
          <a:p>
            <a:r>
              <a:rPr lang="ru-RU" sz="1200" dirty="0"/>
              <a:t>( Младшие дети встают в пары, берутся калачиком на игру 2. «Метелица» (по типу «Вертушки»). Затем проводится речевая игра «Вьюги вью».</a:t>
            </a:r>
          </a:p>
          <a:p>
            <a:r>
              <a:rPr lang="ru-RU" sz="1200" dirty="0" err="1"/>
              <a:t>Ском</a:t>
            </a:r>
            <a:r>
              <a:rPr lang="ru-RU" sz="1200" dirty="0"/>
              <a:t>-х 2:    А вы, друзья, не засиделись?..</a:t>
            </a:r>
          </a:p>
          <a:p>
            <a:r>
              <a:rPr lang="ru-RU" sz="1200" dirty="0"/>
              <a:t>                    Пора и вам свою игру показать,</a:t>
            </a:r>
          </a:p>
          <a:p>
            <a:r>
              <a:rPr lang="ru-RU" sz="1200" dirty="0"/>
              <a:t>                    Со Снежной бабой побороться,</a:t>
            </a:r>
          </a:p>
          <a:p>
            <a:r>
              <a:rPr lang="ru-RU" sz="1200" dirty="0"/>
              <a:t>                     В хороводе с ней поиграть</a:t>
            </a:r>
            <a:r>
              <a:rPr lang="ru-RU" sz="1200" dirty="0" smtClean="0"/>
              <a:t>!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66445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80740" y="2132856"/>
            <a:ext cx="8640960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dirty="0"/>
              <a:t> (Приглашают детей средних групп на игру 3. «Снежная баба», 4.«Мороз». Если детей будет много, то их нужно поделить и с каждой группой поиграть отдельно. )</a:t>
            </a:r>
          </a:p>
          <a:p>
            <a:r>
              <a:rPr lang="ru-RU" sz="1200" dirty="0" err="1"/>
              <a:t>Ском</a:t>
            </a:r>
            <a:r>
              <a:rPr lang="ru-RU" sz="1200" dirty="0"/>
              <a:t>-х 1:    А с вами, весёлая малышня,</a:t>
            </a:r>
          </a:p>
          <a:p>
            <a:r>
              <a:rPr lang="ru-RU" sz="1200" dirty="0"/>
              <a:t>                  В игру «</a:t>
            </a:r>
            <a:r>
              <a:rPr lang="ru-RU" sz="1200" dirty="0" err="1"/>
              <a:t>Ловишка</a:t>
            </a:r>
            <a:r>
              <a:rPr lang="ru-RU" sz="1200" dirty="0"/>
              <a:t>» будем играть,</a:t>
            </a:r>
          </a:p>
          <a:p>
            <a:r>
              <a:rPr lang="ru-RU" sz="1200" dirty="0"/>
              <a:t>                  Я вас буду догонять!</a:t>
            </a:r>
          </a:p>
          <a:p>
            <a:r>
              <a:rPr lang="ru-RU" sz="1200" dirty="0"/>
              <a:t>(С детьми смешанной группы проводит игру 4. «</a:t>
            </a:r>
            <a:r>
              <a:rPr lang="ru-RU" sz="1200" dirty="0" err="1"/>
              <a:t>Ловишка</a:t>
            </a:r>
            <a:r>
              <a:rPr lang="ru-RU" sz="1200" dirty="0"/>
              <a:t>»)</a:t>
            </a:r>
          </a:p>
          <a:p>
            <a:r>
              <a:rPr lang="ru-RU" sz="1200" dirty="0"/>
              <a:t>5. Забава «Перетягивание </a:t>
            </a:r>
            <a:r>
              <a:rPr lang="ru-RU" sz="1200" dirty="0" smtClean="0"/>
              <a:t>каната»                   6</a:t>
            </a:r>
            <a:r>
              <a:rPr lang="ru-RU" sz="1200" dirty="0"/>
              <a:t>. Бег с обручем (всю команду в обруч собрать)</a:t>
            </a:r>
          </a:p>
          <a:p>
            <a:r>
              <a:rPr lang="ru-RU" sz="1200" dirty="0"/>
              <a:t>7. "Кенгуру" (с шариками между ног </a:t>
            </a:r>
            <a:r>
              <a:rPr lang="ru-RU" sz="1200" dirty="0" smtClean="0"/>
              <a:t>бегать)                          8</a:t>
            </a:r>
            <a:r>
              <a:rPr lang="ru-RU" sz="1200" dirty="0"/>
              <a:t>. «Бег в мешках»</a:t>
            </a:r>
          </a:p>
          <a:p>
            <a:r>
              <a:rPr lang="ru-RU" sz="1200" dirty="0"/>
              <a:t>9. «Кто быстрее</a:t>
            </a:r>
            <a:r>
              <a:rPr lang="ru-RU" sz="1200" dirty="0" smtClean="0"/>
              <a:t>»                       </a:t>
            </a:r>
            <a:r>
              <a:rPr lang="ru-RU" sz="1200" dirty="0"/>
              <a:t>10. «Катание с горки»</a:t>
            </a:r>
          </a:p>
          <a:p>
            <a:r>
              <a:rPr lang="ru-RU" sz="1200" dirty="0" err="1"/>
              <a:t>Ском</a:t>
            </a:r>
            <a:r>
              <a:rPr lang="ru-RU" sz="1200" dirty="0"/>
              <a:t>-х 1:</a:t>
            </a:r>
          </a:p>
          <a:p>
            <a:r>
              <a:rPr lang="ru-RU" sz="1200" dirty="0"/>
              <a:t>Вот забава, так забава.</a:t>
            </a:r>
          </a:p>
          <a:p>
            <a:r>
              <a:rPr lang="ru-RU" sz="1200" dirty="0" err="1"/>
              <a:t>Еше</a:t>
            </a:r>
            <a:r>
              <a:rPr lang="ru-RU" sz="1200" dirty="0"/>
              <a:t> такого не бывало.</a:t>
            </a:r>
          </a:p>
          <a:p>
            <a:r>
              <a:rPr lang="ru-RU" sz="1200" dirty="0"/>
              <a:t>Сложно пробежать без ног,</a:t>
            </a:r>
          </a:p>
          <a:p>
            <a:r>
              <a:rPr lang="ru-RU" sz="1200" dirty="0"/>
              <a:t>Ноги спрятаны в мешок.</a:t>
            </a:r>
          </a:p>
          <a:p>
            <a:r>
              <a:rPr lang="ru-RU" sz="1200" dirty="0"/>
              <a:t>Кто окажется ловчее,</a:t>
            </a:r>
          </a:p>
          <a:p>
            <a:r>
              <a:rPr lang="ru-RU" sz="1200" dirty="0"/>
              <a:t>За наградой все скорее.</a:t>
            </a:r>
          </a:p>
          <a:p>
            <a:r>
              <a:rPr lang="ru-RU" sz="1200" dirty="0" err="1"/>
              <a:t>Ском</a:t>
            </a:r>
            <a:r>
              <a:rPr lang="ru-RU" sz="1200" dirty="0"/>
              <a:t>-хи:  Взрослым забава, а малышам? Ну-ка. крошки, подходите, поучаствовать хотите? Игра для самых маленьких </a:t>
            </a:r>
          </a:p>
          <a:p>
            <a:r>
              <a:rPr lang="ru-RU" sz="1200" dirty="0"/>
              <a:t>10. «Подснежники</a:t>
            </a:r>
            <a:r>
              <a:rPr lang="ru-RU" sz="1200" dirty="0" smtClean="0"/>
              <a:t>».                           11</a:t>
            </a:r>
            <a:r>
              <a:rPr lang="ru-RU" sz="1200" dirty="0"/>
              <a:t>. «У дяди </a:t>
            </a:r>
            <a:r>
              <a:rPr lang="ru-RU" sz="1200" dirty="0" err="1"/>
              <a:t>трифона</a:t>
            </a:r>
            <a:r>
              <a:rPr lang="ru-RU" sz="1200" dirty="0"/>
              <a:t>»</a:t>
            </a:r>
          </a:p>
          <a:p>
            <a:r>
              <a:rPr lang="ru-RU" sz="1200" dirty="0" err="1"/>
              <a:t>Ском</a:t>
            </a:r>
            <a:r>
              <a:rPr lang="ru-RU" sz="1200" dirty="0"/>
              <a:t>-хи: Еще такого не бывало! Соревнование на метелке. Из березы или елки? Это сказки или быль? Ведьмы поднимают пыль?</a:t>
            </a:r>
          </a:p>
          <a:p>
            <a:r>
              <a:rPr lang="ru-RU" sz="1200" dirty="0"/>
              <a:t>12. «Гонки на </a:t>
            </a:r>
            <a:r>
              <a:rPr lang="ru-RU" sz="1200" dirty="0" smtClean="0"/>
              <a:t>метелке»                      13</a:t>
            </a:r>
            <a:r>
              <a:rPr lang="ru-RU" sz="1200" dirty="0"/>
              <a:t>. «</a:t>
            </a:r>
            <a:r>
              <a:rPr lang="ru-RU" sz="1200" dirty="0" smtClean="0"/>
              <a:t>Петушки»                        14</a:t>
            </a:r>
            <a:r>
              <a:rPr lang="ru-RU" sz="1200" dirty="0"/>
              <a:t>. «Прыгай»</a:t>
            </a:r>
          </a:p>
        </p:txBody>
      </p:sp>
    </p:spTree>
    <p:extLst>
      <p:ext uri="{BB962C8B-B14F-4D97-AF65-F5344CB8AC3E}">
        <p14:creationId xmlns:p14="http://schemas.microsoft.com/office/powerpoint/2010/main" val="33465699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95536" y="2060848"/>
            <a:ext cx="8568952" cy="32316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dirty="0"/>
              <a:t> (После игр все собираются.  В общий круг)</a:t>
            </a:r>
          </a:p>
          <a:p>
            <a:r>
              <a:rPr lang="ru-RU" sz="1200" dirty="0"/>
              <a:t>Дев 5: Ну что, ребята, поиграли, повеселились? Не пора ли нам.  Не пора ли, прощаться с Зимой, с Масленицей? Да блинков отведать. Пусть стужа лютая дорогу солнышку теплому уступит, пусть вместо снега на полях зазеленеет травушка-муравушка. Пусть вместо воя вьюги звенят капели и журчат ручьи.</a:t>
            </a:r>
          </a:p>
          <a:p>
            <a:r>
              <a:rPr lang="ru-RU" sz="1200" dirty="0"/>
              <a:t>(Взрослые исполняют песню «Мы давно блинов не ели» Взрослые угощают детей блинами и чаем.)</a:t>
            </a:r>
          </a:p>
          <a:p>
            <a:r>
              <a:rPr lang="ru-RU" sz="1200" dirty="0"/>
              <a:t>(Поедание блинов)</a:t>
            </a:r>
          </a:p>
          <a:p>
            <a:r>
              <a:rPr lang="ru-RU" sz="1200" dirty="0"/>
              <a:t>Дев 6:  Скоморохи. С зимой расстаться нам пора, погреемся мы от костра. Так наши предки поступали, когда кострища разжигали.</a:t>
            </a:r>
          </a:p>
          <a:p>
            <a:r>
              <a:rPr lang="ru-RU" sz="1200" dirty="0"/>
              <a:t>Сжигание Масленицы</a:t>
            </a:r>
          </a:p>
          <a:p>
            <a:r>
              <a:rPr lang="ru-RU" sz="1200" dirty="0" err="1"/>
              <a:t>Ском</a:t>
            </a:r>
            <a:r>
              <a:rPr lang="ru-RU" sz="1200" dirty="0"/>
              <a:t>-хи: Уходи, Зима! Прощай, Масленица!</a:t>
            </a:r>
          </a:p>
          <a:p>
            <a:r>
              <a:rPr lang="ru-RU" sz="1200" dirty="0"/>
              <a:t>                   Здравствуй, Весна</a:t>
            </a:r>
          </a:p>
          <a:p>
            <a:r>
              <a:rPr lang="ru-RU" sz="1200" dirty="0"/>
              <a:t>                   Гори, гори ясно, чтобы не погасло!</a:t>
            </a:r>
          </a:p>
          <a:p>
            <a:r>
              <a:rPr lang="ru-RU" sz="1200" dirty="0"/>
              <a:t>                   Прощай, Масленица!</a:t>
            </a:r>
          </a:p>
          <a:p>
            <a:r>
              <a:rPr lang="ru-RU" sz="1200" dirty="0"/>
              <a:t>Все: А на следующий год опять приезжай!</a:t>
            </a:r>
          </a:p>
          <a:p>
            <a:r>
              <a:rPr lang="ru-RU" sz="1200" dirty="0"/>
              <a:t>( Во время сжигания Масленицы детям раздают солнышки)</a:t>
            </a:r>
          </a:p>
          <a:p>
            <a:r>
              <a:rPr lang="ru-RU" sz="1200" dirty="0"/>
              <a:t>Дев 2: Ребята, от Масленицы у нас в руках зажглись солнышки и они напоминают нам о последнем дне масленичной недели, который называют « Прощенным воскресеньем».</a:t>
            </a:r>
          </a:p>
        </p:txBody>
      </p:sp>
    </p:spTree>
    <p:extLst>
      <p:ext uri="{BB962C8B-B14F-4D97-AF65-F5344CB8AC3E}">
        <p14:creationId xmlns:p14="http://schemas.microsoft.com/office/powerpoint/2010/main" val="13644966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Заголовок 1"/>
          <p:cNvSpPr>
            <a:spLocks noGrp="1"/>
          </p:cNvSpPr>
          <p:nvPr>
            <p:ph type="title"/>
          </p:nvPr>
        </p:nvSpPr>
        <p:spPr>
          <a:xfrm>
            <a:off x="428625" y="2000250"/>
            <a:ext cx="8229600" cy="1000125"/>
          </a:xfrm>
        </p:spPr>
        <p:txBody>
          <a:bodyPr/>
          <a:lstStyle/>
          <a:p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Муниципальное </a:t>
            </a:r>
            <a:r>
              <a:rPr lang="ru-RU" sz="1100" dirty="0">
                <a:latin typeface="Times New Roman" pitchFamily="18" charset="0"/>
                <a:cs typeface="Times New Roman" pitchFamily="18" charset="0"/>
              </a:rPr>
              <a:t>бюджетное  дошкольное образовательное учреждение</a:t>
            </a:r>
            <a:br>
              <a:rPr lang="ru-RU" sz="1100" dirty="0">
                <a:latin typeface="Times New Roman" pitchFamily="18" charset="0"/>
                <a:cs typeface="Times New Roman" pitchFamily="18" charset="0"/>
              </a:rPr>
            </a:br>
            <a:r>
              <a:rPr lang="ru-RU" sz="1100" dirty="0">
                <a:latin typeface="Times New Roman" pitchFamily="18" charset="0"/>
                <a:cs typeface="Times New Roman" pitchFamily="18" charset="0"/>
              </a:rPr>
              <a:t>«Детский сад № 9 г. Лениногорска»</a:t>
            </a:r>
            <a:br>
              <a:rPr lang="ru-RU" sz="1100" dirty="0">
                <a:latin typeface="Times New Roman" pitchFamily="18" charset="0"/>
                <a:cs typeface="Times New Roman" pitchFamily="18" charset="0"/>
              </a:rPr>
            </a:br>
            <a:r>
              <a:rPr lang="ru-RU" sz="1100" dirty="0">
                <a:latin typeface="Times New Roman" pitchFamily="18" charset="0"/>
                <a:cs typeface="Times New Roman" pitchFamily="18" charset="0"/>
              </a:rPr>
              <a:t>муниципального образования «</a:t>
            </a:r>
            <a:r>
              <a:rPr lang="ru-RU" sz="1100" dirty="0" err="1">
                <a:latin typeface="Times New Roman" pitchFamily="18" charset="0"/>
                <a:cs typeface="Times New Roman" pitchFamily="18" charset="0"/>
              </a:rPr>
              <a:t>Лениногорский</a:t>
            </a:r>
            <a:r>
              <a:rPr lang="ru-RU" sz="1100" dirty="0">
                <a:latin typeface="Times New Roman" pitchFamily="18" charset="0"/>
                <a:cs typeface="Times New Roman" pitchFamily="18" charset="0"/>
              </a:rPr>
              <a:t> муниципальный район»  Республики Татарстан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endParaRPr lang="ru-RU" dirty="0" smtClean="0"/>
          </a:p>
        </p:txBody>
      </p:sp>
      <p:sp>
        <p:nvSpPr>
          <p:cNvPr id="3075" name="Содержимое 2"/>
          <p:cNvSpPr>
            <a:spLocks noGrp="1"/>
          </p:cNvSpPr>
          <p:nvPr>
            <p:ph idx="1"/>
          </p:nvPr>
        </p:nvSpPr>
        <p:spPr>
          <a:xfrm>
            <a:off x="539552" y="2348880"/>
            <a:ext cx="8158163" cy="3482975"/>
          </a:xfrm>
        </p:spPr>
        <p:txBody>
          <a:bodyPr/>
          <a:lstStyle/>
          <a:p>
            <a:pPr marL="0" indent="0" algn="ctr">
              <a:buNone/>
            </a:pPr>
            <a:r>
              <a:rPr lang="ru-RU" sz="5400" dirty="0">
                <a:latin typeface="Times New Roman" pitchFamily="18" charset="0"/>
                <a:cs typeface="Times New Roman" pitchFamily="18" charset="0"/>
              </a:rPr>
              <a:t>Сценарий развлечения «Папа – гордость моя!» </a:t>
            </a:r>
            <a:endParaRPr lang="ru-RU" sz="5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(для  средней группы)</a:t>
            </a:r>
          </a:p>
          <a:p>
            <a:pPr marL="0" indent="0" algn="r">
              <a:buNone/>
            </a:pPr>
            <a:r>
              <a:rPr lang="ru-RU" sz="2000" dirty="0" smtClean="0"/>
              <a:t>Подготовила: </a:t>
            </a:r>
          </a:p>
          <a:p>
            <a:pPr marL="0" indent="0" algn="r">
              <a:buNone/>
            </a:pPr>
            <a:r>
              <a:rPr lang="ru-RU" sz="2000" dirty="0" smtClean="0"/>
              <a:t>воспитатель Исаева Е.Н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16000" y="2132856"/>
            <a:ext cx="8424936" cy="4339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dirty="0"/>
              <a:t>Задачи: Способствовать психологическому сближение детей и родителей, развитию положительных эмоций, чувство взаимопомощи.</a:t>
            </a:r>
          </a:p>
          <a:p>
            <a:r>
              <a:rPr lang="ru-RU" sz="1200" dirty="0"/>
              <a:t> Оформление: На центральной стене зала плакат «Папа — Гордость Моя» </a:t>
            </a:r>
          </a:p>
          <a:p>
            <a:r>
              <a:rPr lang="ru-RU" sz="1200" dirty="0"/>
              <a:t>Ход праздника: Звучит песня «Папа может всё, что угодно» </a:t>
            </a:r>
          </a:p>
          <a:p>
            <a:r>
              <a:rPr lang="ru-RU" sz="1200" dirty="0"/>
              <a:t>Ведущая: Сегодня мы собрались в этом зале, чтобы поздравить всех мужчин с Днём Защитника Отечества». Защитники есть в каждой семье — дедушки, старшие братья и конечно наши дорогие папы. Давайте, их по приветствуем, пожелаем здоровья, успехов и гордости за своих детей, которые вас очень любят. Поздравляем наших мальчиков, которые когда вырастут- станут сильными, отважными мужчинами. «Делу время – час — забаве. Команда первая на право! Рядом — вторая становись. Состязания начались. Сегодня соревнуются две команды: «Богатыри» и «Крепыши» (команды состоят из пап- сыновей, пап- дочек). Каждой команде по очереди, задаются вопросы на смекалку, на сообразительность . (Ведущая зачитывает разные ситуации с начало для детей, а потом для взрослых.)</a:t>
            </a:r>
          </a:p>
          <a:p>
            <a:r>
              <a:rPr lang="ru-RU" sz="1200" dirty="0"/>
              <a:t> Ведущая: молодцы, Хорошо справились с первым заданием, а сейчас я предлагаю детям поиграть в лихих наездников, а наши папа будет резвыми лошадками</a:t>
            </a:r>
            <a:r>
              <a:rPr lang="ru-RU" sz="1200" dirty="0" smtClean="0"/>
              <a:t>.</a:t>
            </a:r>
          </a:p>
          <a:p>
            <a:r>
              <a:rPr lang="ru-RU" sz="1200" dirty="0"/>
              <a:t>Конкурс «Лихие наездники» (команды выстраиваются в две колонны, папы встают на четвереньки, дети садятся на пап «верхом», держась руками и ногами. Дойти до ориентира — обратно бегом) </a:t>
            </a:r>
          </a:p>
          <a:p>
            <a:r>
              <a:rPr lang="ru-RU" sz="1200" dirty="0"/>
              <a:t>Ведущая: Дорогие наши папы, мы знаем, как хорошо вы управляете молотком и другими инструментами. А сейчас мы посмотрим, как вы справляетесь с иголкой и ниткой. </a:t>
            </a:r>
          </a:p>
          <a:p>
            <a:r>
              <a:rPr lang="ru-RU" sz="1200" dirty="0"/>
              <a:t>Конкурс «Умелые руки» Каждая команда, за одну минуту должна пришить как можно больше пуговиц на кусок ткани. За каждую пришитую пуговицу присуждается один балл.</a:t>
            </a:r>
          </a:p>
          <a:p>
            <a:endParaRPr lang="ru-RU" sz="1200" dirty="0"/>
          </a:p>
          <a:p>
            <a:endParaRPr lang="ru-RU" sz="1200" dirty="0" smtClean="0"/>
          </a:p>
          <a:p>
            <a:endParaRPr lang="ru-RU" sz="1200" dirty="0"/>
          </a:p>
        </p:txBody>
      </p:sp>
    </p:spTree>
    <p:extLst>
      <p:ext uri="{BB962C8B-B14F-4D97-AF65-F5344CB8AC3E}">
        <p14:creationId xmlns:p14="http://schemas.microsoft.com/office/powerpoint/2010/main" val="804277821"/>
      </p:ext>
    </p:extLst>
  </p:cSld>
  <p:clrMapOvr>
    <a:masterClrMapping/>
  </p:clrMapOvr>
</p:sld>
</file>

<file path=ppt/theme/theme1.xml><?xml version="1.0" encoding="utf-8"?>
<a:theme xmlns:a="http://schemas.openxmlformats.org/drawingml/2006/main" name="Шаблон 2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Шаблон 2</Template>
  <TotalTime>47</TotalTime>
  <Words>3221</Words>
  <Application>Microsoft Office PowerPoint</Application>
  <PresentationFormat>Экран (4:3)</PresentationFormat>
  <Paragraphs>232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Шаблон 2</vt:lpstr>
      <vt:lpstr>«Масленица».  Праздник для детей средней  группы. Подготовила воспитатель Исаева Е.Н.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 Муниципальное бюджетное  дошкольное образовательное учреждение «Детский сад № 9 г. Лениногорска» муниципального образования «Лениногорский муниципальный район»  Республики Татарстан        </vt:lpstr>
      <vt:lpstr>Презентация PowerPoint</vt:lpstr>
      <vt:lpstr>Презентация PowerPoint</vt:lpstr>
      <vt:lpstr>Презентация PowerPoint</vt:lpstr>
      <vt:lpstr>   Развлечение по экологии  (средняя группа).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Curnos™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Шаблон</dc:title>
  <dc:creator>PC</dc:creator>
  <cp:lastModifiedBy>СВЕТА</cp:lastModifiedBy>
  <cp:revision>11</cp:revision>
  <cp:lastPrinted>2014-02-14T08:30:23Z</cp:lastPrinted>
  <dcterms:created xsi:type="dcterms:W3CDTF">2014-02-10T09:39:07Z</dcterms:created>
  <dcterms:modified xsi:type="dcterms:W3CDTF">2014-02-14T08:38:08Z</dcterms:modified>
</cp:coreProperties>
</file>