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3661" y="144317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dirty="0" smtClean="0"/>
              <a:t>Труд </a:t>
            </a:r>
            <a:r>
              <a:rPr lang="ru-RU" altLang="ru-RU" dirty="0"/>
              <a:t>воспитателя очень непрост,</a:t>
            </a:r>
          </a:p>
          <a:p>
            <a:pPr>
              <a:spcBef>
                <a:spcPct val="0"/>
              </a:spcBef>
            </a:pPr>
            <a:r>
              <a:rPr lang="ru-RU" altLang="ru-RU" dirty="0"/>
              <a:t>   </a:t>
            </a:r>
            <a:r>
              <a:rPr lang="ru-RU" altLang="ru-RU" dirty="0" smtClean="0"/>
              <a:t>     </a:t>
            </a:r>
            <a:r>
              <a:rPr lang="ru-RU" altLang="ru-RU" dirty="0"/>
              <a:t>Игры, занятия, творческий рост!</a:t>
            </a:r>
          </a:p>
          <a:p>
            <a:pPr>
              <a:spcBef>
                <a:spcPct val="0"/>
              </a:spcBef>
            </a:pPr>
            <a:r>
              <a:rPr lang="ru-RU" altLang="ru-RU" dirty="0"/>
              <a:t>   </a:t>
            </a:r>
            <a:r>
              <a:rPr lang="ru-RU" altLang="ru-RU" dirty="0" smtClean="0"/>
              <a:t>     </a:t>
            </a:r>
            <a:r>
              <a:rPr lang="ru-RU" altLang="ru-RU" dirty="0"/>
              <a:t>Но ни о чём не жалею, друзья,</a:t>
            </a:r>
          </a:p>
          <a:p>
            <a:pPr>
              <a:spcBef>
                <a:spcPct val="0"/>
              </a:spcBef>
            </a:pPr>
            <a:r>
              <a:rPr lang="ru-RU" altLang="ru-RU" dirty="0"/>
              <a:t>   </a:t>
            </a:r>
            <a:r>
              <a:rPr lang="ru-RU" altLang="ru-RU" dirty="0" smtClean="0"/>
              <a:t>    </a:t>
            </a:r>
            <a:r>
              <a:rPr lang="ru-RU" altLang="ru-RU" dirty="0"/>
              <a:t>Детям я сердце своё отдала!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55912" y="69269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b="1" dirty="0"/>
              <a:t>Эссе на тему: </a:t>
            </a:r>
            <a:endParaRPr lang="ru-RU" altLang="ru-RU" b="1" dirty="0" smtClean="0"/>
          </a:p>
          <a:p>
            <a:pPr algn="ctr">
              <a:spcBef>
                <a:spcPct val="0"/>
              </a:spcBef>
            </a:pPr>
            <a:r>
              <a:rPr lang="ru-RU" altLang="ru-RU" b="1" dirty="0" smtClean="0"/>
              <a:t>«</a:t>
            </a:r>
            <a:r>
              <a:rPr lang="ru-RU" altLang="ru-RU" b="1" dirty="0"/>
              <a:t>Мои первые шаги в профессии»</a:t>
            </a:r>
          </a:p>
        </p:txBody>
      </p:sp>
      <p:pic>
        <p:nvPicPr>
          <p:cNvPr id="7" name="Рисунок 6" descr="C:\Users\СВЕТА\AppData\Local\Microsoft\Windows\Temporary Internet Files\Content.Word\DSCN3137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996952"/>
            <a:ext cx="2520280" cy="2982858"/>
          </a:xfrm>
          <a:prstGeom prst="hexagon">
            <a:avLst/>
          </a:prstGeom>
          <a:noFill/>
          <a:ln>
            <a:noFill/>
          </a:ln>
        </p:spPr>
      </p:pic>
      <p:pic>
        <p:nvPicPr>
          <p:cNvPr id="8" name="Рисунок 7" descr="G:\воспитатель года\Фото в группе\DSCN169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049092"/>
            <a:ext cx="2016224" cy="276683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" name="Рисунок 8" descr="G:\воспитатель года\Фото в группе\DSCN1640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187026"/>
            <a:ext cx="1971675" cy="26289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5092" y="1052736"/>
            <a:ext cx="8424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1600" dirty="0" smtClean="0"/>
              <a:t>                   Воспитатель </a:t>
            </a:r>
            <a:r>
              <a:rPr lang="ru-RU" altLang="ru-RU" sz="1600" dirty="0"/>
              <a:t>– это уникальная профессия, вне времени, моды и географии. Я с удовольствием отношу себя к самой социально необходимой части человеческого общества – педагогам! </a:t>
            </a:r>
          </a:p>
          <a:p>
            <a:pPr>
              <a:spcBef>
                <a:spcPct val="0"/>
              </a:spcBef>
            </a:pPr>
            <a:r>
              <a:rPr lang="ru-RU" altLang="ru-RU" sz="1600" dirty="0" smtClean="0"/>
              <a:t>                  Почему </a:t>
            </a:r>
            <a:r>
              <a:rPr lang="ru-RU" altLang="ru-RU" sz="1600" dirty="0"/>
              <a:t>я стала воспитателем? </a:t>
            </a:r>
            <a:endParaRPr lang="ru-RU" altLang="ru-RU" sz="1600" dirty="0" smtClean="0"/>
          </a:p>
          <a:p>
            <a:pPr>
              <a:spcBef>
                <a:spcPct val="0"/>
              </a:spcBef>
            </a:pPr>
            <a:r>
              <a:rPr lang="ru-RU" altLang="ru-RU" sz="1600" dirty="0" smtClean="0"/>
              <a:t>Этот </a:t>
            </a:r>
            <a:r>
              <a:rPr lang="ru-RU" altLang="ru-RU" sz="1600" dirty="0"/>
              <a:t>вопрос я начала решать еще в раннем детстве. Тогда, воспитываясь в многодетной семье, я любила учить своих братьев, усаживала их за стол и начинала диктовать примеры, а потом и проверять. Это мои «первые педагогические шаги». Шло время. </a:t>
            </a:r>
          </a:p>
          <a:p>
            <a:pPr>
              <a:spcBef>
                <a:spcPct val="0"/>
              </a:spcBef>
            </a:pPr>
            <a:r>
              <a:rPr lang="ru-RU" altLang="ru-RU" sz="1600" dirty="0" smtClean="0"/>
              <a:t> </a:t>
            </a:r>
          </a:p>
          <a:p>
            <a:pPr>
              <a:spcBef>
                <a:spcPct val="0"/>
              </a:spcBef>
            </a:pPr>
            <a:r>
              <a:rPr lang="ru-RU" altLang="ru-RU" sz="1600" dirty="0" smtClean="0"/>
              <a:t>Мое </a:t>
            </a:r>
            <a:r>
              <a:rPr lang="ru-RU" altLang="ru-RU" sz="1600" dirty="0"/>
              <a:t>увлечение воспитательской  деятельностью росло. И я, закончив школу, приняла решение поступить в педагогическое  училище. Окончив его, я не задумываясь решила пойти работать в детский сад, в голове крутились только одни мысли: «Я буду воспитателем».</a:t>
            </a:r>
          </a:p>
          <a:p>
            <a:pPr>
              <a:spcBef>
                <a:spcPct val="0"/>
              </a:spcBef>
            </a:pPr>
            <a:endParaRPr lang="ru-RU" altLang="ru-RU" sz="1600" dirty="0" smtClean="0"/>
          </a:p>
          <a:p>
            <a:pPr>
              <a:spcBef>
                <a:spcPct val="0"/>
              </a:spcBef>
            </a:pPr>
            <a:r>
              <a:rPr lang="ru-RU" altLang="ru-RU" sz="1600" dirty="0" smtClean="0"/>
              <a:t>И </a:t>
            </a:r>
            <a:r>
              <a:rPr lang="ru-RU" altLang="ru-RU" sz="1600" dirty="0"/>
              <a:t>вот, первый рабочий день, а для меня – это новая жизнь. Вспоминая сейчас этот день, полный страха, волнения, переживания, и в тоже время радости, счастья. Я могу гордиться собой, что все это пережила, и в памяти остались только положительные эмоции. Первый год работы в детском саду был один из главных этапов в моей педагогической деятельнос</a:t>
            </a:r>
            <a:r>
              <a:rPr lang="ru-RU" altLang="ru-RU" dirty="0"/>
              <a:t>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976" y="908720"/>
            <a:ext cx="83277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1600" dirty="0"/>
              <a:t>Далее пошли дни, и ни один из них не похож на другой: ярких, полных творческих открытий, новых поисков ... К каждому занятию  нужна тщательная подготовка, множество времени уходит на нее. Но это все забывается, когда видишь в глазах детей заинтересованность, радость, ощущение успеха. И понимаешь: не зря все это! </a:t>
            </a:r>
          </a:p>
          <a:p>
            <a:pPr>
              <a:spcBef>
                <a:spcPct val="0"/>
              </a:spcBef>
            </a:pPr>
            <a:r>
              <a:rPr lang="ru-RU" altLang="ru-RU" sz="1600" dirty="0"/>
              <a:t>Сейчас проанализировав свою работу за истекший учебный год, могу отметить, что самым трудным для меня было и остается  быть мамой всем детям. В моей классе 25 детей и каждый из  них личность, к которой нужен индивидуальный подход. </a:t>
            </a:r>
          </a:p>
          <a:p>
            <a:pPr>
              <a:spcBef>
                <a:spcPct val="0"/>
              </a:spcBef>
            </a:pPr>
            <a:r>
              <a:rPr lang="ru-RU" altLang="ru-RU" sz="1600" dirty="0"/>
              <a:t>Каждый раз я спрашиваю себя: «Каким я вижу своего воспитанника?». Конечно, достойным гражданином своей страны и счастливым ребенком! Любовь, доброта, милосердие, сопереживание – это ценности, помогающие нашим детям обрести духовное и нравственное здоровье!</a:t>
            </a:r>
          </a:p>
          <a:p>
            <a:pPr>
              <a:spcBef>
                <a:spcPct val="0"/>
              </a:spcBef>
            </a:pPr>
            <a:r>
              <a:rPr lang="ru-RU" altLang="ru-RU" sz="1600" dirty="0"/>
              <a:t>	Моя педагогическая деятельность только началась. Знаю, что будет еще много занятий, мероприятий, концертов. Будут и положительные, и отрицательные моменты в педагогической работе. Но в этом бесконечном движении от «минусов» к «плюсам» забываешь о собственном возрасте, вновь учишься быть ребенком и смотреть на мир широко раскрытыми глазами. Наверное, это и есть счастье. </a:t>
            </a:r>
          </a:p>
          <a:p>
            <a:pPr>
              <a:spcBef>
                <a:spcPct val="0"/>
              </a:spcBef>
            </a:pPr>
            <a:r>
              <a:rPr lang="ru-RU" altLang="ru-RU" sz="1600" dirty="0"/>
              <a:t>	Моя работа – любимый способ познания, творчества, общения, самовыражения. Мои воспитанники – мои единомышленники, доверившие мне частицу своей судьбы. Всем этим мне нужно распорядиться мудро и точно. Профессий на свете много, а для меня одна, других просто нет.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764704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В моем сознании   </a:t>
            </a:r>
            <a:r>
              <a:rPr lang="ru-RU" b="1" dirty="0" smtClean="0"/>
              <a:t>вырисовывается</a:t>
            </a:r>
          </a:p>
          <a:p>
            <a:pPr algn="ctr"/>
            <a:r>
              <a:rPr lang="ru-RU" b="1" dirty="0" smtClean="0"/>
              <a:t> </a:t>
            </a:r>
            <a:r>
              <a:rPr lang="ru-RU" b="1" dirty="0"/>
              <a:t>модель  значимых качеств  воспитателя</a:t>
            </a:r>
          </a:p>
        </p:txBody>
      </p:sp>
      <p:sp>
        <p:nvSpPr>
          <p:cNvPr id="6" name="Прямоугольник 5"/>
          <p:cNvSpPr/>
          <p:nvPr/>
        </p:nvSpPr>
        <p:spPr>
          <a:xfrm rot="16200000">
            <a:off x="3311859" y="3280629"/>
            <a:ext cx="25922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воспитатель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376210" y="1628800"/>
            <a:ext cx="463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ум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779912" y="5373216"/>
            <a:ext cx="1944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mtClean="0"/>
              <a:t>справедливость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08104" y="1806600"/>
            <a:ext cx="1202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культура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80293" y="21759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589320" y="2175932"/>
            <a:ext cx="946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знание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89320" y="2545264"/>
            <a:ext cx="27671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дисциплинированность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589320" y="2898338"/>
            <a:ext cx="27671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дисциплинированность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652343" y="3250168"/>
            <a:ext cx="2547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коммуникационность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589320" y="3631252"/>
            <a:ext cx="12202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эрудиция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652343" y="4000668"/>
            <a:ext cx="2380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интеллектуальность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662200" y="4383816"/>
            <a:ext cx="19191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умение слушать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725667" y="4684495"/>
            <a:ext cx="1688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порядочность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803303" y="5059231"/>
            <a:ext cx="15135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тактичность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259632" y="1806600"/>
            <a:ext cx="1760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благодарность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869896" y="2175932"/>
            <a:ext cx="2148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профессионализм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148818" y="2640698"/>
            <a:ext cx="18694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любовь к детям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321347" y="3065502"/>
            <a:ext cx="1636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креативность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386864" y="3446586"/>
            <a:ext cx="1393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активность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121567" y="3815918"/>
            <a:ext cx="1645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увлеченность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000613" y="4185250"/>
            <a:ext cx="17860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чувство юмора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290684" y="4585816"/>
            <a:ext cx="1489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трудолюбие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719487" y="4918499"/>
            <a:ext cx="1047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доброта</a:t>
            </a:r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2958334" y="3244334"/>
            <a:ext cx="1357282" cy="202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958334" y="2366432"/>
            <a:ext cx="1417876" cy="6990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2889293" y="2825364"/>
            <a:ext cx="1509682" cy="520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2665468" y="3619500"/>
            <a:ext cx="1733507" cy="59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2820252" y="3779259"/>
            <a:ext cx="1578723" cy="2154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V="1">
            <a:off x="2795730" y="3994750"/>
            <a:ext cx="1603245" cy="3693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2766569" y="4185334"/>
            <a:ext cx="1609641" cy="517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2675262" y="4444181"/>
            <a:ext cx="1723713" cy="671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>
            <a:off x="4846906" y="3139030"/>
            <a:ext cx="805437" cy="128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endCxn id="6" idx="2"/>
          </p:cNvCxnSpPr>
          <p:nvPr/>
        </p:nvCxnSpPr>
        <p:spPr>
          <a:xfrm flipH="1">
            <a:off x="4900391" y="3434834"/>
            <a:ext cx="779241" cy="1381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 flipV="1">
            <a:off x="4900391" y="3779259"/>
            <a:ext cx="740229" cy="62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16" idx="1"/>
          </p:cNvCxnSpPr>
          <p:nvPr/>
        </p:nvCxnSpPr>
        <p:spPr>
          <a:xfrm flipH="1" flipV="1">
            <a:off x="4846906" y="3841486"/>
            <a:ext cx="805437" cy="3438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 flipV="1">
            <a:off x="4752293" y="4000668"/>
            <a:ext cx="1051011" cy="8679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 flipV="1">
            <a:off x="4752293" y="4383816"/>
            <a:ext cx="1038618" cy="9040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 flipH="1">
            <a:off x="4839798" y="2761044"/>
            <a:ext cx="826927" cy="3779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flipH="1">
            <a:off x="4788407" y="2396276"/>
            <a:ext cx="805438" cy="5537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H="1">
            <a:off x="4788407" y="2062452"/>
            <a:ext cx="802264" cy="6107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2875827" y="2004306"/>
            <a:ext cx="1523148" cy="8210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 flipH="1" flipV="1">
            <a:off x="4602002" y="4791890"/>
            <a:ext cx="6002" cy="6366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7" idx="2"/>
          </p:cNvCxnSpPr>
          <p:nvPr/>
        </p:nvCxnSpPr>
        <p:spPr>
          <a:xfrm flipH="1">
            <a:off x="4602003" y="1998132"/>
            <a:ext cx="6001" cy="362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633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27784" y="3602632"/>
            <a:ext cx="19143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творческая </a:t>
            </a:r>
            <a:endParaRPr lang="ru-RU" b="1" dirty="0" smtClean="0"/>
          </a:p>
          <a:p>
            <a:r>
              <a:rPr lang="ru-RU" b="1" dirty="0" smtClean="0"/>
              <a:t>лаборатория  </a:t>
            </a:r>
          </a:p>
          <a:p>
            <a:r>
              <a:rPr lang="ru-RU" b="1" dirty="0" smtClean="0"/>
              <a:t> </a:t>
            </a:r>
            <a:r>
              <a:rPr lang="ru-RU" b="1" dirty="0"/>
              <a:t>воспитателя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589360"/>
            <a:ext cx="60486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Я – воспитатель!</a:t>
            </a:r>
          </a:p>
          <a:p>
            <a:r>
              <a:rPr lang="ru-RU" dirty="0"/>
              <a:t>И в группу свою всегда прихожу,</a:t>
            </a:r>
          </a:p>
          <a:p>
            <a:r>
              <a:rPr lang="ru-RU" dirty="0"/>
              <a:t>Как приходят домой после долгой разлуки.</a:t>
            </a:r>
          </a:p>
          <a:p>
            <a:r>
              <a:rPr lang="ru-RU" dirty="0"/>
              <a:t>Здесь покой и уют я всегда нахожу,</a:t>
            </a:r>
          </a:p>
          <a:p>
            <a:r>
              <a:rPr lang="ru-RU" dirty="0"/>
              <a:t>В этих стенах, я знаю, </a:t>
            </a:r>
            <a:r>
              <a:rPr lang="ru-RU" dirty="0" smtClean="0"/>
              <a:t>нет  </a:t>
            </a:r>
            <a:r>
              <a:rPr lang="ru-RU" dirty="0"/>
              <a:t>вовсе  причины  для скуки.</a:t>
            </a:r>
          </a:p>
        </p:txBody>
      </p:sp>
      <p:sp>
        <p:nvSpPr>
          <p:cNvPr id="10" name="Выноска-облако 9"/>
          <p:cNvSpPr/>
          <p:nvPr/>
        </p:nvSpPr>
        <p:spPr>
          <a:xfrm rot="20796402">
            <a:off x="138343" y="2868912"/>
            <a:ext cx="2482465" cy="1683002"/>
          </a:xfrm>
          <a:prstGeom prst="cloudCallout">
            <a:avLst>
              <a:gd name="adj1" fmla="val -51241"/>
              <a:gd name="adj2" fmla="val 92671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научная  и методическая  литература</a:t>
            </a:r>
          </a:p>
        </p:txBody>
      </p:sp>
      <p:sp>
        <p:nvSpPr>
          <p:cNvPr id="13" name="Выноска-облако 12"/>
          <p:cNvSpPr/>
          <p:nvPr/>
        </p:nvSpPr>
        <p:spPr>
          <a:xfrm rot="1205518">
            <a:off x="4220767" y="4480195"/>
            <a:ext cx="3507753" cy="672690"/>
          </a:xfrm>
          <a:prstGeom prst="cloudCallout">
            <a:avLst>
              <a:gd name="adj1" fmla="val -51241"/>
              <a:gd name="adj2" fmla="val 9267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/>
              <a:t>тематическое  планирование</a:t>
            </a:r>
          </a:p>
        </p:txBody>
      </p:sp>
      <p:sp>
        <p:nvSpPr>
          <p:cNvPr id="14" name="Выноска-облако 13"/>
          <p:cNvSpPr/>
          <p:nvPr/>
        </p:nvSpPr>
        <p:spPr>
          <a:xfrm rot="21332097">
            <a:off x="4896168" y="3266288"/>
            <a:ext cx="3507753" cy="672690"/>
          </a:xfrm>
          <a:prstGeom prst="cloudCallout">
            <a:avLst>
              <a:gd name="adj1" fmla="val -51241"/>
              <a:gd name="adj2" fmla="val 92671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/>
              <a:t>программы  по обучению</a:t>
            </a:r>
          </a:p>
        </p:txBody>
      </p:sp>
      <p:sp>
        <p:nvSpPr>
          <p:cNvPr id="15" name="Выноска-облако 14"/>
          <p:cNvSpPr/>
          <p:nvPr/>
        </p:nvSpPr>
        <p:spPr>
          <a:xfrm rot="20796402">
            <a:off x="4757541" y="2505596"/>
            <a:ext cx="2675603" cy="672690"/>
          </a:xfrm>
          <a:prstGeom prst="cloudCallout">
            <a:avLst>
              <a:gd name="adj1" fmla="val -51241"/>
              <a:gd name="adj2" fmla="val 92671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/>
              <a:t>работа  с родителями </a:t>
            </a:r>
          </a:p>
        </p:txBody>
      </p:sp>
      <p:sp>
        <p:nvSpPr>
          <p:cNvPr id="16" name="Выноска-облако 15"/>
          <p:cNvSpPr/>
          <p:nvPr/>
        </p:nvSpPr>
        <p:spPr>
          <a:xfrm rot="20796402">
            <a:off x="2603949" y="2265081"/>
            <a:ext cx="3507753" cy="672690"/>
          </a:xfrm>
          <a:prstGeom prst="cloudCallout">
            <a:avLst>
              <a:gd name="adj1" fmla="val -51241"/>
              <a:gd name="adj2" fmla="val 92671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 smtClean="0"/>
              <a:t>Видеотека    картотека</a:t>
            </a:r>
            <a:endParaRPr lang="ru-RU" sz="1200" dirty="0"/>
          </a:p>
        </p:txBody>
      </p:sp>
      <p:sp>
        <p:nvSpPr>
          <p:cNvPr id="17" name="Выноска-облако 16"/>
          <p:cNvSpPr/>
          <p:nvPr/>
        </p:nvSpPr>
        <p:spPr>
          <a:xfrm rot="1222241">
            <a:off x="1697810" y="4907536"/>
            <a:ext cx="3507753" cy="672690"/>
          </a:xfrm>
          <a:prstGeom prst="cloudCallout">
            <a:avLst>
              <a:gd name="adj1" fmla="val -51241"/>
              <a:gd name="adj2" fmla="val 92671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/>
              <a:t>материал по ПДД</a:t>
            </a:r>
          </a:p>
        </p:txBody>
      </p:sp>
      <p:pic>
        <p:nvPicPr>
          <p:cNvPr id="11" name="Рисунок 10" descr="I:\DCIM\108_PANA\P108004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03" y="446742"/>
            <a:ext cx="2262881" cy="1753077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8" name="Рисунок 17" descr="I:\DCIM\108_PANA\P1080039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7500"/>
            <a:ext cx="1907704" cy="1300523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9" name="Рисунок 18" descr="I:\DCIM\108_PANA\P1080041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025" y="5076124"/>
            <a:ext cx="1714439" cy="13175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297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479</Words>
  <Application>Microsoft Office PowerPoint</Application>
  <PresentationFormat>Экран (4:3)</PresentationFormat>
  <Paragraphs>57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СВЕТА</cp:lastModifiedBy>
  <cp:revision>14</cp:revision>
  <dcterms:created xsi:type="dcterms:W3CDTF">2013-08-20T22:02:58Z</dcterms:created>
  <dcterms:modified xsi:type="dcterms:W3CDTF">2014-02-12T11:27:40Z</dcterms:modified>
</cp:coreProperties>
</file>