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685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Раздел </a:t>
            </a:r>
            <a:r>
              <a:rPr lang="en-US" b="1" dirty="0"/>
              <a:t>II</a:t>
            </a:r>
            <a:r>
              <a:rPr lang="ru-RU" b="1" dirty="0"/>
              <a:t> «</a:t>
            </a:r>
            <a:r>
              <a:rPr lang="ru-RU" b="1" dirty="0" err="1"/>
              <a:t>Инновационно</a:t>
            </a:r>
            <a:r>
              <a:rPr lang="ru-RU" b="1" dirty="0"/>
              <a:t>-педагогическая деятельность педагога»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1243597"/>
            <a:ext cx="4953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2" eaLnBrk="0" hangingPunct="0">
              <a:tabLst>
                <a:tab pos="2970213" algn="ctr"/>
                <a:tab pos="5940425" algn="r"/>
              </a:tabLst>
            </a:pP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   Работа 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самообразования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16926"/>
              </p:ext>
            </p:extLst>
          </p:nvPr>
        </p:nvGraphicFramePr>
        <p:xfrm>
          <a:off x="304800" y="1676400"/>
          <a:ext cx="85344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2819400"/>
                <a:gridCol w="3581400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Тема самообразования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Ожидаемые результаты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Полученные результаты</a:t>
                      </a:r>
                      <a:endParaRPr lang="ru-RU" sz="14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34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«Развитие творческого потенциала личности дошкольника в процессе  работы  с бумагой»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Ожидаемые результаты- </a:t>
                      </a:r>
                    </a:p>
                    <a:p>
                      <a:pPr lvl="0"/>
                      <a:r>
                        <a:rPr lang="ru-RU" sz="1200" kern="1200" dirty="0" smtClean="0">
                          <a:effectLst/>
                        </a:rPr>
                        <a:t>Дети должны уметь планировать выполнение индивидуальных и  коллективных творческих работ. </a:t>
                      </a:r>
                    </a:p>
                    <a:p>
                      <a:pPr lvl="0"/>
                      <a:r>
                        <a:rPr lang="ru-RU" sz="1200" kern="1200" dirty="0" smtClean="0">
                          <a:effectLst/>
                        </a:rPr>
                        <a:t>Работать аккуратно, бережно, терпеливо, опираясь на правила техники безопасности. </a:t>
                      </a:r>
                    </a:p>
                    <a:p>
                      <a:pPr lvl="0"/>
                      <a:r>
                        <a:rPr lang="ru-RU" sz="1200" kern="1200" dirty="0" smtClean="0">
                          <a:effectLst/>
                        </a:rPr>
                        <a:t>Уметь чётко работать с инструментами, уметь читать схемы выполнения техники оригами, бумага пластики.</a:t>
                      </a:r>
                    </a:p>
                    <a:p>
                      <a:pPr lvl="0"/>
                      <a:r>
                        <a:rPr lang="ru-RU" sz="1200" kern="1200" dirty="0" smtClean="0">
                          <a:effectLst/>
                        </a:rPr>
                        <a:t> Уметь  эстетично оформить творческую работу.</a:t>
                      </a:r>
                    </a:p>
                    <a:p>
                      <a:pPr lvl="0"/>
                      <a:r>
                        <a:rPr lang="ru-RU" sz="1200" kern="1200" dirty="0" smtClean="0">
                          <a:effectLst/>
                        </a:rPr>
                        <a:t> Уметь проводить анализ и самоанализ работ.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Дети стали увлекаться продуктивной деятельностью, их поделки отличаются новизной и оригинальностью.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Появилась самостоятельность в выборе темы для сюжета, в выборе изобразительных средств и материалов.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Появился интерес к творческому экспериментированию.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Субъективная новизна, оригинальность и вариативность как способов решения творческой задачи, так и продукта детского творчества;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У детских работ появился индивидуальный почерк.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Повысился уровень ручной умелости, координации движений.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Повысился уровень художественно – творческих способностей.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b="1" dirty="0" smtClean="0"/>
              <a:t>2.2.  Сведения </a:t>
            </a:r>
            <a:r>
              <a:rPr lang="ru-RU" b="1" dirty="0"/>
              <a:t>о проведении педагогом открытых занятий и мероприятий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066800"/>
            <a:ext cx="800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1600" dirty="0" smtClean="0"/>
              <a:t>Труд </a:t>
            </a:r>
            <a:r>
              <a:rPr lang="ru-RU" sz="1600" dirty="0"/>
              <a:t>воспитателя очень </a:t>
            </a:r>
            <a:r>
              <a:rPr lang="ru-RU" sz="1600" dirty="0" smtClean="0"/>
              <a:t>непрост,    игры, занятия</a:t>
            </a:r>
            <a:r>
              <a:rPr lang="ru-RU" sz="1600" dirty="0"/>
              <a:t>, творческий рост!</a:t>
            </a:r>
          </a:p>
          <a:p>
            <a:r>
              <a:rPr lang="ru-RU" sz="1600" dirty="0"/>
              <a:t>        Но ни о чём не жалею, друзья</a:t>
            </a:r>
            <a:r>
              <a:rPr lang="ru-RU" sz="1600" dirty="0" smtClean="0"/>
              <a:t>,        </a:t>
            </a:r>
            <a:r>
              <a:rPr lang="ru-RU" sz="1600" dirty="0"/>
              <a:t>д</a:t>
            </a:r>
            <a:r>
              <a:rPr lang="ru-RU" sz="1600" dirty="0" smtClean="0"/>
              <a:t>етям </a:t>
            </a:r>
            <a:r>
              <a:rPr lang="ru-RU" sz="1600" dirty="0"/>
              <a:t>я сердце своё отдала!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07974"/>
              </p:ext>
            </p:extLst>
          </p:nvPr>
        </p:nvGraphicFramePr>
        <p:xfrm>
          <a:off x="431799" y="1828800"/>
          <a:ext cx="8229601" cy="189280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42627"/>
                <a:gridCol w="2743487"/>
                <a:gridCol w="2743487"/>
              </a:tblGrid>
              <a:tr h="50352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открытых занятий, мероприятий, мастер-классов и др.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открытого занятия, мероприятия, мастер-класс и </a:t>
                      </a:r>
                      <a:r>
                        <a:rPr lang="ru-RU" sz="1200" dirty="0" smtClean="0">
                          <a:effectLst/>
                        </a:rPr>
                        <a:t>др.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Вид, уровень, название, место и дата проведения занятия, мероприятия, мастер-класса и </a:t>
                      </a:r>
                      <a:r>
                        <a:rPr lang="ru-RU" sz="1200" dirty="0" smtClean="0">
                          <a:effectLst/>
                        </a:rPr>
                        <a:t>др.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«Я здоровье берегу – сам себе я помогу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Уровень ДОУ</a:t>
                      </a:r>
                      <a:r>
                        <a:rPr lang="ru-RU" sz="1200" dirty="0">
                          <a:effectLst/>
                        </a:rPr>
                        <a:t>. Открытое занятие, МБДОУ </a:t>
                      </a:r>
                      <a:r>
                        <a:rPr lang="ru-RU" sz="1200" dirty="0" smtClean="0">
                          <a:effectLst/>
                        </a:rPr>
                        <a:t>№ 9  </a:t>
                      </a: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smtClean="0">
                          <a:effectLst/>
                        </a:rPr>
                        <a:t>15.12.2013г.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«Путешествие </a:t>
                      </a:r>
                      <a:r>
                        <a:rPr lang="ru-RU" sz="1200" dirty="0" smtClean="0">
                          <a:effectLst/>
                        </a:rPr>
                        <a:t>по Татарстану» (экологическое</a:t>
                      </a:r>
                      <a:r>
                        <a:rPr lang="ru-RU" sz="1200" baseline="0" dirty="0" smtClean="0">
                          <a:effectLst/>
                        </a:rPr>
                        <a:t>  воспитание)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Уровень ДОУ</a:t>
                      </a:r>
                      <a:r>
                        <a:rPr lang="ru-RU" sz="1200" dirty="0">
                          <a:effectLst/>
                        </a:rPr>
                        <a:t>. Открытое занятие, </a:t>
                      </a:r>
                      <a:r>
                        <a:rPr lang="ru-RU" sz="1200" dirty="0" smtClean="0">
                          <a:effectLst/>
                        </a:rPr>
                        <a:t>МБДОУ №  9 </a:t>
                      </a:r>
                      <a:r>
                        <a:rPr lang="ru-RU" sz="1200" dirty="0">
                          <a:effectLst/>
                        </a:rPr>
                        <a:t>-       16. </a:t>
                      </a:r>
                      <a:r>
                        <a:rPr lang="ru-RU" sz="1200" smtClean="0">
                          <a:effectLst/>
                        </a:rPr>
                        <a:t>04.2012г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«Мы за безопасность на дорогах»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Уровень ДОУ</a:t>
                      </a:r>
                      <a:r>
                        <a:rPr lang="ru-RU" sz="1200" dirty="0">
                          <a:effectLst/>
                        </a:rPr>
                        <a:t>. Открытое занятие, </a:t>
                      </a:r>
                      <a:r>
                        <a:rPr lang="ru-RU" sz="1200" dirty="0" smtClean="0">
                          <a:effectLst/>
                        </a:rPr>
                        <a:t>МБДОУ  № 9   </a:t>
                      </a: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smtClean="0">
                          <a:effectLst/>
                        </a:rPr>
                        <a:t>08.11.2012г.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F:\воспитатель года\Фото в группе\DSCN3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1647190" cy="12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ветлана\Desktop\Света\документы  ДОУ\фото\фото экология\Экология 2012 год\PICT00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2543"/>
            <a:ext cx="2906713" cy="210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Светлана\Desktop\Света\документы  ДОУ\фото\фото экология\Экология 2012 год\PICT005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4"/>
          <a:stretch/>
        </p:blipFill>
        <p:spPr bwMode="auto">
          <a:xfrm>
            <a:off x="6858000" y="3780630"/>
            <a:ext cx="1676400" cy="216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685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b="1" dirty="0" smtClean="0"/>
              <a:t>2.3.  Творческие </a:t>
            </a:r>
            <a:r>
              <a:rPr lang="ru-RU" b="1" dirty="0"/>
              <a:t>достижения моих воспитанников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3076"/>
              </p:ext>
            </p:extLst>
          </p:nvPr>
        </p:nvGraphicFramePr>
        <p:xfrm>
          <a:off x="533400" y="1295400"/>
          <a:ext cx="807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Результаты творческой деятельности воспитанников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Форма (конкурсы, выставки и др.), уровень, название,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Результат (количество победителей, призеров, участников), Название, № и дата приказа (или иного подтверждающего документа)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МБДОУ</a:t>
                      </a:r>
                      <a:r>
                        <a:rPr lang="ru-RU" sz="1200" baseline="0" dirty="0" smtClean="0"/>
                        <a:t> № 9     Конкурс  поделок                            «Лучшая новогодняя поделка»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место Грамота    Данилов Данил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Всероссийский  конкурс рисунков </a:t>
                      </a:r>
                    </a:p>
                    <a:p>
                      <a:r>
                        <a:rPr lang="ru-RU" sz="1200" dirty="0" smtClean="0"/>
                        <a:t>«Мой любимый  детский сад»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Диплом   </a:t>
                      </a:r>
                      <a:r>
                        <a:rPr lang="ru-RU" sz="1200" dirty="0" err="1" smtClean="0"/>
                        <a:t>Шакирзянов</a:t>
                      </a:r>
                      <a:r>
                        <a:rPr lang="ru-RU" sz="1200" dirty="0" smtClean="0"/>
                        <a:t> А.Р.   1 место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Диплом Иванов И.Е.   2 место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Диплом Ермолаева А.   1 место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C:\Users\B215~1\AppData\Local\Temp\Rar$DIa0.683\сканиров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82" y="4038600"/>
            <a:ext cx="17042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215~1\AppData\Local\Temp\Rar$DIa0.904\сканиров 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31" y="4114800"/>
            <a:ext cx="16492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215~1\AppData\Local\Temp\Rar$DIa0.773\сканиров 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92" y="4114800"/>
            <a:ext cx="1624208" cy="22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85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b="1" dirty="0" smtClean="0"/>
              <a:t>2.4.  Использование </a:t>
            </a:r>
            <a:r>
              <a:rPr lang="ru-RU" b="1" dirty="0"/>
              <a:t>инновационных образовательных технологий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55307"/>
              </p:ext>
            </p:extLst>
          </p:nvPr>
        </p:nvGraphicFramePr>
        <p:xfrm>
          <a:off x="533400" y="1295400"/>
          <a:ext cx="807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905000"/>
                <a:gridCol w="2857500"/>
                <a:gridCol w="2019300"/>
              </a:tblGrid>
              <a:tr h="74676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технологии/или методики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использования технологии/методики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порядка использования (применения)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технологии/методики в практической </a:t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 использования технологии/методики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 Технология социально – нравственного воспитания (Е.О. Смирнова, В. Н. Холмогорова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детского коллектива: создание микроклимата для формирования доброжелательного общения со сверстниками, умение разрешать конфликтные ситуации, умение договариваться, уступать друг другу, координировать действия при совместном решении спорных вопросов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непосредственно образовательной деятельности, режимных моментов, совместных игр и мероприятий.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широкого арсенала разнообразных форм и приемов работы с детьми: беседы, рассказы воспитателя и детей, чтение художественной литературы, выполнение различных заданий и др.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родителями: проведение совместных развлечений, досугов, проведение консультаций, собраний, разработка методических рекомендаций т.д.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Сформированы представления детей о доброжелательном отношении к сверстникам.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Научились практиковать навыки взаимопомощи при решении различных проблем.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Приобрели навыки работы в сотрудничестве.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Сформированы умения доверять другу.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3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541</Words>
  <Application>Microsoft Office PowerPoint</Application>
  <PresentationFormat>Экран (4:3)</PresentationFormat>
  <Paragraphs>66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2.2.  Сведения о проведении педагогом открытых занятий и мероприятий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СВЕТА</cp:lastModifiedBy>
  <cp:revision>10</cp:revision>
  <dcterms:created xsi:type="dcterms:W3CDTF">2013-10-20T14:54:06Z</dcterms:created>
  <dcterms:modified xsi:type="dcterms:W3CDTF">2014-02-12T10:52:35Z</dcterms:modified>
</cp:coreProperties>
</file>