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0"/>
  </p:notesMasterIdLst>
  <p:sldIdLst>
    <p:sldId id="259" r:id="rId3"/>
    <p:sldId id="257" r:id="rId4"/>
    <p:sldId id="260" r:id="rId5"/>
    <p:sldId id="277" r:id="rId6"/>
    <p:sldId id="276" r:id="rId7"/>
    <p:sldId id="261" r:id="rId8"/>
    <p:sldId id="278" r:id="rId9"/>
    <p:sldId id="279" r:id="rId10"/>
    <p:sldId id="262" r:id="rId11"/>
    <p:sldId id="280" r:id="rId12"/>
    <p:sldId id="281" r:id="rId13"/>
    <p:sldId id="263" r:id="rId14"/>
    <p:sldId id="268" r:id="rId15"/>
    <p:sldId id="271" r:id="rId16"/>
    <p:sldId id="282" r:id="rId17"/>
    <p:sldId id="283" r:id="rId18"/>
    <p:sldId id="284" r:id="rId19"/>
  </p:sldIdLst>
  <p:sldSz cx="7561263" cy="10801350"/>
  <p:notesSz cx="6888163" cy="10020300"/>
  <p:defaultTextStyle>
    <a:defPPr>
      <a:defRPr lang="ru-RU"/>
    </a:defPPr>
    <a:lvl1pPr marL="0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4637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9274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73911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98548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23185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47822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72459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97096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2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96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577" autoAdjust="0"/>
  </p:normalViewPr>
  <p:slideViewPr>
    <p:cSldViewPr>
      <p:cViewPr varScale="1">
        <p:scale>
          <a:sx n="47" d="100"/>
          <a:sy n="47" d="100"/>
        </p:scale>
        <p:origin x="2256" y="66"/>
      </p:cViewPr>
      <p:guideLst>
        <p:guide orient="horz" pos="3402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58988F3-64DE-4E7D-9704-5E841DF23E61}" type="datetimeFigureOut">
              <a:rPr lang="ru-RU" smtClean="0"/>
              <a:pPr/>
              <a:t>12.10.2015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750888"/>
            <a:ext cx="26273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BFF24F90-DFD8-4D7B-8209-73CAD0AA872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2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9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4637" algn="l" defTabSz="1049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9274" algn="l" defTabSz="1049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73911" algn="l" defTabSz="1049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98548" algn="l" defTabSz="1049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23185" algn="l" defTabSz="1049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47822" algn="l" defTabSz="1049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72459" algn="l" defTabSz="1049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97096" algn="l" defTabSz="1049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 userDrawn="1"/>
        </p:nvSpPr>
        <p:spPr>
          <a:xfrm rot="167672">
            <a:off x="2231709" y="-66983"/>
            <a:ext cx="696352" cy="10818095"/>
          </a:xfrm>
          <a:custGeom>
            <a:avLst/>
            <a:gdLst>
              <a:gd name="connsiteX0" fmla="*/ 829339 w 829339"/>
              <a:gd name="connsiteY0" fmla="*/ 0 h 6804837"/>
              <a:gd name="connsiteX1" fmla="*/ 531628 w 829339"/>
              <a:gd name="connsiteY1" fmla="*/ 3211033 h 6804837"/>
              <a:gd name="connsiteX2" fmla="*/ 0 w 829339"/>
              <a:gd name="connsiteY2" fmla="*/ 6804837 h 6804837"/>
              <a:gd name="connsiteX3" fmla="*/ 0 w 829339"/>
              <a:gd name="connsiteY3" fmla="*/ 6804837 h 6804837"/>
              <a:gd name="connsiteX0" fmla="*/ 829339 w 906100"/>
              <a:gd name="connsiteY0" fmla="*/ 0 h 6804837"/>
              <a:gd name="connsiteX1" fmla="*/ 531628 w 906100"/>
              <a:gd name="connsiteY1" fmla="*/ 3211033 h 6804837"/>
              <a:gd name="connsiteX2" fmla="*/ 0 w 906100"/>
              <a:gd name="connsiteY2" fmla="*/ 6804837 h 6804837"/>
              <a:gd name="connsiteX3" fmla="*/ 0 w 906100"/>
              <a:gd name="connsiteY3" fmla="*/ 6804837 h 6804837"/>
              <a:gd name="connsiteX0" fmla="*/ 531628 w 558175"/>
              <a:gd name="connsiteY0" fmla="*/ 0 h 6751674"/>
              <a:gd name="connsiteX1" fmla="*/ 531628 w 558175"/>
              <a:gd name="connsiteY1" fmla="*/ 3157870 h 6751674"/>
              <a:gd name="connsiteX2" fmla="*/ 0 w 558175"/>
              <a:gd name="connsiteY2" fmla="*/ 6751674 h 6751674"/>
              <a:gd name="connsiteX3" fmla="*/ 0 w 558175"/>
              <a:gd name="connsiteY3" fmla="*/ 6751674 h 6751674"/>
              <a:gd name="connsiteX0" fmla="*/ 531628 w 558175"/>
              <a:gd name="connsiteY0" fmla="*/ 0 h 6751674"/>
              <a:gd name="connsiteX1" fmla="*/ 531628 w 558175"/>
              <a:gd name="connsiteY1" fmla="*/ 3157870 h 6751674"/>
              <a:gd name="connsiteX2" fmla="*/ 0 w 558175"/>
              <a:gd name="connsiteY2" fmla="*/ 6751674 h 6751674"/>
              <a:gd name="connsiteX3" fmla="*/ 0 w 558175"/>
              <a:gd name="connsiteY3" fmla="*/ 6751674 h 6751674"/>
              <a:gd name="connsiteX0" fmla="*/ 531628 w 531628"/>
              <a:gd name="connsiteY0" fmla="*/ 0 h 6751674"/>
              <a:gd name="connsiteX1" fmla="*/ 531628 w 531628"/>
              <a:gd name="connsiteY1" fmla="*/ 3157870 h 6751674"/>
              <a:gd name="connsiteX2" fmla="*/ 0 w 531628"/>
              <a:gd name="connsiteY2" fmla="*/ 6751674 h 6751674"/>
              <a:gd name="connsiteX3" fmla="*/ 0 w 531628"/>
              <a:gd name="connsiteY3" fmla="*/ 6751674 h 6751674"/>
              <a:gd name="connsiteX0" fmla="*/ 531628 w 531628"/>
              <a:gd name="connsiteY0" fmla="*/ 0 h 6751674"/>
              <a:gd name="connsiteX1" fmla="*/ 531628 w 531628"/>
              <a:gd name="connsiteY1" fmla="*/ 3157870 h 6751674"/>
              <a:gd name="connsiteX2" fmla="*/ 0 w 531628"/>
              <a:gd name="connsiteY2" fmla="*/ 6751674 h 6751674"/>
              <a:gd name="connsiteX3" fmla="*/ 0 w 531628"/>
              <a:gd name="connsiteY3" fmla="*/ 6751674 h 6751674"/>
              <a:gd name="connsiteX0" fmla="*/ 701749 w 701749"/>
              <a:gd name="connsiteY0" fmla="*/ 0 h 6751674"/>
              <a:gd name="connsiteX1" fmla="*/ 531628 w 701749"/>
              <a:gd name="connsiteY1" fmla="*/ 3157870 h 6751674"/>
              <a:gd name="connsiteX2" fmla="*/ 0 w 701749"/>
              <a:gd name="connsiteY2" fmla="*/ 6751674 h 6751674"/>
              <a:gd name="connsiteX3" fmla="*/ 0 w 701749"/>
              <a:gd name="connsiteY3" fmla="*/ 6751674 h 6751674"/>
              <a:gd name="connsiteX0" fmla="*/ 701749 w 701749"/>
              <a:gd name="connsiteY0" fmla="*/ 0 h 6751674"/>
              <a:gd name="connsiteX1" fmla="*/ 531628 w 701749"/>
              <a:gd name="connsiteY1" fmla="*/ 3157870 h 6751674"/>
              <a:gd name="connsiteX2" fmla="*/ 0 w 701749"/>
              <a:gd name="connsiteY2" fmla="*/ 6751674 h 6751674"/>
              <a:gd name="connsiteX3" fmla="*/ 0 w 701749"/>
              <a:gd name="connsiteY3" fmla="*/ 6751674 h 6751674"/>
              <a:gd name="connsiteX0" fmla="*/ 765545 w 765545"/>
              <a:gd name="connsiteY0" fmla="*/ 0 h 6868632"/>
              <a:gd name="connsiteX1" fmla="*/ 531628 w 765545"/>
              <a:gd name="connsiteY1" fmla="*/ 3274828 h 6868632"/>
              <a:gd name="connsiteX2" fmla="*/ 0 w 765545"/>
              <a:gd name="connsiteY2" fmla="*/ 6868632 h 6868632"/>
              <a:gd name="connsiteX3" fmla="*/ 0 w 765545"/>
              <a:gd name="connsiteY3" fmla="*/ 6868632 h 6868632"/>
              <a:gd name="connsiteX0" fmla="*/ 765545 w 842113"/>
              <a:gd name="connsiteY0" fmla="*/ 0 h 6868632"/>
              <a:gd name="connsiteX1" fmla="*/ 531628 w 842113"/>
              <a:gd name="connsiteY1" fmla="*/ 3274828 h 6868632"/>
              <a:gd name="connsiteX2" fmla="*/ 0 w 842113"/>
              <a:gd name="connsiteY2" fmla="*/ 6868632 h 6868632"/>
              <a:gd name="connsiteX3" fmla="*/ 0 w 842113"/>
              <a:gd name="connsiteY3" fmla="*/ 6868632 h 686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2113" h="6868632">
                <a:moveTo>
                  <a:pt x="765545" y="0"/>
                </a:moveTo>
                <a:cubicBezTo>
                  <a:pt x="441252" y="464289"/>
                  <a:pt x="-262269" y="714154"/>
                  <a:pt x="531628" y="3274828"/>
                </a:cubicBezTo>
                <a:cubicBezTo>
                  <a:pt x="1463748" y="6090683"/>
                  <a:pt x="0" y="6868632"/>
                  <a:pt x="0" y="6868632"/>
                </a:cubicBezTo>
                <a:lnTo>
                  <a:pt x="0" y="6868632"/>
                </a:lnTo>
              </a:path>
            </a:pathLst>
          </a:custGeom>
          <a:ln w="38100">
            <a:solidFill>
              <a:schemeClr val="accent3">
                <a:lumMod val="50000"/>
              </a:schemeClr>
            </a:solidFill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4927" tIns="52464" rIns="104927" bIns="52464" rtlCol="0" anchor="ctr"/>
          <a:lstStyle/>
          <a:p>
            <a:pPr algn="ctr"/>
            <a:endParaRPr lang="ru-RU" dirty="0"/>
          </a:p>
        </p:txBody>
      </p:sp>
      <p:sp>
        <p:nvSpPr>
          <p:cNvPr id="8" name="Полилиния 7"/>
          <p:cNvSpPr/>
          <p:nvPr userDrawn="1"/>
        </p:nvSpPr>
        <p:spPr>
          <a:xfrm rot="189704">
            <a:off x="1634136" y="100841"/>
            <a:ext cx="1216959" cy="10801350"/>
          </a:xfrm>
          <a:custGeom>
            <a:avLst/>
            <a:gdLst>
              <a:gd name="connsiteX0" fmla="*/ 350874 w 350874"/>
              <a:gd name="connsiteY0" fmla="*/ 0 h 6858000"/>
              <a:gd name="connsiteX1" fmla="*/ 0 w 350874"/>
              <a:gd name="connsiteY1" fmla="*/ 6858000 h 6858000"/>
              <a:gd name="connsiteX2" fmla="*/ 350874 w 350874"/>
              <a:gd name="connsiteY2" fmla="*/ 0 h 6858000"/>
              <a:gd name="connsiteX0" fmla="*/ 981778 w 1393284"/>
              <a:gd name="connsiteY0" fmla="*/ 0 h 6859149"/>
              <a:gd name="connsiteX1" fmla="*/ 630904 w 1393284"/>
              <a:gd name="connsiteY1" fmla="*/ 6858000 h 6859149"/>
              <a:gd name="connsiteX2" fmla="*/ 981778 w 1393284"/>
              <a:gd name="connsiteY2" fmla="*/ 0 h 685914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132877 w 1773156"/>
              <a:gd name="connsiteY0" fmla="*/ 140562 h 6999465"/>
              <a:gd name="connsiteX1" fmla="*/ 782003 w 1773156"/>
              <a:gd name="connsiteY1" fmla="*/ 6998562 h 6999465"/>
              <a:gd name="connsiteX2" fmla="*/ 1132877 w 1773156"/>
              <a:gd name="connsiteY2" fmla="*/ 140562 h 6999465"/>
              <a:gd name="connsiteX0" fmla="*/ 1088002 w 1728281"/>
              <a:gd name="connsiteY0" fmla="*/ 88726 h 6947629"/>
              <a:gd name="connsiteX1" fmla="*/ 737128 w 1728281"/>
              <a:gd name="connsiteY1" fmla="*/ 6946726 h 6947629"/>
              <a:gd name="connsiteX2" fmla="*/ 1088002 w 1728281"/>
              <a:gd name="connsiteY2" fmla="*/ 88726 h 6947629"/>
              <a:gd name="connsiteX0" fmla="*/ 1085485 w 1722002"/>
              <a:gd name="connsiteY0" fmla="*/ 49 h 6858821"/>
              <a:gd name="connsiteX1" fmla="*/ 734611 w 1722002"/>
              <a:gd name="connsiteY1" fmla="*/ 6858049 h 6858821"/>
              <a:gd name="connsiteX2" fmla="*/ 1085485 w 1722002"/>
              <a:gd name="connsiteY2" fmla="*/ 49 h 6858821"/>
              <a:gd name="connsiteX0" fmla="*/ 1085485 w 1722002"/>
              <a:gd name="connsiteY0" fmla="*/ 49 h 6858821"/>
              <a:gd name="connsiteX1" fmla="*/ 734611 w 1722002"/>
              <a:gd name="connsiteY1" fmla="*/ 6858049 h 6858821"/>
              <a:gd name="connsiteX2" fmla="*/ 1085485 w 1722002"/>
              <a:gd name="connsiteY2" fmla="*/ 49 h 6858821"/>
              <a:gd name="connsiteX0" fmla="*/ 1085485 w 1625032"/>
              <a:gd name="connsiteY0" fmla="*/ 0 h 6858831"/>
              <a:gd name="connsiteX1" fmla="*/ 734611 w 1625032"/>
              <a:gd name="connsiteY1" fmla="*/ 6858000 h 6858831"/>
              <a:gd name="connsiteX2" fmla="*/ 1085485 w 1625032"/>
              <a:gd name="connsiteY2" fmla="*/ 0 h 6858831"/>
              <a:gd name="connsiteX0" fmla="*/ 1157562 w 1697109"/>
              <a:gd name="connsiteY0" fmla="*/ 0 h 6858831"/>
              <a:gd name="connsiteX1" fmla="*/ 806688 w 1697109"/>
              <a:gd name="connsiteY1" fmla="*/ 6858000 h 6858831"/>
              <a:gd name="connsiteX2" fmla="*/ 1157562 w 1697109"/>
              <a:gd name="connsiteY2" fmla="*/ 0 h 6858831"/>
              <a:gd name="connsiteX0" fmla="*/ 1404311 w 1943858"/>
              <a:gd name="connsiteY0" fmla="*/ 0 h 6858831"/>
              <a:gd name="connsiteX1" fmla="*/ 1053437 w 1943858"/>
              <a:gd name="connsiteY1" fmla="*/ 6858000 h 6858831"/>
              <a:gd name="connsiteX2" fmla="*/ 1404311 w 1943858"/>
              <a:gd name="connsiteY2" fmla="*/ 0 h 6858831"/>
              <a:gd name="connsiteX0" fmla="*/ 1404311 w 1943858"/>
              <a:gd name="connsiteY0" fmla="*/ 0 h 6858831"/>
              <a:gd name="connsiteX1" fmla="*/ 1053437 w 1943858"/>
              <a:gd name="connsiteY1" fmla="*/ 6858000 h 6858831"/>
              <a:gd name="connsiteX2" fmla="*/ 1404311 w 1943858"/>
              <a:gd name="connsiteY2" fmla="*/ 0 h 6858831"/>
              <a:gd name="connsiteX0" fmla="*/ 531348 w 1070895"/>
              <a:gd name="connsiteY0" fmla="*/ 0 h 6858831"/>
              <a:gd name="connsiteX1" fmla="*/ 180474 w 1070895"/>
              <a:gd name="connsiteY1" fmla="*/ 6858000 h 6858831"/>
              <a:gd name="connsiteX2" fmla="*/ 531348 w 1070895"/>
              <a:gd name="connsiteY2" fmla="*/ 0 h 6858831"/>
              <a:gd name="connsiteX0" fmla="*/ 884142 w 1423689"/>
              <a:gd name="connsiteY0" fmla="*/ 0 h 6858831"/>
              <a:gd name="connsiteX1" fmla="*/ 533268 w 1423689"/>
              <a:gd name="connsiteY1" fmla="*/ 6858000 h 6858831"/>
              <a:gd name="connsiteX2" fmla="*/ 884142 w 1423689"/>
              <a:gd name="connsiteY2" fmla="*/ 0 h 6858831"/>
              <a:gd name="connsiteX0" fmla="*/ 853263 w 1392810"/>
              <a:gd name="connsiteY0" fmla="*/ 0 h 6858831"/>
              <a:gd name="connsiteX1" fmla="*/ 502389 w 1392810"/>
              <a:gd name="connsiteY1" fmla="*/ 6858000 h 6858831"/>
              <a:gd name="connsiteX2" fmla="*/ 853263 w 1392810"/>
              <a:gd name="connsiteY2" fmla="*/ 0 h 6858831"/>
              <a:gd name="connsiteX0" fmla="*/ 925239 w 1464786"/>
              <a:gd name="connsiteY0" fmla="*/ 0 h 6858831"/>
              <a:gd name="connsiteX1" fmla="*/ 574365 w 1464786"/>
              <a:gd name="connsiteY1" fmla="*/ 6858000 h 6858831"/>
              <a:gd name="connsiteX2" fmla="*/ 925239 w 1464786"/>
              <a:gd name="connsiteY2" fmla="*/ 0 h 6858831"/>
              <a:gd name="connsiteX0" fmla="*/ 925239 w 1097863"/>
              <a:gd name="connsiteY0" fmla="*/ 0 h 6859035"/>
              <a:gd name="connsiteX1" fmla="*/ 574365 w 1097863"/>
              <a:gd name="connsiteY1" fmla="*/ 6858000 h 6859035"/>
              <a:gd name="connsiteX2" fmla="*/ 925239 w 1097863"/>
              <a:gd name="connsiteY2" fmla="*/ 0 h 6859035"/>
              <a:gd name="connsiteX0" fmla="*/ 925239 w 1198039"/>
              <a:gd name="connsiteY0" fmla="*/ 0 h 6858000"/>
              <a:gd name="connsiteX1" fmla="*/ 574365 w 1198039"/>
              <a:gd name="connsiteY1" fmla="*/ 6858000 h 6858000"/>
              <a:gd name="connsiteX2" fmla="*/ 925239 w 1198039"/>
              <a:gd name="connsiteY2" fmla="*/ 0 h 6858000"/>
              <a:gd name="connsiteX0" fmla="*/ 925239 w 1193849"/>
              <a:gd name="connsiteY0" fmla="*/ 0 h 6858000"/>
              <a:gd name="connsiteX1" fmla="*/ 574365 w 1193849"/>
              <a:gd name="connsiteY1" fmla="*/ 6858000 h 6858000"/>
              <a:gd name="connsiteX2" fmla="*/ 925239 w 1193849"/>
              <a:gd name="connsiteY2" fmla="*/ 0 h 6858000"/>
              <a:gd name="connsiteX0" fmla="*/ 925239 w 1345409"/>
              <a:gd name="connsiteY0" fmla="*/ 0 h 6858000"/>
              <a:gd name="connsiteX1" fmla="*/ 574365 w 1345409"/>
              <a:gd name="connsiteY1" fmla="*/ 6858000 h 6858000"/>
              <a:gd name="connsiteX2" fmla="*/ 925239 w 1345409"/>
              <a:gd name="connsiteY2" fmla="*/ 0 h 6858000"/>
              <a:gd name="connsiteX0" fmla="*/ 925239 w 1327679"/>
              <a:gd name="connsiteY0" fmla="*/ 0 h 6858000"/>
              <a:gd name="connsiteX1" fmla="*/ 574365 w 1327679"/>
              <a:gd name="connsiteY1" fmla="*/ 6858000 h 6858000"/>
              <a:gd name="connsiteX2" fmla="*/ 925239 w 1327679"/>
              <a:gd name="connsiteY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7679" h="6858000">
                <a:moveTo>
                  <a:pt x="925239" y="0"/>
                </a:moveTo>
                <a:cubicBezTo>
                  <a:pt x="-967356" y="2498651"/>
                  <a:pt x="2860365" y="4901609"/>
                  <a:pt x="574365" y="6858000"/>
                </a:cubicBezTo>
                <a:cubicBezTo>
                  <a:pt x="2520123" y="4444409"/>
                  <a:pt x="-1786063" y="2870791"/>
                  <a:pt x="925239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27" tIns="52464" rIns="104927" bIns="52464" rtlCol="0" anchor="ctr"/>
          <a:lstStyle/>
          <a:p>
            <a:pPr algn="ctr"/>
            <a:endParaRPr lang="ru-RU" dirty="0"/>
          </a:p>
        </p:txBody>
      </p:sp>
      <p:sp>
        <p:nvSpPr>
          <p:cNvPr id="9" name="Полилиния 8"/>
          <p:cNvSpPr/>
          <p:nvPr userDrawn="1"/>
        </p:nvSpPr>
        <p:spPr>
          <a:xfrm>
            <a:off x="1131071" y="-32731"/>
            <a:ext cx="1458678" cy="10850447"/>
          </a:xfrm>
          <a:custGeom>
            <a:avLst/>
            <a:gdLst>
              <a:gd name="connsiteX0" fmla="*/ 1101437 w 1101437"/>
              <a:gd name="connsiteY0" fmla="*/ 10391 h 6889173"/>
              <a:gd name="connsiteX1" fmla="*/ 1007918 w 1101437"/>
              <a:gd name="connsiteY1" fmla="*/ 0 h 6889173"/>
              <a:gd name="connsiteX2" fmla="*/ 0 w 1101437"/>
              <a:gd name="connsiteY2" fmla="*/ 5081155 h 6889173"/>
              <a:gd name="connsiteX3" fmla="*/ 613064 w 1101437"/>
              <a:gd name="connsiteY3" fmla="*/ 6889173 h 6889173"/>
              <a:gd name="connsiteX4" fmla="*/ 665018 w 1101437"/>
              <a:gd name="connsiteY4" fmla="*/ 6889173 h 6889173"/>
              <a:gd name="connsiteX5" fmla="*/ 467591 w 1101437"/>
              <a:gd name="connsiteY5" fmla="*/ 4073237 h 6889173"/>
              <a:gd name="connsiteX6" fmla="*/ 1101437 w 1101437"/>
              <a:gd name="connsiteY6" fmla="*/ 10391 h 6889173"/>
              <a:gd name="connsiteX0" fmla="*/ 1418094 w 1418094"/>
              <a:gd name="connsiteY0" fmla="*/ 10391 h 6889173"/>
              <a:gd name="connsiteX1" fmla="*/ 1324575 w 1418094"/>
              <a:gd name="connsiteY1" fmla="*/ 0 h 6889173"/>
              <a:gd name="connsiteX2" fmla="*/ 316657 w 1418094"/>
              <a:gd name="connsiteY2" fmla="*/ 5081155 h 6889173"/>
              <a:gd name="connsiteX3" fmla="*/ 929721 w 1418094"/>
              <a:gd name="connsiteY3" fmla="*/ 6889173 h 6889173"/>
              <a:gd name="connsiteX4" fmla="*/ 981675 w 1418094"/>
              <a:gd name="connsiteY4" fmla="*/ 6889173 h 6889173"/>
              <a:gd name="connsiteX5" fmla="*/ 784248 w 1418094"/>
              <a:gd name="connsiteY5" fmla="*/ 4073237 h 6889173"/>
              <a:gd name="connsiteX6" fmla="*/ 1418094 w 1418094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8296" h="6889173">
                <a:moveTo>
                  <a:pt x="1543718" y="10391"/>
                </a:moveTo>
                <a:lnTo>
                  <a:pt x="1450199" y="0"/>
                </a:lnTo>
                <a:cubicBezTo>
                  <a:pt x="303735" y="1423554"/>
                  <a:pt x="-562173" y="3834246"/>
                  <a:pt x="442281" y="5081155"/>
                </a:cubicBezTo>
                <a:cubicBezTo>
                  <a:pt x="1467518" y="6182591"/>
                  <a:pt x="1713435" y="6057900"/>
                  <a:pt x="1055345" y="6889173"/>
                </a:cubicBezTo>
                <a:lnTo>
                  <a:pt x="1107299" y="6889173"/>
                </a:lnTo>
                <a:cubicBezTo>
                  <a:pt x="1862372" y="6096001"/>
                  <a:pt x="1910862" y="5739246"/>
                  <a:pt x="909872" y="4073237"/>
                </a:cubicBezTo>
                <a:cubicBezTo>
                  <a:pt x="102845" y="2635828"/>
                  <a:pt x="636246" y="1042555"/>
                  <a:pt x="1543718" y="10391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27" tIns="52464" rIns="104927" bIns="52464" rtlCol="0" anchor="ctr"/>
          <a:lstStyle/>
          <a:p>
            <a:pPr algn="ctr"/>
            <a:endParaRPr lang="ru-RU" dirty="0"/>
          </a:p>
        </p:txBody>
      </p:sp>
      <p:sp>
        <p:nvSpPr>
          <p:cNvPr id="10" name="Полилиния 9"/>
          <p:cNvSpPr/>
          <p:nvPr userDrawn="1"/>
        </p:nvSpPr>
        <p:spPr>
          <a:xfrm>
            <a:off x="1041603" y="-21821"/>
            <a:ext cx="1427860" cy="11079567"/>
          </a:xfrm>
          <a:custGeom>
            <a:avLst/>
            <a:gdLst>
              <a:gd name="connsiteX0" fmla="*/ 1101437 w 1101437"/>
              <a:gd name="connsiteY0" fmla="*/ 10391 h 6889173"/>
              <a:gd name="connsiteX1" fmla="*/ 1007918 w 1101437"/>
              <a:gd name="connsiteY1" fmla="*/ 0 h 6889173"/>
              <a:gd name="connsiteX2" fmla="*/ 0 w 1101437"/>
              <a:gd name="connsiteY2" fmla="*/ 5081155 h 6889173"/>
              <a:gd name="connsiteX3" fmla="*/ 613064 w 1101437"/>
              <a:gd name="connsiteY3" fmla="*/ 6889173 h 6889173"/>
              <a:gd name="connsiteX4" fmla="*/ 665018 w 1101437"/>
              <a:gd name="connsiteY4" fmla="*/ 6889173 h 6889173"/>
              <a:gd name="connsiteX5" fmla="*/ 467591 w 1101437"/>
              <a:gd name="connsiteY5" fmla="*/ 4073237 h 6889173"/>
              <a:gd name="connsiteX6" fmla="*/ 1101437 w 1101437"/>
              <a:gd name="connsiteY6" fmla="*/ 10391 h 6889173"/>
              <a:gd name="connsiteX0" fmla="*/ 1418094 w 1418094"/>
              <a:gd name="connsiteY0" fmla="*/ 10391 h 6889173"/>
              <a:gd name="connsiteX1" fmla="*/ 1324575 w 1418094"/>
              <a:gd name="connsiteY1" fmla="*/ 0 h 6889173"/>
              <a:gd name="connsiteX2" fmla="*/ 316657 w 1418094"/>
              <a:gd name="connsiteY2" fmla="*/ 5081155 h 6889173"/>
              <a:gd name="connsiteX3" fmla="*/ 929721 w 1418094"/>
              <a:gd name="connsiteY3" fmla="*/ 6889173 h 6889173"/>
              <a:gd name="connsiteX4" fmla="*/ 981675 w 1418094"/>
              <a:gd name="connsiteY4" fmla="*/ 6889173 h 6889173"/>
              <a:gd name="connsiteX5" fmla="*/ 784248 w 1418094"/>
              <a:gd name="connsiteY5" fmla="*/ 4073237 h 6889173"/>
              <a:gd name="connsiteX6" fmla="*/ 1418094 w 1418094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926976 w 1926976"/>
              <a:gd name="connsiteY0" fmla="*/ 0 h 7034646"/>
              <a:gd name="connsiteX1" fmla="*/ 1450199 w 1926976"/>
              <a:gd name="connsiteY1" fmla="*/ 145473 h 7034646"/>
              <a:gd name="connsiteX2" fmla="*/ 442281 w 1926976"/>
              <a:gd name="connsiteY2" fmla="*/ 5226628 h 7034646"/>
              <a:gd name="connsiteX3" fmla="*/ 1055345 w 1926976"/>
              <a:gd name="connsiteY3" fmla="*/ 7034646 h 7034646"/>
              <a:gd name="connsiteX4" fmla="*/ 1107299 w 1926976"/>
              <a:gd name="connsiteY4" fmla="*/ 7034646 h 7034646"/>
              <a:gd name="connsiteX5" fmla="*/ 909872 w 1926976"/>
              <a:gd name="connsiteY5" fmla="*/ 4218710 h 7034646"/>
              <a:gd name="connsiteX6" fmla="*/ 1926976 w 1926976"/>
              <a:gd name="connsiteY6" fmla="*/ 0 h 7034646"/>
              <a:gd name="connsiteX0" fmla="*/ 1862534 w 1862534"/>
              <a:gd name="connsiteY0" fmla="*/ 0 h 7034646"/>
              <a:gd name="connsiteX1" fmla="*/ 1710051 w 1862534"/>
              <a:gd name="connsiteY1" fmla="*/ 10391 h 7034646"/>
              <a:gd name="connsiteX2" fmla="*/ 377839 w 1862534"/>
              <a:gd name="connsiteY2" fmla="*/ 5226628 h 7034646"/>
              <a:gd name="connsiteX3" fmla="*/ 990903 w 1862534"/>
              <a:gd name="connsiteY3" fmla="*/ 7034646 h 7034646"/>
              <a:gd name="connsiteX4" fmla="*/ 1042857 w 1862534"/>
              <a:gd name="connsiteY4" fmla="*/ 7034646 h 7034646"/>
              <a:gd name="connsiteX5" fmla="*/ 845430 w 1862534"/>
              <a:gd name="connsiteY5" fmla="*/ 4218710 h 7034646"/>
              <a:gd name="connsiteX6" fmla="*/ 1862534 w 1862534"/>
              <a:gd name="connsiteY6" fmla="*/ 0 h 7034646"/>
              <a:gd name="connsiteX0" fmla="*/ 1542590 w 1542590"/>
              <a:gd name="connsiteY0" fmla="*/ 0 h 7034646"/>
              <a:gd name="connsiteX1" fmla="*/ 1390107 w 1542590"/>
              <a:gd name="connsiteY1" fmla="*/ 10391 h 7034646"/>
              <a:gd name="connsiteX2" fmla="*/ 460806 w 1542590"/>
              <a:gd name="connsiteY2" fmla="*/ 4312228 h 7034646"/>
              <a:gd name="connsiteX3" fmla="*/ 670959 w 1542590"/>
              <a:gd name="connsiteY3" fmla="*/ 7034646 h 7034646"/>
              <a:gd name="connsiteX4" fmla="*/ 722913 w 1542590"/>
              <a:gd name="connsiteY4" fmla="*/ 7034646 h 7034646"/>
              <a:gd name="connsiteX5" fmla="*/ 525486 w 1542590"/>
              <a:gd name="connsiteY5" fmla="*/ 4218710 h 7034646"/>
              <a:gd name="connsiteX6" fmla="*/ 1542590 w 1542590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585578 w 1602682"/>
              <a:gd name="connsiteY5" fmla="*/ 4218710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2085826"/>
              <a:gd name="connsiteY0" fmla="*/ 0 h 7034646"/>
              <a:gd name="connsiteX1" fmla="*/ 1450199 w 2085826"/>
              <a:gd name="connsiteY1" fmla="*/ 10391 h 7034646"/>
              <a:gd name="connsiteX2" fmla="*/ 442281 w 2085826"/>
              <a:gd name="connsiteY2" fmla="*/ 5185065 h 7034646"/>
              <a:gd name="connsiteX3" fmla="*/ 731051 w 2085826"/>
              <a:gd name="connsiteY3" fmla="*/ 7034646 h 7034646"/>
              <a:gd name="connsiteX4" fmla="*/ 783005 w 2085826"/>
              <a:gd name="connsiteY4" fmla="*/ 7034646 h 7034646"/>
              <a:gd name="connsiteX5" fmla="*/ 1185032 w 2085826"/>
              <a:gd name="connsiteY5" fmla="*/ 5673438 h 7034646"/>
              <a:gd name="connsiteX6" fmla="*/ 1602682 w 2085826"/>
              <a:gd name="connsiteY6" fmla="*/ 0 h 7034646"/>
              <a:gd name="connsiteX0" fmla="*/ 1602682 w 2085826"/>
              <a:gd name="connsiteY0" fmla="*/ 0 h 7034646"/>
              <a:gd name="connsiteX1" fmla="*/ 1450199 w 2085826"/>
              <a:gd name="connsiteY1" fmla="*/ 10391 h 7034646"/>
              <a:gd name="connsiteX2" fmla="*/ 442281 w 2085826"/>
              <a:gd name="connsiteY2" fmla="*/ 5185065 h 7034646"/>
              <a:gd name="connsiteX3" fmla="*/ 731051 w 2085826"/>
              <a:gd name="connsiteY3" fmla="*/ 7034646 h 7034646"/>
              <a:gd name="connsiteX4" fmla="*/ 783005 w 2085826"/>
              <a:gd name="connsiteY4" fmla="*/ 7034646 h 7034646"/>
              <a:gd name="connsiteX5" fmla="*/ 1185032 w 2085826"/>
              <a:gd name="connsiteY5" fmla="*/ 5673438 h 7034646"/>
              <a:gd name="connsiteX6" fmla="*/ 1602682 w 2085826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1185032 w 1602682"/>
              <a:gd name="connsiteY5" fmla="*/ 5673438 h 7034646"/>
              <a:gd name="connsiteX6" fmla="*/ 1602682 w 1602682"/>
              <a:gd name="connsiteY6" fmla="*/ 0 h 7034646"/>
              <a:gd name="connsiteX0" fmla="*/ 1602682 w 1633050"/>
              <a:gd name="connsiteY0" fmla="*/ 0 h 7034646"/>
              <a:gd name="connsiteX1" fmla="*/ 1450199 w 1633050"/>
              <a:gd name="connsiteY1" fmla="*/ 10391 h 7034646"/>
              <a:gd name="connsiteX2" fmla="*/ 442281 w 1633050"/>
              <a:gd name="connsiteY2" fmla="*/ 5185065 h 7034646"/>
              <a:gd name="connsiteX3" fmla="*/ 731051 w 1633050"/>
              <a:gd name="connsiteY3" fmla="*/ 7034646 h 7034646"/>
              <a:gd name="connsiteX4" fmla="*/ 783005 w 1633050"/>
              <a:gd name="connsiteY4" fmla="*/ 7034646 h 7034646"/>
              <a:gd name="connsiteX5" fmla="*/ 1185032 w 1633050"/>
              <a:gd name="connsiteY5" fmla="*/ 5673438 h 7034646"/>
              <a:gd name="connsiteX6" fmla="*/ 1602682 w 1633050"/>
              <a:gd name="connsiteY6" fmla="*/ 0 h 703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50" h="7034646">
                <a:moveTo>
                  <a:pt x="1602682" y="0"/>
                </a:moveTo>
                <a:lnTo>
                  <a:pt x="1450199" y="10391"/>
                </a:lnTo>
                <a:cubicBezTo>
                  <a:pt x="303735" y="1433945"/>
                  <a:pt x="-562173" y="3938156"/>
                  <a:pt x="442281" y="5185065"/>
                </a:cubicBezTo>
                <a:cubicBezTo>
                  <a:pt x="1467518" y="6286501"/>
                  <a:pt x="1389141" y="6203373"/>
                  <a:pt x="731051" y="7034646"/>
                </a:cubicBezTo>
                <a:lnTo>
                  <a:pt x="783005" y="7034646"/>
                </a:lnTo>
                <a:cubicBezTo>
                  <a:pt x="1066676" y="6771410"/>
                  <a:pt x="2276283" y="6473537"/>
                  <a:pt x="1185032" y="5673438"/>
                </a:cubicBezTo>
                <a:cubicBezTo>
                  <a:pt x="-850384" y="3893129"/>
                  <a:pt x="695210" y="1032164"/>
                  <a:pt x="160268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27" tIns="52464" rIns="104927" bIns="52464" rtlCol="0" anchor="ctr"/>
          <a:lstStyle/>
          <a:p>
            <a:pPr algn="ctr"/>
            <a:endParaRPr lang="ru-RU" dirty="0"/>
          </a:p>
        </p:txBody>
      </p:sp>
      <p:sp>
        <p:nvSpPr>
          <p:cNvPr id="11" name="Полилиния 10"/>
          <p:cNvSpPr/>
          <p:nvPr userDrawn="1"/>
        </p:nvSpPr>
        <p:spPr>
          <a:xfrm>
            <a:off x="1" y="1"/>
            <a:ext cx="2311341" cy="10834081"/>
          </a:xfrm>
          <a:custGeom>
            <a:avLst/>
            <a:gdLst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22318 w 2795155"/>
              <a:gd name="connsiteY4" fmla="*/ 5288973 h 6878782"/>
              <a:gd name="connsiteX5" fmla="*/ 2795155 w 2795155"/>
              <a:gd name="connsiteY5" fmla="*/ 0 h 687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5155" h="6878782">
                <a:moveTo>
                  <a:pt x="2795155" y="0"/>
                </a:moveTo>
                <a:lnTo>
                  <a:pt x="0" y="0"/>
                </a:lnTo>
                <a:lnTo>
                  <a:pt x="0" y="6858000"/>
                </a:lnTo>
                <a:lnTo>
                  <a:pt x="2337955" y="6878782"/>
                </a:lnTo>
                <a:cubicBezTo>
                  <a:pt x="3141519" y="6255328"/>
                  <a:pt x="2635827" y="5912427"/>
                  <a:pt x="1922318" y="5288973"/>
                </a:cubicBezTo>
                <a:cubicBezTo>
                  <a:pt x="606137" y="4201392"/>
                  <a:pt x="1575955" y="1409700"/>
                  <a:pt x="2795155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31115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27" tIns="52464" rIns="104927" bIns="52464" rtlCol="0" anchor="ctr"/>
          <a:lstStyle/>
          <a:p>
            <a:pPr algn="ctr"/>
            <a:endParaRPr lang="ru-RU" dirty="0">
              <a:solidFill>
                <a:schemeClr val="lt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3367" y="2111710"/>
            <a:ext cx="3332625" cy="2162543"/>
          </a:xfrm>
        </p:spPr>
        <p:txBody>
          <a:bodyPr/>
          <a:lstStyle>
            <a:lvl1pPr>
              <a:defRPr b="1" cap="none" spc="344">
                <a:ln w="11430" cmpd="sng">
                  <a:noFill/>
                  <a:prstDash val="solid"/>
                  <a:miter lim="800000"/>
                </a:ln>
                <a:gradFill>
                  <a:gsLst>
                    <a:gs pos="53000">
                      <a:schemeClr val="accent3">
                        <a:lumMod val="50000"/>
                      </a:schemeClr>
                    </a:gs>
                    <a:gs pos="100000">
                      <a:schemeClr val="tx1"/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3367" y="5329642"/>
            <a:ext cx="3348189" cy="2913147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349655"/>
                  </a:solidFill>
                </a:ln>
                <a:gradFill>
                  <a:gsLst>
                    <a:gs pos="13000">
                      <a:schemeClr val="tx1"/>
                    </a:gs>
                    <a:gs pos="71000">
                      <a:schemeClr val="accent3">
                        <a:lumMod val="75000"/>
                      </a:schemeClr>
                    </a:gs>
                    <a:gs pos="92000">
                      <a:schemeClr val="tx1"/>
                    </a:gs>
                  </a:gsLst>
                  <a:lin ang="5400000" scaled="0"/>
                </a:gradFill>
              </a:defRPr>
            </a:lvl1pPr>
            <a:lvl2pPr marL="524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9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3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8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2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4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72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97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848476"/>
      </p:ext>
    </p:extLst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-21698" y="-1921835"/>
            <a:ext cx="7591555" cy="15882515"/>
            <a:chOff x="-26242" y="-1220213"/>
            <a:chExt cx="9180633" cy="10084136"/>
          </a:xfrm>
        </p:grpSpPr>
        <p:sp>
          <p:nvSpPr>
            <p:cNvPr id="8" name="Полилиния 7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олилиния 8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Полилиния 21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3" name="Полилиния 22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Полилиния 19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1" name="Полилиния 20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3" name="Группа 12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8" name="Полилиния 17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9" name="Полилиния 18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4" name="Группа 13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6" name="Полилиния 15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7" name="Полилиния 16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5" name="Полилиния 14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56" y="70284"/>
            <a:ext cx="5011102" cy="1928014"/>
          </a:xfrm>
        </p:spPr>
        <p:txBody>
          <a:bodyPr vert="horz" lIns="104927" tIns="52464" rIns="104927" bIns="52464" rtlCol="0" anchor="ctr">
            <a:normAutofit/>
          </a:bodyPr>
          <a:lstStyle>
            <a:lvl1pPr>
              <a:defRPr lang="ru-RU" b="1" cap="none" spc="344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970" y="3515148"/>
            <a:ext cx="6805137" cy="6668917"/>
          </a:xfrm>
          <a:solidFill>
            <a:schemeClr val="bg1">
              <a:alpha val="69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grpSp>
        <p:nvGrpSpPr>
          <p:cNvPr id="27" name="Группа 26"/>
          <p:cNvGrpSpPr/>
          <p:nvPr userDrawn="1"/>
        </p:nvGrpSpPr>
        <p:grpSpPr>
          <a:xfrm rot="7987570">
            <a:off x="2125095" y="10281106"/>
            <a:ext cx="484944" cy="372654"/>
            <a:chOff x="2857488" y="4883951"/>
            <a:chExt cx="571504" cy="903297"/>
          </a:xfrm>
        </p:grpSpPr>
        <p:sp>
          <p:nvSpPr>
            <p:cNvPr id="28" name="Овал 27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Овал 28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30" name="Прямая соединительная линия 29"/>
            <p:cNvCxnSpPr>
              <a:stCxn id="29" idx="0"/>
              <a:endCxn id="29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Овал 30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0" name="Группа 39"/>
          <p:cNvGrpSpPr/>
          <p:nvPr userDrawn="1"/>
        </p:nvGrpSpPr>
        <p:grpSpPr>
          <a:xfrm rot="13759740">
            <a:off x="-8740" y="10164844"/>
            <a:ext cx="484944" cy="372654"/>
            <a:chOff x="2857488" y="4883951"/>
            <a:chExt cx="571504" cy="903297"/>
          </a:xfrm>
        </p:grpSpPr>
        <p:sp>
          <p:nvSpPr>
            <p:cNvPr id="41" name="Овал 40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Овал 41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43" name="Прямая соединительная линия 42"/>
            <p:cNvCxnSpPr>
              <a:stCxn id="42" idx="0"/>
              <a:endCxn id="42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Овал 43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3" name="Группа 52"/>
          <p:cNvGrpSpPr/>
          <p:nvPr userDrawn="1"/>
        </p:nvGrpSpPr>
        <p:grpSpPr>
          <a:xfrm rot="4965394">
            <a:off x="6987178" y="332530"/>
            <a:ext cx="484944" cy="372654"/>
            <a:chOff x="2857488" y="4883951"/>
            <a:chExt cx="571504" cy="903297"/>
          </a:xfrm>
        </p:grpSpPr>
        <p:sp>
          <p:nvSpPr>
            <p:cNvPr id="54" name="Овал 53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5" name="Овал 54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56" name="Прямая соединительная линия 55"/>
            <p:cNvCxnSpPr>
              <a:stCxn id="55" idx="0"/>
              <a:endCxn id="55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Овал 56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140962455"/>
      </p:ext>
    </p:extLst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-74336" y="-43128"/>
            <a:ext cx="7688929" cy="12736667"/>
            <a:chOff x="-89897" y="0"/>
            <a:chExt cx="9298389" cy="8086773"/>
          </a:xfrm>
        </p:grpSpPr>
        <p:sp>
          <p:nvSpPr>
            <p:cNvPr id="8" name="Полилиния 7"/>
            <p:cNvSpPr/>
            <p:nvPr/>
          </p:nvSpPr>
          <p:spPr>
            <a:xfrm flipV="1">
              <a:off x="-36512" y="4592248"/>
              <a:ext cx="9245004" cy="2381122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127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42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олилиния 8"/>
            <p:cNvSpPr/>
            <p:nvPr/>
          </p:nvSpPr>
          <p:spPr>
            <a:xfrm rot="15296644" flipV="1">
              <a:off x="2494221" y="1711164"/>
              <a:ext cx="3791491" cy="8959727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72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0" name="Группа 9"/>
            <p:cNvGrpSpPr/>
            <p:nvPr/>
          </p:nvGrpSpPr>
          <p:grpSpPr>
            <a:xfrm flipH="1">
              <a:off x="5256810" y="2236468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4" name="Группа 13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9" name="Полилиния 18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0" name="Полилиния 19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5" name="Группа 14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7" name="Полилиния 16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8" name="Полилиния 17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6" name="Полилиния 15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0" y="0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Полилиния 11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5791" y="8579629"/>
            <a:ext cx="5167602" cy="2145268"/>
          </a:xfrm>
        </p:spPr>
        <p:txBody>
          <a:bodyPr vert="horz" lIns="104927" tIns="52464" rIns="104927" bIns="52464" rtlCol="0" anchor="ctr">
            <a:normAutofit/>
          </a:bodyPr>
          <a:lstStyle>
            <a:lvl1pPr>
              <a:defRPr lang="ru-RU" b="1" cap="none" spc="344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56132" y="410523"/>
            <a:ext cx="5693211" cy="2679315"/>
          </a:xfrm>
        </p:spPr>
        <p:txBody>
          <a:bodyPr vert="horz" lIns="104927" tIns="52464" rIns="104927" bIns="52464" rtlCol="0">
            <a:normAutofit/>
          </a:bodyPr>
          <a:lstStyle>
            <a:lvl1pPr>
              <a:defRPr lang="ru-RU" smtClean="0">
                <a:ln>
                  <a:solidFill>
                    <a:srgbClr val="349655"/>
                  </a:solidFill>
                </a:ln>
                <a:gradFill>
                  <a:gsLst>
                    <a:gs pos="13000">
                      <a:schemeClr val="tx1"/>
                    </a:gs>
                    <a:gs pos="71000">
                      <a:schemeClr val="accent3">
                        <a:lumMod val="75000"/>
                      </a:schemeClr>
                    </a:gs>
                    <a:gs pos="92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pPr marL="0" lvl="0" indent="0" algn="ctr">
              <a:buNone/>
            </a:pPr>
            <a:r>
              <a:rPr lang="ru-RU" smtClean="0"/>
              <a:t>Образец текста</a:t>
            </a:r>
          </a:p>
        </p:txBody>
      </p:sp>
      <p:grpSp>
        <p:nvGrpSpPr>
          <p:cNvPr id="21" name="Группа 20"/>
          <p:cNvGrpSpPr/>
          <p:nvPr userDrawn="1"/>
        </p:nvGrpSpPr>
        <p:grpSpPr>
          <a:xfrm rot="4495045">
            <a:off x="6294198" y="3477080"/>
            <a:ext cx="484944" cy="372654"/>
            <a:chOff x="2857488" y="4883951"/>
            <a:chExt cx="571504" cy="903297"/>
          </a:xfrm>
        </p:grpSpPr>
        <p:sp>
          <p:nvSpPr>
            <p:cNvPr id="22" name="Овал 21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Овал 22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24" name="Прямая соединительная линия 23"/>
            <p:cNvCxnSpPr>
              <a:stCxn id="23" idx="0"/>
              <a:endCxn id="23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Овал 24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4" name="Группа 33"/>
          <p:cNvGrpSpPr/>
          <p:nvPr userDrawn="1"/>
        </p:nvGrpSpPr>
        <p:grpSpPr>
          <a:xfrm rot="13759740">
            <a:off x="5212534" y="7784384"/>
            <a:ext cx="484944" cy="372654"/>
            <a:chOff x="2857488" y="4883951"/>
            <a:chExt cx="571504" cy="903297"/>
          </a:xfrm>
        </p:grpSpPr>
        <p:sp>
          <p:nvSpPr>
            <p:cNvPr id="35" name="Овал 34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Овал 35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37" name="Прямая соединительная линия 36"/>
            <p:cNvCxnSpPr>
              <a:stCxn id="36" idx="0"/>
              <a:endCxn id="36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Овал 37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7" name="Группа 46"/>
          <p:cNvGrpSpPr/>
          <p:nvPr userDrawn="1"/>
        </p:nvGrpSpPr>
        <p:grpSpPr>
          <a:xfrm rot="16758158">
            <a:off x="940479" y="373633"/>
            <a:ext cx="484944" cy="372654"/>
            <a:chOff x="2857488" y="4883951"/>
            <a:chExt cx="571504" cy="903297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48" name="Овал 47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Овал 48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50" name="Прямая соединительная линия 49"/>
            <p:cNvCxnSpPr>
              <a:stCxn id="49" idx="0"/>
              <a:endCxn id="49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Овал 50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784577245"/>
      </p:ext>
    </p:extLst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-21698" y="-1921835"/>
            <a:ext cx="7591555" cy="15882515"/>
            <a:chOff x="-26242" y="-1220213"/>
            <a:chExt cx="9180633" cy="10084136"/>
          </a:xfrm>
        </p:grpSpPr>
        <p:sp>
          <p:nvSpPr>
            <p:cNvPr id="9" name="Полилиния 8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олилиния 9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Полилиния 22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Полилиния 20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2" name="Полилиния 21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4" name="Группа 13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9" name="Полилиния 18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0" name="Полилиния 19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5" name="Группа 14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7" name="Полилиния 16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8" name="Полилиния 17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6" name="Полилиния 15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56" y="183697"/>
            <a:ext cx="4892014" cy="1928014"/>
          </a:xfrm>
        </p:spPr>
        <p:txBody>
          <a:bodyPr vert="horz" lIns="104927" tIns="52464" rIns="104927" bIns="52464" rtlCol="0" anchor="ctr">
            <a:normAutofit/>
          </a:bodyPr>
          <a:lstStyle>
            <a:lvl1pPr>
              <a:defRPr lang="ru-RU" b="1" cap="none" spc="344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6160" y="3699486"/>
            <a:ext cx="3339558" cy="6546534"/>
          </a:xfrm>
          <a:solidFill>
            <a:schemeClr val="bg1">
              <a:alpha val="69000"/>
            </a:schemeClr>
          </a:solidFill>
        </p:spPr>
        <p:txBody>
          <a:bodyPr vert="horz" lIns="104927" tIns="52464" rIns="104927" bIns="52464" rtlCol="0">
            <a:norm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6719" y="3719698"/>
            <a:ext cx="3339558" cy="6464367"/>
          </a:xfrm>
          <a:solidFill>
            <a:schemeClr val="bg1">
              <a:alpha val="69000"/>
            </a:schemeClr>
          </a:solidFill>
        </p:spPr>
        <p:txBody>
          <a:bodyPr vert="horz" lIns="104927" tIns="52464" rIns="104927" bIns="52464" rtlCol="0">
            <a:norm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grpSp>
        <p:nvGrpSpPr>
          <p:cNvPr id="25" name="Группа 24"/>
          <p:cNvGrpSpPr/>
          <p:nvPr userDrawn="1"/>
        </p:nvGrpSpPr>
        <p:grpSpPr>
          <a:xfrm rot="7987570">
            <a:off x="2125095" y="10281106"/>
            <a:ext cx="484944" cy="372654"/>
            <a:chOff x="2857488" y="4883951"/>
            <a:chExt cx="571504" cy="903297"/>
          </a:xfrm>
        </p:grpSpPr>
        <p:sp>
          <p:nvSpPr>
            <p:cNvPr id="26" name="Овал 25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Овал 26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28" name="Прямая соединительная линия 27"/>
            <p:cNvCxnSpPr>
              <a:stCxn id="27" idx="0"/>
              <a:endCxn id="27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Овал 28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8" name="Группа 37"/>
          <p:cNvGrpSpPr/>
          <p:nvPr userDrawn="1"/>
        </p:nvGrpSpPr>
        <p:grpSpPr>
          <a:xfrm rot="13759740">
            <a:off x="-8740" y="10164844"/>
            <a:ext cx="484944" cy="372654"/>
            <a:chOff x="2857488" y="4883951"/>
            <a:chExt cx="571504" cy="903297"/>
          </a:xfrm>
        </p:grpSpPr>
        <p:sp>
          <p:nvSpPr>
            <p:cNvPr id="39" name="Овал 38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Овал 39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41" name="Прямая соединительная линия 40"/>
            <p:cNvCxnSpPr>
              <a:stCxn id="40" idx="0"/>
              <a:endCxn id="40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Овал 41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1" name="Группа 50"/>
          <p:cNvGrpSpPr/>
          <p:nvPr userDrawn="1"/>
        </p:nvGrpSpPr>
        <p:grpSpPr>
          <a:xfrm rot="4965394">
            <a:off x="6987178" y="332530"/>
            <a:ext cx="484944" cy="372654"/>
            <a:chOff x="2857488" y="4883951"/>
            <a:chExt cx="571504" cy="903297"/>
          </a:xfrm>
        </p:grpSpPr>
        <p:sp>
          <p:nvSpPr>
            <p:cNvPr id="52" name="Овал 51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Овал 52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54" name="Прямая соединительная линия 53"/>
            <p:cNvCxnSpPr>
              <a:stCxn id="53" idx="0"/>
              <a:endCxn id="53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Овал 54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038342006"/>
      </p:ext>
    </p:extLst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 userDrawn="1"/>
        </p:nvGrpSpPr>
        <p:grpSpPr>
          <a:xfrm>
            <a:off x="-21698" y="-1921835"/>
            <a:ext cx="7591555" cy="15882515"/>
            <a:chOff x="-26242" y="-1220213"/>
            <a:chExt cx="9180633" cy="10084136"/>
          </a:xfrm>
        </p:grpSpPr>
        <p:sp>
          <p:nvSpPr>
            <p:cNvPr id="6" name="Полилиния 5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олилиния 6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Полилиния 19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1" name="Полилиния 20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Полилиния 17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1" name="Группа 10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6" name="Полилиния 15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7" name="Полилиния 16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2" name="Группа 11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4" name="Полилиния 13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5" name="Полилиния 14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3" name="Полилиния 12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22" name="Группа 21"/>
          <p:cNvGrpSpPr/>
          <p:nvPr userDrawn="1"/>
        </p:nvGrpSpPr>
        <p:grpSpPr>
          <a:xfrm rot="7987570">
            <a:off x="2125095" y="10281106"/>
            <a:ext cx="484944" cy="372654"/>
            <a:chOff x="2857488" y="4883951"/>
            <a:chExt cx="571504" cy="903297"/>
          </a:xfrm>
        </p:grpSpPr>
        <p:sp>
          <p:nvSpPr>
            <p:cNvPr id="23" name="Овал 22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Овал 23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25" name="Прямая соединительная линия 24"/>
            <p:cNvCxnSpPr>
              <a:stCxn id="24" idx="0"/>
              <a:endCxn id="24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Овал 25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5" name="Группа 34"/>
          <p:cNvGrpSpPr/>
          <p:nvPr userDrawn="1"/>
        </p:nvGrpSpPr>
        <p:grpSpPr>
          <a:xfrm rot="13759740">
            <a:off x="-8740" y="10164844"/>
            <a:ext cx="484944" cy="372654"/>
            <a:chOff x="2857488" y="4883951"/>
            <a:chExt cx="571504" cy="903297"/>
          </a:xfrm>
        </p:grpSpPr>
        <p:sp>
          <p:nvSpPr>
            <p:cNvPr id="36" name="Овал 35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Овал 36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38" name="Прямая соединительная линия 37"/>
            <p:cNvCxnSpPr>
              <a:stCxn id="37" idx="0"/>
              <a:endCxn id="37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Овал 38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8" name="Группа 47"/>
          <p:cNvGrpSpPr/>
          <p:nvPr userDrawn="1"/>
        </p:nvGrpSpPr>
        <p:grpSpPr>
          <a:xfrm rot="4965394">
            <a:off x="6987178" y="332530"/>
            <a:ext cx="484944" cy="372654"/>
            <a:chOff x="2857488" y="4883951"/>
            <a:chExt cx="571504" cy="903297"/>
          </a:xfrm>
        </p:grpSpPr>
        <p:sp>
          <p:nvSpPr>
            <p:cNvPr id="49" name="Овал 48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Овал 49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51" name="Прямая соединительная линия 50"/>
            <p:cNvCxnSpPr>
              <a:stCxn id="50" idx="0"/>
              <a:endCxn id="50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Овал 51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926447026"/>
      </p:ext>
    </p:extLst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-74336" y="-43128"/>
            <a:ext cx="7688929" cy="12736667"/>
            <a:chOff x="-89897" y="0"/>
            <a:chExt cx="9298389" cy="8086773"/>
          </a:xfrm>
        </p:grpSpPr>
        <p:sp>
          <p:nvSpPr>
            <p:cNvPr id="9" name="Полилиния 8"/>
            <p:cNvSpPr/>
            <p:nvPr/>
          </p:nvSpPr>
          <p:spPr>
            <a:xfrm flipV="1">
              <a:off x="-36512" y="4592248"/>
              <a:ext cx="9245004" cy="2381122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127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42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олилиния 9"/>
            <p:cNvSpPr/>
            <p:nvPr/>
          </p:nvSpPr>
          <p:spPr>
            <a:xfrm rot="15296644" flipV="1">
              <a:off x="2494221" y="1711164"/>
              <a:ext cx="3791491" cy="8959727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72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 flipH="1">
              <a:off x="5256810" y="2236468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5" name="Группа 14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20" name="Полилиния 19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1" name="Полилиния 20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6" name="Группа 15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8" name="Полилиния 17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9" name="Полилиния 18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7" name="Полилиния 16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0" y="0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Полилиния 12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3" y="8770666"/>
            <a:ext cx="5071341" cy="1620164"/>
          </a:xfrm>
        </p:spPr>
        <p:txBody>
          <a:bodyPr vert="horz" lIns="104927" tIns="52464" rIns="104927" bIns="52464" rtlCol="0" anchor="ctr">
            <a:normAutofit/>
          </a:bodyPr>
          <a:lstStyle>
            <a:lvl1pPr>
              <a:defRPr lang="ru-RU" b="1" cap="none" spc="344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67528" y="507641"/>
            <a:ext cx="4536758" cy="6480810"/>
          </a:xfrm>
        </p:spPr>
        <p:txBody>
          <a:bodyPr/>
          <a:lstStyle>
            <a:lvl1pPr marL="0" indent="0">
              <a:buNone/>
              <a:defRPr sz="3700"/>
            </a:lvl1pPr>
            <a:lvl2pPr marL="524637" indent="0">
              <a:buNone/>
              <a:defRPr sz="3200"/>
            </a:lvl2pPr>
            <a:lvl3pPr marL="1049274" indent="0">
              <a:buNone/>
              <a:defRPr sz="2800"/>
            </a:lvl3pPr>
            <a:lvl4pPr marL="1573911" indent="0">
              <a:buNone/>
              <a:defRPr sz="2300"/>
            </a:lvl4pPr>
            <a:lvl5pPr marL="2098548" indent="0">
              <a:buNone/>
              <a:defRPr sz="2300"/>
            </a:lvl5pPr>
            <a:lvl6pPr marL="2623185" indent="0">
              <a:buNone/>
              <a:defRPr sz="2300"/>
            </a:lvl6pPr>
            <a:lvl7pPr marL="3147822" indent="0">
              <a:buNone/>
              <a:defRPr sz="2300"/>
            </a:lvl7pPr>
            <a:lvl8pPr marL="3672459" indent="0">
              <a:buNone/>
              <a:defRPr sz="2300"/>
            </a:lvl8pPr>
            <a:lvl9pPr marL="4197096" indent="0">
              <a:buNone/>
              <a:defRPr sz="23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1059" y="523935"/>
            <a:ext cx="2375456" cy="6520397"/>
          </a:xfrm>
          <a:solidFill>
            <a:schemeClr val="bg1">
              <a:alpha val="64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2" name="Группа 21"/>
          <p:cNvGrpSpPr/>
          <p:nvPr userDrawn="1"/>
        </p:nvGrpSpPr>
        <p:grpSpPr>
          <a:xfrm rot="7987570">
            <a:off x="6368700" y="7364309"/>
            <a:ext cx="484944" cy="372654"/>
            <a:chOff x="2857488" y="4883951"/>
            <a:chExt cx="571504" cy="903297"/>
          </a:xfrm>
        </p:grpSpPr>
        <p:sp>
          <p:nvSpPr>
            <p:cNvPr id="23" name="Овал 22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Овал 23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25" name="Прямая соединительная линия 24"/>
            <p:cNvCxnSpPr>
              <a:stCxn id="24" idx="0"/>
              <a:endCxn id="24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Овал 25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5" name="Группа 34"/>
          <p:cNvGrpSpPr/>
          <p:nvPr userDrawn="1"/>
        </p:nvGrpSpPr>
        <p:grpSpPr>
          <a:xfrm rot="13759740">
            <a:off x="5024507" y="8154483"/>
            <a:ext cx="484944" cy="372654"/>
            <a:chOff x="2857488" y="4883951"/>
            <a:chExt cx="571504" cy="903297"/>
          </a:xfrm>
        </p:grpSpPr>
        <p:sp>
          <p:nvSpPr>
            <p:cNvPr id="36" name="Овал 35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Овал 36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38" name="Прямая соединительная линия 37"/>
            <p:cNvCxnSpPr>
              <a:stCxn id="37" idx="0"/>
              <a:endCxn id="37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Овал 38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8" name="Группа 47"/>
          <p:cNvGrpSpPr/>
          <p:nvPr userDrawn="1"/>
        </p:nvGrpSpPr>
        <p:grpSpPr>
          <a:xfrm rot="4965394">
            <a:off x="7002732" y="10082746"/>
            <a:ext cx="484944" cy="372654"/>
            <a:chOff x="2857488" y="4883951"/>
            <a:chExt cx="571504" cy="903297"/>
          </a:xfrm>
        </p:grpSpPr>
        <p:sp>
          <p:nvSpPr>
            <p:cNvPr id="49" name="Овал 48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Овал 49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51" name="Прямая соединительная линия 50"/>
            <p:cNvCxnSpPr>
              <a:stCxn id="50" idx="0"/>
              <a:endCxn id="50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Овал 51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967319428"/>
      </p:ext>
    </p:extLst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bg1"/>
            </a:gs>
            <a:gs pos="99000">
              <a:schemeClr val="accent3">
                <a:lumMod val="86000"/>
                <a:lumOff val="14000"/>
              </a:schemeClr>
            </a:gs>
          </a:gsLst>
          <a:lin ang="21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32555"/>
            <a:ext cx="6805137" cy="1800225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520317"/>
            <a:ext cx="6805137" cy="7128391"/>
          </a:xfrm>
          <a:prstGeom prst="rect">
            <a:avLst/>
          </a:prstGeom>
        </p:spPr>
        <p:txBody>
          <a:bodyPr vert="horz" lIns="104927" tIns="52464" rIns="104927" bIns="5246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3" y="10011253"/>
            <a:ext cx="1764295" cy="575071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5292F-CDC4-4C2A-91D3-FE4AEA0F8F35}" type="datetimeFigureOut">
              <a:rPr lang="ru-RU" smtClean="0"/>
              <a:pPr/>
              <a:t>12.10.2015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2" y="10011253"/>
            <a:ext cx="2394400" cy="575071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905" y="10011253"/>
            <a:ext cx="1764295" cy="575071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74FA0-DE96-4D37-9B96-70834AE17C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75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7" r:id="rId6"/>
  </p:sldLayoutIdLst>
  <p:transition spd="slow">
    <p:push dir="r"/>
  </p:transition>
  <p:txStyles>
    <p:titleStyle>
      <a:lvl1pPr algn="ctr" defTabSz="1049274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3478" indent="-393478" algn="l" defTabSz="1049274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2535" indent="-327898" algn="l" defTabSz="10492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11593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36230" indent="-262319" algn="l" defTabSz="1049274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60867" indent="-262319" algn="l" defTabSz="1049274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5504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10141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34778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59415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37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74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911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548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185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822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459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99176" y="2111710"/>
            <a:ext cx="4156816" cy="2162543"/>
          </a:xfrm>
        </p:spPr>
        <p:txBody>
          <a:bodyPr>
            <a:normAutofit fontScale="90000"/>
          </a:bodyPr>
          <a:lstStyle/>
          <a:p>
            <a:r>
              <a:rPr lang="ru-RU" sz="5500" dirty="0">
                <a:solidFill>
                  <a:srgbClr val="002060"/>
                </a:solidFill>
              </a:rPr>
              <a:t>Портфолио воспитателя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66102" y="5329642"/>
            <a:ext cx="4287177" cy="2913147"/>
          </a:xfrm>
        </p:spPr>
        <p:txBody>
          <a:bodyPr>
            <a:normAutofit/>
          </a:bodyPr>
          <a:lstStyle/>
          <a:p>
            <a:r>
              <a:rPr lang="ru-RU" dirty="0" err="1" smtClean="0"/>
              <a:t>Бернгардт</a:t>
            </a:r>
            <a:r>
              <a:rPr lang="ru-RU" dirty="0" smtClean="0"/>
              <a:t> Ольга Владимировна </a:t>
            </a:r>
            <a:endParaRPr lang="en-US" dirty="0" smtClean="0"/>
          </a:p>
          <a:p>
            <a:r>
              <a:rPr lang="ru-RU" dirty="0" smtClean="0"/>
              <a:t>МБДОУ «Детский сад № 66»</a:t>
            </a:r>
            <a:endParaRPr lang="ru-RU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56" y="183697"/>
            <a:ext cx="7015754" cy="1928014"/>
          </a:xfrm>
        </p:spPr>
        <p:txBody>
          <a:bodyPr>
            <a:normAutofit fontScale="90000"/>
          </a:bodyPr>
          <a:lstStyle/>
          <a:p>
            <a:r>
              <a:rPr lang="ru-RU" dirty="0"/>
              <a:t>Личные достижения педагогического работника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34932334"/>
              </p:ext>
            </p:extLst>
          </p:nvPr>
        </p:nvGraphicFramePr>
        <p:xfrm>
          <a:off x="446324" y="2933950"/>
          <a:ext cx="6509994" cy="72286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6190"/>
                <a:gridCol w="2381765"/>
                <a:gridCol w="1349667"/>
                <a:gridCol w="793922"/>
                <a:gridCol w="1508450"/>
              </a:tblGrid>
              <a:tr h="59541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Название конкурсов </a:t>
                      </a:r>
                      <a:endParaRPr lang="ru-RU" sz="1400" dirty="0"/>
                    </a:p>
                  </a:txBody>
                  <a:tcPr marL="100817" marR="100817" marT="54007" marB="5400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Уровень мероприятия</a:t>
                      </a:r>
                      <a:endParaRPr lang="ru-RU" sz="1400" dirty="0"/>
                    </a:p>
                  </a:txBody>
                  <a:tcPr marL="100817" marR="100817" marT="54007" marB="540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Год </a:t>
                      </a:r>
                      <a:endParaRPr lang="ru-RU" sz="1400" dirty="0"/>
                    </a:p>
                  </a:txBody>
                  <a:tcPr marL="100817" marR="100817" marT="54007" marB="540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Результат 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</a:tr>
              <a:tr h="47107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«Пожарная ярмарка»</a:t>
                      </a:r>
                      <a:endParaRPr lang="ru-RU" sz="1400" dirty="0"/>
                    </a:p>
                  </a:txBody>
                  <a:tcPr marL="100817" marR="100817" marT="54007" marB="5400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Краевой </a:t>
                      </a:r>
                      <a:endParaRPr lang="ru-RU" sz="1400" dirty="0"/>
                    </a:p>
                  </a:txBody>
                  <a:tcPr marL="100817" marR="100817" marT="54007" marB="540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2010</a:t>
                      </a:r>
                      <a:endParaRPr lang="ru-RU" sz="1400" dirty="0"/>
                    </a:p>
                  </a:txBody>
                  <a:tcPr marL="100817" marR="100817" marT="54007" marB="540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Почетная грамота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</a:tr>
              <a:tr h="54006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«Новогодняя игрушка»</a:t>
                      </a:r>
                      <a:endParaRPr lang="ru-RU" sz="1400" dirty="0"/>
                    </a:p>
                  </a:txBody>
                  <a:tcPr marL="100817" marR="100817" marT="54007" marB="5400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Городской </a:t>
                      </a:r>
                      <a:endParaRPr lang="ru-RU" sz="1400" dirty="0"/>
                    </a:p>
                  </a:txBody>
                  <a:tcPr marL="100817" marR="100817" marT="54007" marB="540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2011</a:t>
                      </a:r>
                      <a:endParaRPr lang="ru-RU" sz="1400" dirty="0"/>
                    </a:p>
                  </a:txBody>
                  <a:tcPr marL="100817" marR="100817" marT="54007" marB="540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Диплом 3</a:t>
                      </a:r>
                      <a:r>
                        <a:rPr lang="ru-RU" sz="1400" baseline="0" dirty="0" smtClean="0"/>
                        <a:t> степени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</a:tr>
              <a:tr h="58180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«Новогодняя игрушка»</a:t>
                      </a:r>
                      <a:endParaRPr lang="ru-RU" sz="1400" dirty="0"/>
                    </a:p>
                  </a:txBody>
                  <a:tcPr marL="100817" marR="100817" marT="54007" marB="5400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Городской </a:t>
                      </a:r>
                      <a:endParaRPr lang="ru-RU" sz="1400" dirty="0"/>
                    </a:p>
                  </a:txBody>
                  <a:tcPr marL="100817" marR="100817" marT="54007" marB="540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2012</a:t>
                      </a:r>
                      <a:endParaRPr lang="ru-RU" sz="1400" dirty="0"/>
                    </a:p>
                  </a:txBody>
                  <a:tcPr marL="100817" marR="100817" marT="54007" marB="540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Сертификат участника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</a:tr>
              <a:tr h="11881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«Жар птица»</a:t>
                      </a:r>
                      <a:endParaRPr lang="ru-RU" sz="1400" dirty="0"/>
                    </a:p>
                  </a:txBody>
                  <a:tcPr marL="100817" marR="100817" marT="54007" marB="5400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городской фестиваль декоративно-прикладного творчества </a:t>
                      </a:r>
                      <a:endParaRPr lang="ru-RU" sz="1400" dirty="0"/>
                    </a:p>
                  </a:txBody>
                  <a:tcPr marL="100817" marR="100817" marT="54007" marB="540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2013</a:t>
                      </a:r>
                      <a:endParaRPr lang="ru-RU" sz="1400" dirty="0"/>
                    </a:p>
                  </a:txBody>
                  <a:tcPr marL="100817" marR="100817" marT="54007" marB="540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Золотой диплом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</a:tr>
              <a:tr h="104725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«Мой город»</a:t>
                      </a:r>
                      <a:endParaRPr lang="ru-RU" sz="1400" dirty="0"/>
                    </a:p>
                  </a:txBody>
                  <a:tcPr marL="100817" marR="100817" marT="54007" marB="5400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Городская выставка-конкурс макетов</a:t>
                      </a:r>
                      <a:endParaRPr lang="ru-RU" sz="1400" dirty="0"/>
                    </a:p>
                  </a:txBody>
                  <a:tcPr marL="100817" marR="100817" marT="54007" marB="540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2014</a:t>
                      </a:r>
                      <a:endParaRPr lang="ru-RU" sz="1400" dirty="0"/>
                    </a:p>
                  </a:txBody>
                  <a:tcPr marL="100817" marR="100817" marT="54007" marB="540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Благодарность 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</a:tr>
              <a:tr h="81453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 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«Восславим женщину «Чудо рук женских»</a:t>
                      </a:r>
                      <a:endParaRPr lang="ru-RU" sz="1400" dirty="0"/>
                    </a:p>
                  </a:txBody>
                  <a:tcPr marL="100817" marR="100817" marT="54007" marB="5400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Городская выставка-конкурс </a:t>
                      </a:r>
                      <a:endParaRPr lang="ru-RU" sz="1400" dirty="0"/>
                    </a:p>
                  </a:txBody>
                  <a:tcPr marL="100817" marR="100817" marT="54007" marB="540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2014</a:t>
                      </a:r>
                      <a:endParaRPr lang="ru-RU" sz="1400" dirty="0"/>
                    </a:p>
                  </a:txBody>
                  <a:tcPr marL="100817" marR="100817" marT="54007" marB="540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Диплом участника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</a:tr>
              <a:tr h="58180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«Пожарная ярмарка»</a:t>
                      </a:r>
                      <a:endParaRPr lang="ru-RU" sz="1400" dirty="0"/>
                    </a:p>
                  </a:txBody>
                  <a:tcPr marL="100817" marR="100817" marT="54007" marB="5400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Краевой конкурс </a:t>
                      </a:r>
                      <a:endParaRPr lang="ru-RU" sz="1400" dirty="0"/>
                    </a:p>
                  </a:txBody>
                  <a:tcPr marL="100817" marR="100817" marT="54007" marB="540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2014</a:t>
                      </a:r>
                      <a:endParaRPr lang="ru-RU" sz="1400" dirty="0"/>
                    </a:p>
                  </a:txBody>
                  <a:tcPr marL="100817" marR="100817" marT="54007" marB="540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Диплом </a:t>
                      </a:r>
                    </a:p>
                    <a:p>
                      <a:r>
                        <a:rPr lang="ru-RU" sz="1400" dirty="0" smtClean="0"/>
                        <a:t>лауреата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</a:tr>
              <a:tr h="80481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 marL="100817" marR="100817" marT="54007" marB="5400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«Восславим женщину «Чудо рук женских»</a:t>
                      </a:r>
                      <a:endParaRPr lang="ru-RU" sz="1400" dirty="0"/>
                    </a:p>
                  </a:txBody>
                  <a:tcPr marL="100817" marR="100817" marT="54007" marB="5400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Городская выставка-конкурс</a:t>
                      </a:r>
                    </a:p>
                  </a:txBody>
                  <a:tcPr marL="100817" marR="100817" marT="54007" marB="540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2015</a:t>
                      </a:r>
                      <a:endParaRPr lang="ru-RU" sz="1400" dirty="0"/>
                    </a:p>
                  </a:txBody>
                  <a:tcPr marL="100817" marR="100817" marT="54007" marB="540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Диплом участника</a:t>
                      </a:r>
                      <a:endParaRPr lang="ru-RU" sz="1400" dirty="0"/>
                    </a:p>
                  </a:txBody>
                  <a:tcPr marL="100817" marR="100817" marT="54007" marB="5400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 marL="100817" marR="100817" marT="54007" marB="5400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«Пожарная ярмарка»</a:t>
                      </a:r>
                    </a:p>
                    <a:p>
                      <a:endParaRPr lang="ru-RU" sz="1400" dirty="0"/>
                    </a:p>
                  </a:txBody>
                  <a:tcPr marL="100817" marR="100817" marT="54007" marB="5400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Краевой конкурс</a:t>
                      </a:r>
                      <a:endParaRPr lang="ru-RU" sz="1400" dirty="0"/>
                    </a:p>
                  </a:txBody>
                  <a:tcPr marL="100817" marR="100817" marT="54007" marB="540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2015</a:t>
                      </a:r>
                      <a:endParaRPr lang="ru-RU" sz="1400" dirty="0"/>
                    </a:p>
                  </a:txBody>
                  <a:tcPr marL="100817" marR="100817" marT="54007" marB="540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Грамота </a:t>
                      </a:r>
                      <a:endParaRPr lang="ru-RU" sz="1400" dirty="0"/>
                    </a:p>
                  </a:txBody>
                  <a:tcPr marL="100817" marR="100817" marT="54007" marB="5400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2396" y="10078945"/>
            <a:ext cx="476353" cy="340087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72219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Официальные награды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31689578"/>
              </p:ext>
            </p:extLst>
          </p:nvPr>
        </p:nvGraphicFramePr>
        <p:xfrm>
          <a:off x="446325" y="3699838"/>
          <a:ext cx="6271297" cy="203958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55581"/>
                <a:gridCol w="3625284"/>
                <a:gridCol w="2090432"/>
              </a:tblGrid>
              <a:tr h="43805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Награда, звание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Дата получения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</a:tr>
              <a:tr h="140417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 многолетний добросовестный труд, достижение высоких результатов, преданность профессии и профессионализм, в честь Дня дошкольного работника награждена почетной грамотой «Управление образования Администрации города Бийска» 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2012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</a:tr>
            </a:tbl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351573" y="8292696"/>
            <a:ext cx="1429059" cy="340238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324014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8481">
            <a:off x="3687664" y="5308546"/>
            <a:ext cx="3340100" cy="264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55" y="288107"/>
            <a:ext cx="576064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9183">
            <a:off x="756295" y="2520355"/>
            <a:ext cx="3767137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5700">
            <a:off x="828303" y="7632923"/>
            <a:ext cx="309721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Методическая работа в ДОУ </a:t>
            </a:r>
            <a:endParaRPr lang="ru-RU" dirty="0"/>
          </a:p>
        </p:txBody>
      </p:sp>
      <p:pic>
        <p:nvPicPr>
          <p:cNvPr id="1026" name="Picture 2" descr="F:\Новая папка (2)\SDC114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6365">
            <a:off x="763398" y="2206659"/>
            <a:ext cx="266429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Новая папка (2)\Фото-02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6191">
            <a:off x="4292749" y="3171966"/>
            <a:ext cx="2736304" cy="414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Новая папка (2)\Фото05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35" y="6473477"/>
            <a:ext cx="2925763" cy="39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Развивающая среда в группе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2800" dirty="0"/>
              <a:t>Поляна творчества                           Физкультурный уголок</a:t>
            </a:r>
          </a:p>
          <a:p>
            <a:pPr>
              <a:buNone/>
            </a:pPr>
            <a:r>
              <a:rPr lang="ru-RU" sz="2800" dirty="0"/>
              <a:t>    </a:t>
            </a:r>
          </a:p>
          <a:p>
            <a:pPr>
              <a:buNone/>
            </a:pPr>
            <a:endParaRPr lang="ru-RU" sz="2800" dirty="0"/>
          </a:p>
          <a:p>
            <a:pPr>
              <a:buNone/>
            </a:pPr>
            <a:endParaRPr lang="ru-RU" sz="2800" dirty="0"/>
          </a:p>
          <a:p>
            <a:pPr>
              <a:buNone/>
            </a:pPr>
            <a:endParaRPr lang="ru-RU" sz="2800" i="1" dirty="0"/>
          </a:p>
          <a:p>
            <a:pPr>
              <a:buNone/>
            </a:pPr>
            <a:endParaRPr lang="ru-RU" sz="2800" dirty="0"/>
          </a:p>
          <a:p>
            <a:pPr>
              <a:buNone/>
            </a:pPr>
            <a:endParaRPr lang="ru-RU" sz="2800" dirty="0"/>
          </a:p>
          <a:p>
            <a:pPr>
              <a:buNone/>
            </a:pPr>
            <a:endParaRPr lang="ru-RU" sz="2800" dirty="0"/>
          </a:p>
          <a:p>
            <a:pPr>
              <a:buNone/>
            </a:pPr>
            <a:r>
              <a:rPr lang="ru-RU" sz="2800" dirty="0"/>
              <a:t>   </a:t>
            </a:r>
          </a:p>
          <a:p>
            <a:pPr>
              <a:buNone/>
            </a:pPr>
            <a:endParaRPr lang="ru-RU" sz="2800" dirty="0"/>
          </a:p>
          <a:p>
            <a:pPr>
              <a:buNone/>
            </a:pPr>
            <a:endParaRPr lang="ru-RU" sz="2800" dirty="0"/>
          </a:p>
          <a:p>
            <a:pPr>
              <a:buNone/>
            </a:pPr>
            <a:r>
              <a:rPr lang="ru-RU" sz="2800" dirty="0"/>
              <a:t>В гостях у сказки                                         Полочка красоты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MG_01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01564">
            <a:off x="872000" y="4776301"/>
            <a:ext cx="1703967" cy="432735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Рисунок 4" descr="IMG_01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02859">
            <a:off x="5126063" y="4608303"/>
            <a:ext cx="1690109" cy="444016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Рисунок 6" descr="IMG_01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9293" y="5616699"/>
            <a:ext cx="2441309" cy="3487437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7841" y="1440235"/>
            <a:ext cx="8208912" cy="558062"/>
          </a:xfrm>
        </p:spPr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Мониторинг  </a:t>
            </a:r>
            <a:r>
              <a:rPr lang="ru-RU" sz="4000" dirty="0"/>
              <a:t>уровня овладения детьми</a:t>
            </a:r>
            <a:br>
              <a:rPr lang="ru-RU" sz="4000" dirty="0"/>
            </a:br>
            <a:r>
              <a:rPr lang="ru-RU" sz="4000" dirty="0"/>
              <a:t> изобразительной деятельностью и </a:t>
            </a:r>
            <a:br>
              <a:rPr lang="ru-RU" sz="4000" dirty="0"/>
            </a:br>
            <a:r>
              <a:rPr lang="ru-RU" sz="4000" dirty="0"/>
              <a:t>развития их творчества</a:t>
            </a:r>
            <a:br>
              <a:rPr lang="ru-RU" sz="4000" dirty="0"/>
            </a:br>
            <a:r>
              <a:rPr lang="ru-RU" sz="4000" dirty="0" smtClean="0"/>
              <a:t>на 2014 </a:t>
            </a:r>
            <a:r>
              <a:rPr lang="ru-RU" sz="4000" dirty="0"/>
              <a:t>– </a:t>
            </a:r>
            <a:r>
              <a:rPr lang="ru-RU" sz="4000" dirty="0" smtClean="0"/>
              <a:t>2015 </a:t>
            </a:r>
            <a:r>
              <a:rPr lang="ru-RU" sz="4000" dirty="0" err="1"/>
              <a:t>уч.г</a:t>
            </a:r>
            <a:r>
              <a:rPr lang="ru-RU" sz="4000" dirty="0"/>
              <a:t>.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27" y="4849269"/>
            <a:ext cx="6428571" cy="40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086969"/>
      </p:ext>
    </p:extLst>
  </p:cSld>
  <p:clrMapOvr>
    <a:masterClrMapping/>
  </p:clrMapOvr>
  <p:transition spd="slow"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55" y="70284"/>
            <a:ext cx="7191151" cy="3444864"/>
          </a:xfrm>
        </p:spPr>
        <p:txBody>
          <a:bodyPr>
            <a:noAutofit/>
          </a:bodyPr>
          <a:lstStyle/>
          <a:p>
            <a:r>
              <a:rPr lang="ru-RU" sz="3200" dirty="0">
                <a:effectLst/>
              </a:rPr>
              <a:t>Научно-методическая деятельность педагогического работника (работа по обобщению и распространению собственного педагогического опыта)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Наличие </a:t>
            </a:r>
            <a:r>
              <a:rPr lang="ru-RU" sz="2400" dirty="0" smtClean="0"/>
              <a:t>собственных </a:t>
            </a:r>
            <a:r>
              <a:rPr lang="ru-RU" sz="2400" dirty="0"/>
              <a:t>методических </a:t>
            </a:r>
            <a:r>
              <a:rPr lang="ru-RU" sz="2400" dirty="0" smtClean="0"/>
              <a:t>разработок</a:t>
            </a:r>
          </a:p>
          <a:p>
            <a:pPr marL="0" indent="0" algn="ctr">
              <a:buNone/>
            </a:pP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284591"/>
              </p:ext>
            </p:extLst>
          </p:nvPr>
        </p:nvGraphicFramePr>
        <p:xfrm>
          <a:off x="640186" y="3960516"/>
          <a:ext cx="6336704" cy="53448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0080"/>
                <a:gridCol w="2448272"/>
                <a:gridCol w="1584176"/>
                <a:gridCol w="1584176"/>
              </a:tblGrid>
              <a:tr h="19497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ea typeface="DejaVu Sans"/>
                          <a:cs typeface="Lohit Hindi"/>
                        </a:rPr>
                        <a:t>№</a:t>
                      </a:r>
                      <a:endParaRPr lang="ru-RU" sz="1200" kern="50" dirty="0">
                        <a:effectLst/>
                        <a:latin typeface="Liberation Serif"/>
                        <a:ea typeface="DejaVu Sans"/>
                        <a:cs typeface="Lohit Hind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ea typeface="DejaVu Sans"/>
                          <a:cs typeface="Lohit Hindi"/>
                        </a:rPr>
                        <a:t>Название методической разработки</a:t>
                      </a:r>
                      <a:endParaRPr lang="ru-RU" sz="1200" kern="50">
                        <a:effectLst/>
                        <a:latin typeface="Liberation Serif"/>
                        <a:ea typeface="DejaVu Sans"/>
                        <a:cs typeface="Lohit Hind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ea typeface="DejaVu Sans"/>
                          <a:cs typeface="Lohit Hindi"/>
                        </a:rPr>
                        <a:t>Сроки создания</a:t>
                      </a:r>
                      <a:endParaRPr lang="ru-RU" sz="1200" kern="50">
                        <a:effectLst/>
                        <a:latin typeface="Liberation Serif"/>
                        <a:ea typeface="DejaVu Sans"/>
                        <a:cs typeface="Lohit Hind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ea typeface="DejaVu Sans"/>
                          <a:cs typeface="Lohit Hindi"/>
                        </a:rPr>
                        <a:t>Способ распространения (наличие в методическом кабинете учреждения, размещение в интернет, др. источниках, и т.п.)</a:t>
                      </a:r>
                      <a:endParaRPr lang="ru-RU" sz="1200" kern="50" dirty="0">
                        <a:effectLst/>
                        <a:latin typeface="Liberation Serif"/>
                        <a:ea typeface="DejaVu Sans"/>
                        <a:cs typeface="Lohit Hindi"/>
                      </a:endParaRPr>
                    </a:p>
                  </a:txBody>
                  <a:tcPr marL="34925" marR="34925" marT="34925" marB="34925"/>
                </a:tc>
              </a:tr>
              <a:tr h="91299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Дополнительная образовательная программа «Мастера - умельцы»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Уровень ДОУ</a:t>
                      </a:r>
                      <a:endParaRPr lang="ru-RU" sz="1400" dirty="0"/>
                    </a:p>
                  </a:txBody>
                  <a:tcPr/>
                </a:tc>
              </a:tr>
              <a:tr h="108262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036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7072070"/>
      </p:ext>
    </p:extLst>
  </p:cSld>
  <p:clrMapOvr>
    <a:masterClrMapping/>
  </p:clrMapOvr>
  <p:transition spd="slow">
    <p:push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970" y="576140"/>
            <a:ext cx="6805137" cy="96079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Наличие публикаций по проблемам развития, воспитания, образования детей, обобщению опыта </a:t>
            </a:r>
            <a:endParaRPr lang="ru-RU" sz="2400" dirty="0" smtClean="0"/>
          </a:p>
          <a:p>
            <a:pPr marL="0" indent="0" algn="ctr">
              <a:buNone/>
            </a:pP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405491"/>
              </p:ext>
            </p:extLst>
          </p:nvPr>
        </p:nvGraphicFramePr>
        <p:xfrm>
          <a:off x="604181" y="1944291"/>
          <a:ext cx="6408714" cy="75456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4162"/>
                <a:gridCol w="1552076"/>
                <a:gridCol w="1068119"/>
                <a:gridCol w="1068119"/>
                <a:gridCol w="1068119"/>
                <a:gridCol w="1068119"/>
              </a:tblGrid>
              <a:tr h="10482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ea typeface="DejaVu Sans"/>
                          <a:cs typeface="Lohit Hindi"/>
                        </a:rPr>
                        <a:t>№</a:t>
                      </a:r>
                      <a:endParaRPr lang="ru-RU" sz="1200" kern="50" dirty="0">
                        <a:effectLst/>
                        <a:latin typeface="Liberation Serif"/>
                        <a:ea typeface="DejaVu Sans"/>
                        <a:cs typeface="Lohit Hind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ea typeface="DejaVu Sans"/>
                          <a:cs typeface="Lohit Hindi"/>
                        </a:rPr>
                        <a:t>Название публикации</a:t>
                      </a:r>
                      <a:endParaRPr lang="ru-RU" sz="1200" kern="50">
                        <a:effectLst/>
                        <a:latin typeface="Liberation Serif"/>
                        <a:ea typeface="DejaVu Sans"/>
                        <a:cs typeface="Lohit Hind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ea typeface="DejaVu Sans"/>
                          <a:cs typeface="Lohit Hindi"/>
                        </a:rPr>
                        <a:t>Название издания</a:t>
                      </a:r>
                      <a:endParaRPr lang="ru-RU" sz="1200" kern="50">
                        <a:effectLst/>
                        <a:latin typeface="Liberation Serif"/>
                        <a:ea typeface="DejaVu Sans"/>
                        <a:cs typeface="Lohit Hind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ea typeface="DejaVu Sans"/>
                          <a:cs typeface="Lohit Hindi"/>
                        </a:rPr>
                        <a:t>Издательство</a:t>
                      </a:r>
                      <a:endParaRPr lang="ru-RU" sz="1200" kern="50">
                        <a:effectLst/>
                        <a:latin typeface="Liberation Serif"/>
                        <a:ea typeface="DejaVu Sans"/>
                        <a:cs typeface="Lohit Hind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ea typeface="DejaVu Sans"/>
                          <a:cs typeface="Lohit Hindi"/>
                        </a:rPr>
                        <a:t>Год выпуска </a:t>
                      </a:r>
                      <a:endParaRPr lang="ru-RU" sz="1200" kern="50">
                        <a:effectLst/>
                        <a:latin typeface="Liberation Serif"/>
                        <a:ea typeface="DejaVu Sans"/>
                        <a:cs typeface="Lohit Hind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ea typeface="DejaVu Sans"/>
                          <a:cs typeface="Lohit Hindi"/>
                        </a:rPr>
                        <a:t>Кол-во стр.</a:t>
                      </a:r>
                      <a:endParaRPr lang="ru-RU" sz="1200" kern="50" dirty="0">
                        <a:effectLst/>
                        <a:latin typeface="Liberation Serif"/>
                        <a:ea typeface="DejaVu Sans"/>
                        <a:cs typeface="Lohit Hindi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ea typeface="DejaVu Sans"/>
                          <a:cs typeface="Lohit Hindi"/>
                        </a:rPr>
                        <a:t>№№ страниц</a:t>
                      </a:r>
                      <a:endParaRPr lang="ru-RU" sz="1200" kern="50" dirty="0">
                        <a:effectLst/>
                        <a:latin typeface="Liberation Serif"/>
                        <a:ea typeface="DejaVu Sans"/>
                        <a:cs typeface="Lohit Hindi"/>
                      </a:endParaRPr>
                    </a:p>
                  </a:txBody>
                  <a:tcPr marL="34925" marR="34925" marT="34925" marB="34925"/>
                </a:tc>
              </a:tr>
              <a:tr h="43880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Декоративно прикладное искусство  в детском саду и дома</a:t>
                      </a:r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dirty="0" smtClean="0"/>
                        <a:t>Сайт ДОУ</a:t>
                      </a:r>
                    </a:p>
                    <a:p>
                      <a:r>
                        <a:rPr lang="en-US" sz="1400" dirty="0" smtClean="0"/>
                        <a:t>http://ds66biy.edu22.info/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</a:tr>
              <a:tr h="8898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898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898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898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898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898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241081"/>
      </p:ext>
    </p:extLst>
  </p:cSld>
  <p:clrMapOvr>
    <a:masterClrMapping/>
  </p:clrMapOvr>
  <p:transition spd="slow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себе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161" y="2451947"/>
            <a:ext cx="3982542" cy="759864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/>
              <a:t>Родилась 9 апреля1982 года.</a:t>
            </a:r>
          </a:p>
          <a:p>
            <a:pPr>
              <a:buNone/>
            </a:pPr>
            <a:r>
              <a:rPr lang="ru-RU" sz="2800" dirty="0"/>
              <a:t>В 2007 году окончила</a:t>
            </a:r>
          </a:p>
          <a:p>
            <a:pPr>
              <a:buNone/>
            </a:pPr>
            <a:r>
              <a:rPr lang="ru-RU" sz="2800" b="1" i="1" dirty="0"/>
              <a:t> </a:t>
            </a:r>
            <a:r>
              <a:rPr lang="ru-RU" sz="2800" i="1" dirty="0" err="1"/>
              <a:t>Бийский</a:t>
            </a:r>
            <a:r>
              <a:rPr lang="ru-RU" sz="2800" i="1" dirty="0"/>
              <a:t>  Государственный Педагогический университет</a:t>
            </a:r>
          </a:p>
          <a:p>
            <a:pPr>
              <a:buNone/>
            </a:pPr>
            <a:r>
              <a:rPr lang="ru-RU" sz="2800" b="1" i="1" dirty="0"/>
              <a:t> </a:t>
            </a:r>
            <a:r>
              <a:rPr lang="ru-RU" sz="1800" dirty="0"/>
              <a:t>должность: </a:t>
            </a:r>
            <a:r>
              <a:rPr lang="ru-RU" sz="2300" dirty="0"/>
              <a:t>воспитатель</a:t>
            </a:r>
            <a:endParaRPr lang="ru-RU" sz="2800" b="1" i="1" dirty="0"/>
          </a:p>
          <a:p>
            <a:pPr>
              <a:buNone/>
            </a:pPr>
            <a:r>
              <a:rPr lang="ru-RU" sz="2800" b="1" i="1" dirty="0"/>
              <a:t> </a:t>
            </a:r>
            <a:r>
              <a:rPr lang="ru-RU" sz="1800" i="1" dirty="0"/>
              <a:t>кате</a:t>
            </a:r>
            <a:r>
              <a:rPr lang="ru-RU" sz="1800" dirty="0"/>
              <a:t>гория:</a:t>
            </a:r>
            <a:r>
              <a:rPr lang="ru-RU" sz="2800" i="1" dirty="0"/>
              <a:t>  первая квалификационная </a:t>
            </a:r>
            <a:r>
              <a:rPr lang="ru-RU" sz="2800" b="1" i="1" dirty="0"/>
              <a:t>                                             </a:t>
            </a:r>
          </a:p>
          <a:p>
            <a:pPr>
              <a:buNone/>
            </a:pPr>
            <a:r>
              <a:rPr lang="ru-RU" sz="1800" dirty="0"/>
              <a:t>Стаж педагогической работы: </a:t>
            </a:r>
            <a:r>
              <a:rPr lang="ru-RU" sz="2800" dirty="0"/>
              <a:t>10 лет.</a:t>
            </a:r>
          </a:p>
          <a:p>
            <a:pPr>
              <a:buNone/>
            </a:pPr>
            <a:r>
              <a:rPr lang="ru-RU" sz="1800" dirty="0"/>
              <a:t>Педагогическое кредо: </a:t>
            </a:r>
            <a:r>
              <a:rPr lang="ru-RU" sz="1800" b="1" i="1" dirty="0"/>
              <a:t>«Нравиться нам или нет, но ребенок, с которым труднее всего управляться, именно тот- которым впоследствии мы больше всего гордимся»</a:t>
            </a:r>
          </a:p>
          <a:p>
            <a:pPr algn="r">
              <a:buNone/>
            </a:pPr>
            <a:r>
              <a:rPr lang="ru-RU" sz="1600" dirty="0"/>
              <a:t>Миньон </a:t>
            </a:r>
            <a:r>
              <a:rPr lang="ru-RU" sz="1600" dirty="0" err="1"/>
              <a:t>Маклофлин</a:t>
            </a:r>
            <a:endParaRPr lang="ru-RU" sz="1600" dirty="0"/>
          </a:p>
          <a:p>
            <a:pPr algn="r">
              <a:buNone/>
            </a:pPr>
            <a:r>
              <a:rPr lang="ru-RU" sz="1600" dirty="0"/>
              <a:t>О воспитании детей </a:t>
            </a:r>
          </a:p>
        </p:txBody>
      </p:sp>
      <p:pic>
        <p:nvPicPr>
          <p:cNvPr id="1028" name="Picture 4" descr="SDC103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695" y="2925349"/>
            <a:ext cx="3047067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977748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Повышение квалификации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9299" y="3019010"/>
            <a:ext cx="7062666" cy="70091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214559"/>
            <a:ext cx="211968" cy="429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927" tIns="52464" rIns="104927" bIns="52464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49625"/>
              </p:ext>
            </p:extLst>
          </p:nvPr>
        </p:nvGraphicFramePr>
        <p:xfrm>
          <a:off x="249298" y="3529369"/>
          <a:ext cx="6786412" cy="52556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3806"/>
                <a:gridCol w="2151789"/>
                <a:gridCol w="1489700"/>
                <a:gridCol w="579328"/>
                <a:gridCol w="768918"/>
                <a:gridCol w="1382871"/>
              </a:tblGrid>
              <a:tr h="1263646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№</a:t>
                      </a:r>
                      <a:endParaRPr lang="ru-RU" sz="17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Наименование курсов</a:t>
                      </a:r>
                    </a:p>
                    <a:p>
                      <a:r>
                        <a:rPr lang="ru-RU" sz="1700" dirty="0" smtClean="0"/>
                        <a:t>Повышение квалификации</a:t>
                      </a:r>
                      <a:endParaRPr lang="ru-RU" sz="17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Название учреждения</a:t>
                      </a:r>
                      <a:endParaRPr lang="ru-RU" sz="17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Год </a:t>
                      </a:r>
                      <a:endParaRPr lang="ru-RU" sz="1700" dirty="0"/>
                    </a:p>
                  </a:txBody>
                  <a:tcPr marL="100817" marR="100817" marT="54007" marB="5400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Кол</a:t>
                      </a:r>
                      <a:r>
                        <a:rPr lang="ru-RU" sz="1700" dirty="0" smtClean="0"/>
                        <a:t>.</a:t>
                      </a:r>
                    </a:p>
                    <a:p>
                      <a:r>
                        <a:rPr lang="ru-RU" sz="1700" baseline="0" dirty="0" smtClean="0"/>
                        <a:t>часов</a:t>
                      </a:r>
                      <a:endParaRPr lang="ru-RU" sz="1700" dirty="0"/>
                    </a:p>
                  </a:txBody>
                  <a:tcPr marL="100817" marR="100817" marT="54007" marB="540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Вид полученного  документа</a:t>
                      </a:r>
                      <a:endParaRPr lang="ru-RU" sz="1700" dirty="0"/>
                    </a:p>
                  </a:txBody>
                  <a:tcPr marL="100817" marR="100817" marT="54007" marB="540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999302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1</a:t>
                      </a:r>
                      <a:endParaRPr lang="ru-RU" sz="17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«Дошкольная педагогика и психология.</a:t>
                      </a:r>
                      <a:r>
                        <a:rPr lang="ru-RU" sz="1200" baseline="0" dirty="0" smtClean="0"/>
                        <a:t> Совершенствование профессиональной компетенции в области организации воспитательной работы; повышение психолого-педагогической компетенции</a:t>
                      </a:r>
                      <a:r>
                        <a:rPr lang="ru-RU" sz="1200" dirty="0" smtClean="0"/>
                        <a:t>»</a:t>
                      </a:r>
                      <a:endParaRPr lang="ru-RU" sz="12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ФГБОУ</a:t>
                      </a:r>
                      <a:r>
                        <a:rPr lang="ru-RU" sz="1400" baseline="0" dirty="0" smtClean="0"/>
                        <a:t> ВПО «АГАО»</a:t>
                      </a:r>
                    </a:p>
                    <a:p>
                      <a:r>
                        <a:rPr lang="ru-RU" sz="1400" baseline="0" dirty="0" smtClean="0"/>
                        <a:t>г. Бийск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2014</a:t>
                      </a:r>
                      <a:endParaRPr lang="ru-RU" sz="1400" dirty="0"/>
                    </a:p>
                  </a:txBody>
                  <a:tcPr marL="100817" marR="100817" marT="54007" marB="5400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72</a:t>
                      </a:r>
                      <a:endParaRPr lang="ru-RU" sz="1400" dirty="0"/>
                    </a:p>
                  </a:txBody>
                  <a:tcPr marL="100817" marR="100817" marT="54007" marB="540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Удостоверение </a:t>
                      </a:r>
                      <a:endParaRPr lang="ru-RU" sz="1400" dirty="0"/>
                    </a:p>
                  </a:txBody>
                  <a:tcPr marL="100817" marR="100817" marT="54007" marB="540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8711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2</a:t>
                      </a:r>
                      <a:endParaRPr lang="ru-RU" sz="17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«Государственно</a:t>
                      </a:r>
                      <a:r>
                        <a:rPr lang="ru-RU" sz="1200" baseline="0" dirty="0" smtClean="0"/>
                        <a:t> – общественное управление качеством дошкольного образования в условиях реализации ФГОС</a:t>
                      </a:r>
                      <a:r>
                        <a:rPr lang="ru-RU" sz="1200" dirty="0" smtClean="0"/>
                        <a:t>»</a:t>
                      </a:r>
                      <a:endParaRPr lang="ru-RU" sz="12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Алтайский краевой институт</a:t>
                      </a:r>
                    </a:p>
                    <a:p>
                      <a:r>
                        <a:rPr lang="ru-RU" sz="1400" dirty="0" smtClean="0"/>
                        <a:t>г. Барнаул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2014</a:t>
                      </a:r>
                      <a:endParaRPr lang="ru-RU" sz="1400" dirty="0"/>
                    </a:p>
                  </a:txBody>
                  <a:tcPr marL="100817" marR="100817" marT="54007" marB="5400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72</a:t>
                      </a:r>
                      <a:endParaRPr lang="ru-RU" sz="1400" dirty="0"/>
                    </a:p>
                  </a:txBody>
                  <a:tcPr marL="100817" marR="100817" marT="54007" marB="540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Удостоверение </a:t>
                      </a:r>
                      <a:endParaRPr lang="ru-RU" sz="1400" dirty="0"/>
                    </a:p>
                  </a:txBody>
                  <a:tcPr marL="100817" marR="100817" marT="54007" marB="540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05624">
                <a:tc>
                  <a:txBody>
                    <a:bodyPr/>
                    <a:lstStyle/>
                    <a:p>
                      <a:endParaRPr lang="ru-RU" sz="210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endParaRPr lang="ru-RU" sz="210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endParaRPr lang="ru-RU" sz="210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 marL="100817" marR="100817" marT="54007" marB="5400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 marL="100817" marR="100817" marT="54007" marB="540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 marL="100817" marR="100817" marT="54007" marB="540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Самоанализ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376" y="2423595"/>
            <a:ext cx="6805137" cy="76754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Свою работу строю на основе личностно-ориентированного подхода, с учетом возрастных и индивидуальных особенностей детей, что позволяет в совершенстве узнать и в дальнейшем регулировать взаимоотношения в детском саду и семье, планировать и организовывать свою деятельность. В работе с детьми использую разнообразие форм, методов и приемов, направленных на развитие ребенка как всесторонне-развитой, гармоничной и художественно-эстетической грамотной личности.</a:t>
            </a:r>
          </a:p>
          <a:p>
            <a:pPr marL="0" indent="0">
              <a:buNone/>
            </a:pPr>
            <a:r>
              <a:rPr lang="ru-RU" sz="1800" dirty="0"/>
              <a:t>Темой моей углубленной работы является: «Развитие творческих способностей детей дошкольного возраста через </a:t>
            </a:r>
            <a:r>
              <a:rPr lang="ru-RU" sz="1800" dirty="0" err="1"/>
              <a:t>изодеятельность</a:t>
            </a:r>
            <a:r>
              <a:rPr lang="ru-RU" sz="1800" dirty="0"/>
              <a:t>».</a:t>
            </a:r>
          </a:p>
          <a:p>
            <a:pPr marL="0" indent="0">
              <a:buNone/>
            </a:pPr>
            <a:r>
              <a:rPr lang="ru-RU" sz="1800" dirty="0"/>
              <a:t> Прежде чем перейти к непосредственной работе, определила уровень развития детей средствами народного искусства. При этом опиралась на рекомендации доктора педагогических наук, профессора </a:t>
            </a:r>
            <a:r>
              <a:rPr lang="ru-RU" sz="1800" dirty="0" err="1"/>
              <a:t>Т.С.Комаровой</a:t>
            </a:r>
            <a:r>
              <a:rPr lang="ru-RU" sz="1800" dirty="0"/>
              <a:t>. Диагностические задания были построены на восприятии, анализе, сравнении и оценки изделий народного промысла. В результате было выявлено, что дети недостаточно четко оценивают образцы народного прикладного искусства, не отмечают красоту формы, испытывают затруднения в создании вариантов элементов узоров в отношении композиции и цветовой гаммы.</a:t>
            </a:r>
          </a:p>
          <a:p>
            <a:pPr marL="0" indent="0">
              <a:buNone/>
            </a:pPr>
            <a:r>
              <a:rPr lang="ru-RU" sz="1800" dirty="0"/>
              <a:t>Учитывая полученные результаты, поставила следующие задачи:</a:t>
            </a:r>
          </a:p>
          <a:p>
            <a:pPr marL="0" indent="0">
              <a:buNone/>
            </a:pPr>
            <a:r>
              <a:rPr lang="ru-RU" sz="1800" dirty="0"/>
              <a:t>1.	 Познакомить с изделиями прикладного искусства; учить различать и называть виды декоративно-прикладного искусства. Дать детям обобщенное представление о </a:t>
            </a:r>
            <a:r>
              <a:rPr lang="ru-RU" sz="1800" dirty="0" err="1"/>
              <a:t>декаративно</a:t>
            </a:r>
            <a:r>
              <a:rPr lang="ru-RU" sz="1800" dirty="0"/>
              <a:t>-прикладном искусстве, его значении в жизни людей.</a:t>
            </a:r>
          </a:p>
        </p:txBody>
      </p:sp>
    </p:spTree>
    <p:extLst>
      <p:ext uri="{BB962C8B-B14F-4D97-AF65-F5344CB8AC3E}">
        <p14:creationId xmlns:p14="http://schemas.microsoft.com/office/powerpoint/2010/main" val="38316753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56" y="70284"/>
            <a:ext cx="5011102" cy="12475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161" y="2338535"/>
            <a:ext cx="6805137" cy="6719697"/>
          </a:xfrm>
        </p:spPr>
        <p:txBody>
          <a:bodyPr>
            <a:normAutofit fontScale="77500" lnSpcReduction="20000"/>
          </a:bodyPr>
          <a:lstStyle/>
          <a:p>
            <a:r>
              <a:rPr lang="ru-RU" sz="2300" dirty="0"/>
              <a:t>2.	 Развивать художественно-эстетический вкус дошкольников при составлении узоров.</a:t>
            </a:r>
          </a:p>
          <a:p>
            <a:r>
              <a:rPr lang="ru-RU" sz="2300" dirty="0"/>
              <a:t>3.	Стимулировать у детей познавательную активность; развивать любознательность, творческую заинтересованность; способствовать развитию образного, логического мышления.</a:t>
            </a:r>
          </a:p>
          <a:p>
            <a:r>
              <a:rPr lang="ru-RU" sz="2300" dirty="0"/>
              <a:t>4.	Учить проводить сопоставления и сравнения, раскрывать выразительные фактурные свойства различных материалов и способы их художественной обработки.</a:t>
            </a:r>
          </a:p>
          <a:p>
            <a:r>
              <a:rPr lang="ru-RU" sz="2300" dirty="0"/>
              <a:t>5.	Передавать в рисунке выразительность образа, используя линию, цвет, композицию, колорит и т.д.</a:t>
            </a:r>
          </a:p>
          <a:p>
            <a:r>
              <a:rPr lang="ru-RU" sz="2300" dirty="0"/>
              <a:t>6.	Учить устанавливать взаимосвязь народного искусства и окружающей действительности.</a:t>
            </a:r>
          </a:p>
          <a:p>
            <a:r>
              <a:rPr lang="ru-RU" sz="2300" dirty="0"/>
              <a:t>Осуществляя работу, по реализации поставленных задач, мной был изучен научно-практический материал по проблеме развития творчества у дошкольников:? и адаптирован к условиям работы в детском саду</a:t>
            </a:r>
          </a:p>
          <a:p>
            <a:pPr marL="0" indent="0">
              <a:buNone/>
            </a:pPr>
            <a:r>
              <a:rPr lang="ru-RU" sz="2300" dirty="0"/>
              <a:t>В современных условиях содержание и методика воспитания эстетических чувств должны обновляться. Следует искать новые подходы, которые не только будут способствовать развитию чувства прекрасного в повседневной деятельности, но и помогут дошкольнику в целом быть более чувствительными. Важно также находить новые приемы взаимодействия с родителями, показывающие им значение воспитания у детей эстетических чувств, и способы такого воспитания.</a:t>
            </a:r>
          </a:p>
          <a:p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184535400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56" y="212049"/>
            <a:ext cx="6777577" cy="2296605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Научно-методическая деятельность педагогического работника (работа по обобщению и распространению собственного педагогического опыта)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369409"/>
              </p:ext>
            </p:extLst>
          </p:nvPr>
        </p:nvGraphicFramePr>
        <p:xfrm>
          <a:off x="287377" y="3444306"/>
          <a:ext cx="6787469" cy="65800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1659"/>
                <a:gridCol w="2992076"/>
                <a:gridCol w="1696867"/>
                <a:gridCol w="1696867"/>
              </a:tblGrid>
              <a:tr h="63671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Название методической разработки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Сроки создания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Форма представления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</a:tr>
              <a:tr h="87073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«Воспитание у детей представлений о том, что люди на земле должны жить в мире и дружбе»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2011 март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Уровень Доу</a:t>
                      </a:r>
                    </a:p>
                    <a:p>
                      <a:r>
                        <a:rPr lang="ru-RU" sz="1400" dirty="0" smtClean="0"/>
                        <a:t>Педагогический совет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</a:tr>
              <a:tr h="87073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Семинар-практикум</a:t>
                      </a:r>
                      <a:r>
                        <a:rPr lang="ru-RU" sz="1400" baseline="0" dirty="0" smtClean="0"/>
                        <a:t> «Формирование в детях основ безопасности собственной жизни»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2011 сентябрь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Уровень ДОУ</a:t>
                      </a:r>
                    </a:p>
                    <a:p>
                      <a:r>
                        <a:rPr lang="ru-RU" sz="1400" dirty="0" smtClean="0"/>
                        <a:t>Доклад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</a:tr>
              <a:tr h="87073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Диагностика воспитания ребенка дошкольного возраста средствами народного искусства 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2012 январь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Доклад 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</a:tr>
              <a:tr h="91898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 marL="100817" marR="100817" marT="54007" marB="5400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"Организация прогулки с использованием Развивающей  педагогики оздоровления"</a:t>
                      </a:r>
                    </a:p>
                  </a:txBody>
                  <a:tcPr marL="100817" marR="100817" marT="54007" marB="5400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2012 февраль</a:t>
                      </a:r>
                      <a:endParaRPr lang="ru-RU" sz="1400" dirty="0"/>
                    </a:p>
                  </a:txBody>
                  <a:tcPr marL="100817" marR="100817" marT="54007" marB="5400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Консультации для воспитателей</a:t>
                      </a:r>
                    </a:p>
                  </a:txBody>
                  <a:tcPr marL="100817" marR="100817" marT="54007" marB="5400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20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marL="100817" marR="100817" marT="54007" marB="5400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Филимоновская</a:t>
                      </a:r>
                      <a:r>
                        <a:rPr lang="ru-RU" sz="1400" dirty="0" smtClean="0"/>
                        <a:t> игрушка</a:t>
                      </a:r>
                      <a:endParaRPr lang="ru-RU" sz="1400" dirty="0"/>
                    </a:p>
                  </a:txBody>
                  <a:tcPr marL="100817" marR="100817" marT="54007" marB="5400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2012 апрель</a:t>
                      </a:r>
                      <a:endParaRPr lang="ru-RU" sz="1400" dirty="0"/>
                    </a:p>
                  </a:txBody>
                  <a:tcPr marL="100817" marR="100817" marT="54007" marB="5400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Презентация </a:t>
                      </a:r>
                      <a:endParaRPr lang="ru-RU" sz="1400" dirty="0"/>
                    </a:p>
                  </a:txBody>
                  <a:tcPr marL="100817" marR="100817" marT="54007" marB="5400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5609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 marL="100817" marR="100817" marT="54007" marB="5400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Развитие творческих способностей детей дошкольного возраста через декоративно - прикладное искусство</a:t>
                      </a:r>
                    </a:p>
                  </a:txBody>
                  <a:tcPr marL="100817" marR="100817" marT="54007" marB="5400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2013  декабрь</a:t>
                      </a:r>
                      <a:endParaRPr lang="ru-RU" sz="1400" dirty="0"/>
                    </a:p>
                  </a:txBody>
                  <a:tcPr marL="100817" marR="100817" marT="54007" marB="5400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Презентация </a:t>
                      </a:r>
                    </a:p>
                    <a:p>
                      <a:endParaRPr lang="ru-RU" sz="1400" dirty="0"/>
                    </a:p>
                  </a:txBody>
                  <a:tcPr marL="100817" marR="100817" marT="54007" marB="5400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09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 marL="100817" marR="100817" marT="54007" marB="5400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«Формирование доброжелательного отношения между дошкольниками через игровые ситуации»</a:t>
                      </a:r>
                      <a:endParaRPr lang="ru-RU" sz="1400" dirty="0"/>
                    </a:p>
                  </a:txBody>
                  <a:tcPr marL="100817" marR="100817" marT="54007" marB="5400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2014 январь</a:t>
                      </a:r>
                      <a:endParaRPr lang="ru-RU" sz="1400" dirty="0"/>
                    </a:p>
                  </a:txBody>
                  <a:tcPr marL="100817" marR="100817" marT="54007" marB="5400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Консультация для педагогов</a:t>
                      </a:r>
                      <a:endParaRPr lang="ru-RU" sz="1400" dirty="0"/>
                    </a:p>
                  </a:txBody>
                  <a:tcPr marL="100817" marR="100817" marT="54007" marB="5400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149361" y="7887236"/>
          <a:ext cx="229638" cy="489014"/>
        </p:xfrm>
        <a:graphic>
          <a:graphicData uri="http://schemas.openxmlformats.org/drawingml/2006/table">
            <a:tbl>
              <a:tblPr/>
              <a:tblGrid>
                <a:gridCol w="229638"/>
              </a:tblGrid>
              <a:tr h="486061"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00817" marR="100817" marT="54007" marB="54007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2048"/>
            <a:ext cx="7432671" cy="2381665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bg1">
                    <a:lumMod val="85000"/>
                  </a:schemeClr>
                </a:solidFill>
              </a:rPr>
              <a:t>Участие в</a:t>
            </a:r>
            <a:r>
              <a:rPr lang="ru-RU" sz="3200" dirty="0"/>
              <a:t> проведении мастер-классов, круглых столов, семинаров, конференций, открытых занятий и мероприятий, руководство методическим объединением, рабочими группами, наставничество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5674308"/>
              </p:ext>
            </p:extLst>
          </p:nvPr>
        </p:nvGraphicFramePr>
        <p:xfrm>
          <a:off x="366768" y="3103512"/>
          <a:ext cx="6844436" cy="55180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6962"/>
                <a:gridCol w="2340813"/>
                <a:gridCol w="1368887"/>
                <a:gridCol w="1368887"/>
                <a:gridCol w="1368887"/>
              </a:tblGrid>
              <a:tr h="97212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Название мероприятия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Дата проведения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Форма участия (тема) представления опыта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Подтверждающие документы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</a:tr>
              <a:tr h="11881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Развитие творческих способностей детей средствами изобразительного искусства</a:t>
                      </a:r>
                    </a:p>
                    <a:p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2012 февраль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Семинар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100817" marR="100817" marT="54007" marB="54007"/>
                </a:tc>
              </a:tr>
              <a:tr h="90174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</a:t>
                      </a:r>
                      <a:r>
                        <a:rPr lang="ru-RU" sz="1400" dirty="0" err="1" smtClean="0"/>
                        <a:t>Растелила</a:t>
                      </a:r>
                      <a:r>
                        <a:rPr lang="ru-RU" sz="1400" dirty="0" smtClean="0"/>
                        <a:t> Зимушка –зима свои наряды »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2013 январь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Открытое занятие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Конспект 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</a:tr>
              <a:tr h="901741"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«Семейные обычаи на Руси»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2013 апрель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Открытое комплексное занятие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Конспект 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</a:tr>
              <a:tr h="60619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 marL="100817" marR="100817" marT="54007" marB="5400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«Конкурс чтецов»</a:t>
                      </a:r>
                      <a:endParaRPr lang="ru-RU" sz="1400" dirty="0"/>
                    </a:p>
                  </a:txBody>
                  <a:tcPr marL="100817" marR="100817" marT="54007" marB="5400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2014</a:t>
                      </a:r>
                      <a:endParaRPr lang="ru-RU" sz="1400" dirty="0"/>
                    </a:p>
                  </a:txBody>
                  <a:tcPr marL="100817" marR="100817" marT="54007" marB="5400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Открытое мероприятие </a:t>
                      </a:r>
                      <a:endParaRPr lang="ru-RU" sz="1400" dirty="0"/>
                    </a:p>
                  </a:txBody>
                  <a:tcPr marL="100817" marR="100817" marT="54007" marB="5400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Участие </a:t>
                      </a:r>
                      <a:endParaRPr lang="ru-RU" sz="1400" dirty="0"/>
                    </a:p>
                  </a:txBody>
                  <a:tcPr marL="100817" marR="100817" marT="54007" marB="5400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4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marL="100817" marR="100817" marT="54007" marB="5400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Упражнения и игры для развития тонкой моторики пальцев рук. </a:t>
                      </a:r>
                      <a:endParaRPr lang="ru-RU" sz="1400" dirty="0"/>
                    </a:p>
                  </a:txBody>
                  <a:tcPr marL="100817" marR="100817" marT="54007" marB="5400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2015</a:t>
                      </a:r>
                      <a:endParaRPr lang="ru-RU" sz="1400" dirty="0"/>
                    </a:p>
                  </a:txBody>
                  <a:tcPr marL="100817" marR="100817" marT="54007" marB="5400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Опыт</a:t>
                      </a:r>
                      <a:r>
                        <a:rPr lang="ru-RU" sz="1400" baseline="0" dirty="0" smtClean="0"/>
                        <a:t> работы</a:t>
                      </a:r>
                      <a:endParaRPr lang="ru-RU" sz="1400" dirty="0"/>
                    </a:p>
                  </a:txBody>
                  <a:tcPr marL="100817" marR="100817" marT="54007" marB="5400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Презентация </a:t>
                      </a:r>
                      <a:endParaRPr lang="ru-RU" sz="1400" dirty="0"/>
                    </a:p>
                  </a:txBody>
                  <a:tcPr marL="100817" marR="100817" marT="54007" marB="5400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001920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56" y="297108"/>
            <a:ext cx="5586695" cy="1956367"/>
          </a:xfrm>
        </p:spPr>
        <p:txBody>
          <a:bodyPr>
            <a:normAutofit fontScale="90000"/>
          </a:bodyPr>
          <a:lstStyle/>
          <a:p>
            <a:r>
              <a:rPr lang="ru-RU" dirty="0"/>
              <a:t>Организация образовательного процесса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05344"/>
              </p:ext>
            </p:extLst>
          </p:nvPr>
        </p:nvGraphicFramePr>
        <p:xfrm>
          <a:off x="366769" y="2934742"/>
          <a:ext cx="6844436" cy="485366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9578"/>
                <a:gridCol w="3513428"/>
                <a:gridCol w="2891430"/>
              </a:tblGrid>
              <a:tr h="57565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Формы работы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Подтверждающие материалы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</a:tr>
              <a:tr h="70971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Развитие творческих способностей дошкольника через занятия рисованием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Информационный лист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</a:tr>
              <a:tr h="57565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Рисование в дошкольном возрасте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Консультация для родителей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</a:tr>
              <a:tr h="70971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Познавательно-игровая викторина «Мы - дети планеты Земля!» 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Игра-викторина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</a:tr>
              <a:tr h="54300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 marL="100817" marR="100817" marT="54007" marB="5400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«Готовьте  ребенка к школе»</a:t>
                      </a:r>
                      <a:endParaRPr lang="ru-RU" sz="1400" dirty="0"/>
                    </a:p>
                  </a:txBody>
                  <a:tcPr marL="100817" marR="100817" marT="54007" marB="5400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Родительское собрание - беседа</a:t>
                      </a:r>
                      <a:endParaRPr lang="ru-RU" sz="1400" dirty="0"/>
                    </a:p>
                  </a:txBody>
                  <a:tcPr marL="100817" marR="100817" marT="54007" marB="5400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07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marL="100817" marR="100817" marT="54007" marB="5400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«А Вам, слабо!»</a:t>
                      </a:r>
                      <a:endParaRPr lang="ru-RU" sz="1400" dirty="0"/>
                    </a:p>
                  </a:txBody>
                  <a:tcPr marL="100817" marR="100817" marT="54007" marB="5400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семинар – практикум </a:t>
                      </a:r>
                      <a:endParaRPr lang="ru-RU" sz="1400" dirty="0"/>
                    </a:p>
                  </a:txBody>
                  <a:tcPr marL="100817" marR="100817" marT="54007" marB="5400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 marL="100817" marR="100817" marT="54007" marB="5400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как  организовать  художественно - </a:t>
                      </a:r>
                    </a:p>
                    <a:p>
                      <a:r>
                        <a:rPr lang="ru-RU" sz="1400" dirty="0" smtClean="0"/>
                        <a:t>изобразительную деятельность</a:t>
                      </a:r>
                    </a:p>
                    <a:p>
                      <a:r>
                        <a:rPr lang="ru-RU" sz="1400" dirty="0" smtClean="0"/>
                        <a:t> ребёнка  дома</a:t>
                      </a:r>
                    </a:p>
                  </a:txBody>
                  <a:tcPr marL="100817" marR="100817" marT="54007" marB="5400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Советы самым  заботливым и</a:t>
                      </a:r>
                    </a:p>
                    <a:p>
                      <a:r>
                        <a:rPr lang="ru-RU" sz="1400" dirty="0" smtClean="0"/>
                        <a:t> любящим  родителям</a:t>
                      </a:r>
                    </a:p>
                    <a:p>
                      <a:endParaRPr lang="ru-RU" sz="1400" dirty="0"/>
                    </a:p>
                  </a:txBody>
                  <a:tcPr marL="100817" marR="100817" marT="54007" marB="5400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5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 marL="100817" marR="100817" marT="54007" marB="5400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Упражнения и игры для развития тонкой моторики пальцев рук. </a:t>
                      </a:r>
                      <a:endParaRPr lang="ru-RU" sz="1400" dirty="0"/>
                    </a:p>
                  </a:txBody>
                  <a:tcPr marL="100817" marR="100817" marT="54007" marB="5400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Мастер - класс</a:t>
                      </a:r>
                      <a:endParaRPr lang="ru-RU" sz="1400" dirty="0"/>
                    </a:p>
                  </a:txBody>
                  <a:tcPr marL="100817" marR="100817" marT="54007" marB="5400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752056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56" y="183696"/>
            <a:ext cx="4892014" cy="215483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Достижение воспитанников</a:t>
            </a:r>
            <a:br>
              <a:rPr lang="ru-RU" dirty="0" smtClean="0"/>
            </a:br>
            <a:endParaRPr lang="ru-RU" dirty="0" smtClean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53571093"/>
              </p:ext>
            </p:extLst>
          </p:nvPr>
        </p:nvGraphicFramePr>
        <p:xfrm>
          <a:off x="366769" y="2509064"/>
          <a:ext cx="6827725" cy="638726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6961"/>
                <a:gridCol w="2064196"/>
                <a:gridCol w="714529"/>
                <a:gridCol w="1318296"/>
                <a:gridCol w="1152128"/>
                <a:gridCol w="1181615"/>
              </a:tblGrid>
              <a:tr h="97212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Название олимпиад, конкурсов, конференций, смотров и т.д.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Уровень мероприятия 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Количество детей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Результат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</a:tr>
              <a:tr h="9355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«Новогодняя игрушка»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2011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Городской 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Диплом </a:t>
                      </a:r>
                    </a:p>
                    <a:p>
                      <a:r>
                        <a:rPr lang="ru-RU" sz="1400" dirty="0" smtClean="0"/>
                        <a:t>3 степени</a:t>
                      </a:r>
                    </a:p>
                    <a:p>
                      <a:endParaRPr lang="ru-RU" sz="1400" dirty="0"/>
                    </a:p>
                  </a:txBody>
                  <a:tcPr marL="100817" marR="100817" marT="54007" marB="54007"/>
                </a:tc>
              </a:tr>
              <a:tr h="89884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«Новогодняя игрушка»</a:t>
                      </a:r>
                    </a:p>
                    <a:p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2012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Городской 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Сертификат участника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</a:tr>
              <a:tr h="9355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«Умники и умницы»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2013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Городской 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Сертификат участника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</a:tr>
              <a:tr h="9355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«Маленький пешеход»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2013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Городской 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Сертификат участника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</a:tr>
              <a:tr h="73417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«Литературный калейдоскоп». «Мой город»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2014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Городской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Сертификат участника 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«Осенние узоры» «Городецкие узоры сколько радости для глаз» 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2014</a:t>
                      </a:r>
                    </a:p>
                    <a:p>
                      <a:r>
                        <a:rPr lang="ru-RU" sz="1400" dirty="0" smtClean="0"/>
                        <a:t>2015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ДОУ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</a:p>
                    <a:p>
                      <a:r>
                        <a:rPr lang="ru-RU" sz="1400" b="0" dirty="0" smtClean="0"/>
                        <a:t>1</a:t>
                      </a:r>
                      <a:endParaRPr lang="ru-RU" sz="1400" b="0" dirty="0"/>
                    </a:p>
                  </a:txBody>
                  <a:tcPr marL="100817" marR="100817" marT="54007" marB="54007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выставки детских работ</a:t>
                      </a:r>
                      <a:endParaRPr lang="ru-RU" sz="1400" dirty="0"/>
                    </a:p>
                  </a:txBody>
                  <a:tcPr marL="100817" marR="100817" marT="54007" marB="54007"/>
                </a:tc>
              </a:tr>
            </a:tbl>
          </a:graphicData>
        </a:graphic>
      </p:graphicFrame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396256" y="9793163"/>
            <a:ext cx="2987416" cy="1440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2023625_templat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2B83829-F2B3-479F-8406-B66CE293D4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TP102023625_template</Template>
  <TotalTime>936</TotalTime>
  <Words>948</Words>
  <Application>Microsoft Office PowerPoint</Application>
  <PresentationFormat>Произвольный</PresentationFormat>
  <Paragraphs>290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DejaVu Sans</vt:lpstr>
      <vt:lpstr>Liberation Serif</vt:lpstr>
      <vt:lpstr>Lohit Hindi</vt:lpstr>
      <vt:lpstr>Times New Roman</vt:lpstr>
      <vt:lpstr>TP102023625_template</vt:lpstr>
      <vt:lpstr>Портфолио воспитателя</vt:lpstr>
      <vt:lpstr>О себе</vt:lpstr>
      <vt:lpstr>Повышение квалификации</vt:lpstr>
      <vt:lpstr>Самоанализ </vt:lpstr>
      <vt:lpstr>Презентация PowerPoint</vt:lpstr>
      <vt:lpstr>Научно-методическая деятельность педагогического работника (работа по обобщению и распространению собственного педагогического опыта)</vt:lpstr>
      <vt:lpstr>Участие в проведении мастер-классов, круглых столов, семинаров, конференций, открытых занятий и мероприятий, руководство методическим объединением, рабочими группами, наставничество</vt:lpstr>
      <vt:lpstr>Организация образовательного процесса</vt:lpstr>
      <vt:lpstr> Достижение воспитанников </vt:lpstr>
      <vt:lpstr>Личные достижения педагогического работника</vt:lpstr>
      <vt:lpstr> Официальные награды</vt:lpstr>
      <vt:lpstr>Презентация PowerPoint</vt:lpstr>
      <vt:lpstr>Методическая работа в ДОУ </vt:lpstr>
      <vt:lpstr>Развивающая среда в группе</vt:lpstr>
      <vt:lpstr> Мониторинг  уровня овладения детьми  изобразительной деятельностью и  развития их творчества на 2014 – 2015 уч.г. </vt:lpstr>
      <vt:lpstr>Научно-методическая деятельность педагогического работника (работа по обобщению и распространению собственного педагогического опыта)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воспитателя</dc:title>
  <dc:creator>User</dc:creator>
  <cp:lastModifiedBy>Мария Иванченко</cp:lastModifiedBy>
  <cp:revision>84</cp:revision>
  <cp:lastPrinted>2015-10-12T05:01:31Z</cp:lastPrinted>
  <dcterms:created xsi:type="dcterms:W3CDTF">2013-05-15T05:54:29Z</dcterms:created>
  <dcterms:modified xsi:type="dcterms:W3CDTF">2015-10-12T05:04:59Z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TC020236269991</vt:lpwstr>
  </property>
</Properties>
</file>