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9" r:id="rId11"/>
    <p:sldId id="273" r:id="rId12"/>
    <p:sldId id="266" r:id="rId13"/>
    <p:sldId id="271" r:id="rId14"/>
    <p:sldId id="272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99"/>
    <a:srgbClr val="D60093"/>
    <a:srgbClr val="008E40"/>
    <a:srgbClr val="FF2FFF"/>
    <a:srgbClr val="DE00DE"/>
    <a:srgbClr val="FFBDE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4" Type="http://schemas.openxmlformats.org/officeDocument/2006/relationships/image" Target="../media/image28.gi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8B997-A34B-47EE-8FCE-BF29341F9B89}" type="doc">
      <dgm:prSet loTypeId="urn:microsoft.com/office/officeart/2008/layout/AlternatingPictureBlocks" loCatId="picture" qsTypeId="urn:microsoft.com/office/officeart/2005/8/quickstyle/simple1#1" qsCatId="simple" csTypeId="urn:microsoft.com/office/officeart/2005/8/colors/accent6_4" csCatId="accent6" phldr="1"/>
      <dgm:spPr/>
    </dgm:pt>
    <dgm:pt modelId="{AADF60DA-98B1-41B3-8458-F34B4AD4050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 построения  образовательной  политики  на  соответствующих  уровнях  с учетом  целей  дошкольного  образования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</a:endParaRPr>
        </a:p>
      </dgm:t>
    </dgm:pt>
    <dgm:pt modelId="{33E656C8-BFAA-4DBB-B437-33D500CCB732}" type="parTrans" cxnId="{32417216-118F-499E-BEB4-EDD7F8C2BDBA}">
      <dgm:prSet/>
      <dgm:spPr/>
      <dgm:t>
        <a:bodyPr/>
        <a:lstStyle/>
        <a:p>
          <a:endParaRPr lang="ru-RU"/>
        </a:p>
      </dgm:t>
    </dgm:pt>
    <dgm:pt modelId="{BC8A53C0-8C98-4F3C-B1E6-228D2FD020EF}" type="sibTrans" cxnId="{32417216-118F-499E-BEB4-EDD7F8C2BDBA}">
      <dgm:prSet/>
      <dgm:spPr/>
      <dgm:t>
        <a:bodyPr/>
        <a:lstStyle/>
        <a:p>
          <a:endParaRPr lang="ru-RU"/>
        </a:p>
      </dgm:t>
    </dgm:pt>
    <dgm:pt modelId="{59B709AA-B6AB-40D8-A3AA-A01E420B0D2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 анализа  профессиональной  деятельности  педагогов ДОО</a:t>
          </a:r>
          <a:endParaRPr lang="ru-RU" sz="2400" dirty="0">
            <a:solidFill>
              <a:schemeClr val="tx1"/>
            </a:solidFill>
          </a:endParaRPr>
        </a:p>
      </dgm:t>
    </dgm:pt>
    <dgm:pt modelId="{13095CAC-0C53-4EDF-BDA7-B3D3262FDB31}" type="parTrans" cxnId="{5D641AC3-E16E-4943-ACB3-AAD719DC8E03}">
      <dgm:prSet/>
      <dgm:spPr/>
      <dgm:t>
        <a:bodyPr/>
        <a:lstStyle/>
        <a:p>
          <a:endParaRPr lang="ru-RU"/>
        </a:p>
      </dgm:t>
    </dgm:pt>
    <dgm:pt modelId="{030135B9-33CF-4F34-8B31-7B4D7D850FF5}" type="sibTrans" cxnId="{5D641AC3-E16E-4943-ACB3-AAD719DC8E03}">
      <dgm:prSet/>
      <dgm:spPr/>
      <dgm:t>
        <a:bodyPr/>
        <a:lstStyle/>
        <a:p>
          <a:endParaRPr lang="ru-RU"/>
        </a:p>
      </dgm:t>
    </dgm:pt>
    <dgm:pt modelId="{4EAD410D-EFCA-4FE5-B4AA-939CD568396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 взаимодействия  с  семьями  и  информировании  родителей (законных  представителей) и общественности  относительно  целей  дошкольного  образования, общих  для  всего  образовательного  пространства  Российской  Федерации</a:t>
          </a:r>
          <a:endParaRPr lang="ru-RU" sz="1800" dirty="0">
            <a:solidFill>
              <a:schemeClr val="tx1"/>
            </a:solidFill>
          </a:endParaRPr>
        </a:p>
      </dgm:t>
    </dgm:pt>
    <dgm:pt modelId="{BA2FEBD3-5984-4588-B128-00B5E30BA22F}" type="parTrans" cxnId="{646B5188-BA8A-4B21-B34F-50DB03255A7E}">
      <dgm:prSet/>
      <dgm:spPr/>
      <dgm:t>
        <a:bodyPr/>
        <a:lstStyle/>
        <a:p>
          <a:endParaRPr lang="ru-RU"/>
        </a:p>
      </dgm:t>
    </dgm:pt>
    <dgm:pt modelId="{3E6C5BA2-4F18-4735-9290-EFCBC3EA779A}" type="sibTrans" cxnId="{646B5188-BA8A-4B21-B34F-50DB03255A7E}">
      <dgm:prSet/>
      <dgm:spPr/>
      <dgm:t>
        <a:bodyPr/>
        <a:lstStyle/>
        <a:p>
          <a:endParaRPr lang="ru-RU"/>
        </a:p>
      </dgm:t>
    </dgm:pt>
    <dgm:pt modelId="{695A4434-5001-4D56-B14C-95B423E26D50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 решения  задач  формирования  образовательной  программы  дошкольного  образования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35A54D-1A2E-43B4-A82F-E71AAD3A1212}" type="parTrans" cxnId="{DF6CFE80-5720-423E-A1B7-D477A1D68664}">
      <dgm:prSet/>
      <dgm:spPr/>
      <dgm:t>
        <a:bodyPr/>
        <a:lstStyle/>
        <a:p>
          <a:endParaRPr lang="ru-RU"/>
        </a:p>
      </dgm:t>
    </dgm:pt>
    <dgm:pt modelId="{7893B068-A4D8-4B5B-A10F-4E34C8C957DD}" type="sibTrans" cxnId="{DF6CFE80-5720-423E-A1B7-D477A1D68664}">
      <dgm:prSet/>
      <dgm:spPr/>
      <dgm:t>
        <a:bodyPr/>
        <a:lstStyle/>
        <a:p>
          <a:endParaRPr lang="ru-RU"/>
        </a:p>
      </dgm:t>
    </dgm:pt>
    <dgm:pt modelId="{5F48D503-418D-4376-A020-F5FB890B3D30}" type="pres">
      <dgm:prSet presAssocID="{2288B997-A34B-47EE-8FCE-BF29341F9B89}" presName="linearFlow" presStyleCnt="0">
        <dgm:presLayoutVars>
          <dgm:dir/>
          <dgm:resizeHandles val="exact"/>
        </dgm:presLayoutVars>
      </dgm:prSet>
      <dgm:spPr/>
    </dgm:pt>
    <dgm:pt modelId="{9547045E-C98D-46BF-89CD-A9FFD86D3E2D}" type="pres">
      <dgm:prSet presAssocID="{AADF60DA-98B1-41B3-8458-F34B4AD40502}" presName="comp" presStyleCnt="0"/>
      <dgm:spPr/>
    </dgm:pt>
    <dgm:pt modelId="{563C982E-6748-460C-8356-56D1014AB29C}" type="pres">
      <dgm:prSet presAssocID="{AADF60DA-98B1-41B3-8458-F34B4AD40502}" presName="rect2" presStyleLbl="node1" presStyleIdx="0" presStyleCnt="4" custScaleX="299385" custLinFactNeighborX="24262" custLinFactNeighborY="-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8D62D-12A4-4BE3-9650-52A6E8DBFFA5}" type="pres">
      <dgm:prSet presAssocID="{AADF60DA-98B1-41B3-8458-F34B4AD40502}" presName="rect1" presStyleLbl="lnNode1" presStyleIdx="0" presStyleCnt="4" custLinFactX="-72028" custLinFactNeighborX="-100000" custLinFactNeighborY="-110"/>
      <dgm:spPr>
        <a:blipFill>
          <a:blip xmlns:r="http://schemas.openxmlformats.org/officeDocument/2006/relationships" r:embed="rId1" cstate="print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</dgm:spPr>
    </dgm:pt>
    <dgm:pt modelId="{A2FE603F-E397-4D97-AD2B-E839C16220D4}" type="pres">
      <dgm:prSet presAssocID="{BC8A53C0-8C98-4F3C-B1E6-228D2FD020EF}" presName="sibTrans" presStyleCnt="0"/>
      <dgm:spPr/>
    </dgm:pt>
    <dgm:pt modelId="{28803037-AA4D-401C-BB50-5C4CF1F8047D}" type="pres">
      <dgm:prSet presAssocID="{695A4434-5001-4D56-B14C-95B423E26D50}" presName="comp" presStyleCnt="0"/>
      <dgm:spPr/>
    </dgm:pt>
    <dgm:pt modelId="{108F9DDF-E02C-4462-AB3B-E28D7AADF84F}" type="pres">
      <dgm:prSet presAssocID="{695A4434-5001-4D56-B14C-95B423E26D50}" presName="rect2" presStyleLbl="node1" presStyleIdx="1" presStyleCnt="4" custScaleX="303402" custLinFactNeighborX="-16111" custLinFactNeighborY="-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06253-386F-40CD-A64B-5F9BA759CDAF}" type="pres">
      <dgm:prSet presAssocID="{695A4434-5001-4D56-B14C-95B423E26D50}" presName="rect1" presStyleLbl="lnNode1" presStyleIdx="1" presStyleCnt="4" custLinFactX="100000" custLinFactNeighborX="121033" custLinFactNeighborY="-6921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40000" r="-40000"/>
          </a:stretch>
        </a:blipFill>
      </dgm:spPr>
    </dgm:pt>
    <dgm:pt modelId="{868778CA-6C45-43B6-800F-85F6E0A937FE}" type="pres">
      <dgm:prSet presAssocID="{7893B068-A4D8-4B5B-A10F-4E34C8C957DD}" presName="sibTrans" presStyleCnt="0"/>
      <dgm:spPr/>
    </dgm:pt>
    <dgm:pt modelId="{49486CE7-28A0-4001-98F5-8CEC764F2984}" type="pres">
      <dgm:prSet presAssocID="{59B709AA-B6AB-40D8-A3AA-A01E420B0D24}" presName="comp" presStyleCnt="0"/>
      <dgm:spPr/>
    </dgm:pt>
    <dgm:pt modelId="{7DDB53EC-6C08-4AA8-9D59-5EDEEBE75642}" type="pres">
      <dgm:prSet presAssocID="{59B709AA-B6AB-40D8-A3AA-A01E420B0D24}" presName="rect2" presStyleLbl="node1" presStyleIdx="2" presStyleCnt="4" custScaleX="300024" custLinFactNeighborX="24581" custLinFactNeighborY="-15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28E8F-577B-4446-9E61-B1578F642056}" type="pres">
      <dgm:prSet presAssocID="{59B709AA-B6AB-40D8-A3AA-A01E420B0D24}" presName="rect1" presStyleLbl="lnNode1" presStyleIdx="2" presStyleCnt="4" custLinFactX="-72028" custLinFactNeighborX="-100000" custLinFactNeighborY="-15745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t="-2000" b="-2000"/>
          </a:stretch>
        </a:blipFill>
      </dgm:spPr>
    </dgm:pt>
    <dgm:pt modelId="{5F710BE7-144E-4992-AD5E-945C287B0410}" type="pres">
      <dgm:prSet presAssocID="{030135B9-33CF-4F34-8B31-7B4D7D850FF5}" presName="sibTrans" presStyleCnt="0"/>
      <dgm:spPr/>
    </dgm:pt>
    <dgm:pt modelId="{2BD2F812-F50D-4A27-B1EA-4F0B88B28BAD}" type="pres">
      <dgm:prSet presAssocID="{4EAD410D-EFCA-4FE5-B4AA-939CD5683965}" presName="comp" presStyleCnt="0"/>
      <dgm:spPr/>
    </dgm:pt>
    <dgm:pt modelId="{F982A6A3-4EBF-4C98-881E-2B1368D0F73E}" type="pres">
      <dgm:prSet presAssocID="{4EAD410D-EFCA-4FE5-B4AA-939CD5683965}" presName="rect2" presStyleLbl="node1" presStyleIdx="3" presStyleCnt="4" custScaleX="305010" custLinFactNeighborX="-23776" custLinFactNeighborY="-19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D862D-0C82-42EB-879A-7E3C8C304A8C}" type="pres">
      <dgm:prSet presAssocID="{4EAD410D-EFCA-4FE5-B4AA-939CD5683965}" presName="rect1" presStyleLbl="lnNode1" presStyleIdx="3" presStyleCnt="4" custScaleX="81705" custScaleY="79888" custLinFactX="73604" custLinFactNeighborX="100000" custLinFactNeighborY="-19815"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 l="-48000" r="-48000"/>
          </a:stretch>
        </a:blipFill>
      </dgm:spPr>
    </dgm:pt>
  </dgm:ptLst>
  <dgm:cxnLst>
    <dgm:cxn modelId="{646B5188-BA8A-4B21-B34F-50DB03255A7E}" srcId="{2288B997-A34B-47EE-8FCE-BF29341F9B89}" destId="{4EAD410D-EFCA-4FE5-B4AA-939CD5683965}" srcOrd="3" destOrd="0" parTransId="{BA2FEBD3-5984-4588-B128-00B5E30BA22F}" sibTransId="{3E6C5BA2-4F18-4735-9290-EFCBC3EA779A}"/>
    <dgm:cxn modelId="{57E8DBA0-A4D2-49AA-8F04-51A3D4FBB70C}" type="presOf" srcId="{59B709AA-B6AB-40D8-A3AA-A01E420B0D24}" destId="{7DDB53EC-6C08-4AA8-9D59-5EDEEBE75642}" srcOrd="0" destOrd="0" presId="urn:microsoft.com/office/officeart/2008/layout/AlternatingPictureBlocks"/>
    <dgm:cxn modelId="{FC878EF5-F0A0-4AD6-9A57-8FC282974488}" type="presOf" srcId="{AADF60DA-98B1-41B3-8458-F34B4AD40502}" destId="{563C982E-6748-460C-8356-56D1014AB29C}" srcOrd="0" destOrd="0" presId="urn:microsoft.com/office/officeart/2008/layout/AlternatingPictureBlocks"/>
    <dgm:cxn modelId="{E361D8DD-6D21-4E6D-B562-45731EF836BE}" type="presOf" srcId="{2288B997-A34B-47EE-8FCE-BF29341F9B89}" destId="{5F48D503-418D-4376-A020-F5FB890B3D30}" srcOrd="0" destOrd="0" presId="urn:microsoft.com/office/officeart/2008/layout/AlternatingPictureBlocks"/>
    <dgm:cxn modelId="{5D641AC3-E16E-4943-ACB3-AAD719DC8E03}" srcId="{2288B997-A34B-47EE-8FCE-BF29341F9B89}" destId="{59B709AA-B6AB-40D8-A3AA-A01E420B0D24}" srcOrd="2" destOrd="0" parTransId="{13095CAC-0C53-4EDF-BDA7-B3D3262FDB31}" sibTransId="{030135B9-33CF-4F34-8B31-7B4D7D850FF5}"/>
    <dgm:cxn modelId="{32417216-118F-499E-BEB4-EDD7F8C2BDBA}" srcId="{2288B997-A34B-47EE-8FCE-BF29341F9B89}" destId="{AADF60DA-98B1-41B3-8458-F34B4AD40502}" srcOrd="0" destOrd="0" parTransId="{33E656C8-BFAA-4DBB-B437-33D500CCB732}" sibTransId="{BC8A53C0-8C98-4F3C-B1E6-228D2FD020EF}"/>
    <dgm:cxn modelId="{DF6CFE80-5720-423E-A1B7-D477A1D68664}" srcId="{2288B997-A34B-47EE-8FCE-BF29341F9B89}" destId="{695A4434-5001-4D56-B14C-95B423E26D50}" srcOrd="1" destOrd="0" parTransId="{7735A54D-1A2E-43B4-A82F-E71AAD3A1212}" sibTransId="{7893B068-A4D8-4B5B-A10F-4E34C8C957DD}"/>
    <dgm:cxn modelId="{DAF753F4-4951-4B4F-B760-FE91161764CF}" type="presOf" srcId="{695A4434-5001-4D56-B14C-95B423E26D50}" destId="{108F9DDF-E02C-4462-AB3B-E28D7AADF84F}" srcOrd="0" destOrd="0" presId="urn:microsoft.com/office/officeart/2008/layout/AlternatingPictureBlocks"/>
    <dgm:cxn modelId="{0E405EDC-45B9-4AE2-B90C-1E38871DDAB9}" type="presOf" srcId="{4EAD410D-EFCA-4FE5-B4AA-939CD5683965}" destId="{F982A6A3-4EBF-4C98-881E-2B1368D0F73E}" srcOrd="0" destOrd="0" presId="urn:microsoft.com/office/officeart/2008/layout/AlternatingPictureBlocks"/>
    <dgm:cxn modelId="{924CED76-016E-4C34-B6F9-C45B9A44FD75}" type="presParOf" srcId="{5F48D503-418D-4376-A020-F5FB890B3D30}" destId="{9547045E-C98D-46BF-89CD-A9FFD86D3E2D}" srcOrd="0" destOrd="0" presId="urn:microsoft.com/office/officeart/2008/layout/AlternatingPictureBlocks"/>
    <dgm:cxn modelId="{FBFC31F2-19E4-457C-9F96-34E06AF740F4}" type="presParOf" srcId="{9547045E-C98D-46BF-89CD-A9FFD86D3E2D}" destId="{563C982E-6748-460C-8356-56D1014AB29C}" srcOrd="0" destOrd="0" presId="urn:microsoft.com/office/officeart/2008/layout/AlternatingPictureBlocks"/>
    <dgm:cxn modelId="{10310637-31B8-40E8-B598-C7561A683EC4}" type="presParOf" srcId="{9547045E-C98D-46BF-89CD-A9FFD86D3E2D}" destId="{25E8D62D-12A4-4BE3-9650-52A6E8DBFFA5}" srcOrd="1" destOrd="0" presId="urn:microsoft.com/office/officeart/2008/layout/AlternatingPictureBlocks"/>
    <dgm:cxn modelId="{8F4A7348-4269-4CCE-9FC2-37518E61BB74}" type="presParOf" srcId="{5F48D503-418D-4376-A020-F5FB890B3D30}" destId="{A2FE603F-E397-4D97-AD2B-E839C16220D4}" srcOrd="1" destOrd="0" presId="urn:microsoft.com/office/officeart/2008/layout/AlternatingPictureBlocks"/>
    <dgm:cxn modelId="{B683FEF2-DE75-4A4B-8347-28CC952FE5F1}" type="presParOf" srcId="{5F48D503-418D-4376-A020-F5FB890B3D30}" destId="{28803037-AA4D-401C-BB50-5C4CF1F8047D}" srcOrd="2" destOrd="0" presId="urn:microsoft.com/office/officeart/2008/layout/AlternatingPictureBlocks"/>
    <dgm:cxn modelId="{EA8DAD09-1C26-46B3-B1C9-C6F01097EC18}" type="presParOf" srcId="{28803037-AA4D-401C-BB50-5C4CF1F8047D}" destId="{108F9DDF-E02C-4462-AB3B-E28D7AADF84F}" srcOrd="0" destOrd="0" presId="urn:microsoft.com/office/officeart/2008/layout/AlternatingPictureBlocks"/>
    <dgm:cxn modelId="{CE67BAE3-AADD-4F95-B75A-73BDF1A7B541}" type="presParOf" srcId="{28803037-AA4D-401C-BB50-5C4CF1F8047D}" destId="{8D306253-386F-40CD-A64B-5F9BA759CDAF}" srcOrd="1" destOrd="0" presId="urn:microsoft.com/office/officeart/2008/layout/AlternatingPictureBlocks"/>
    <dgm:cxn modelId="{DB193880-479A-494A-AC06-C1B5351D7CDF}" type="presParOf" srcId="{5F48D503-418D-4376-A020-F5FB890B3D30}" destId="{868778CA-6C45-43B6-800F-85F6E0A937FE}" srcOrd="3" destOrd="0" presId="urn:microsoft.com/office/officeart/2008/layout/AlternatingPictureBlocks"/>
    <dgm:cxn modelId="{07219B2E-09DB-42F2-B69F-B930483F59C2}" type="presParOf" srcId="{5F48D503-418D-4376-A020-F5FB890B3D30}" destId="{49486CE7-28A0-4001-98F5-8CEC764F2984}" srcOrd="4" destOrd="0" presId="urn:microsoft.com/office/officeart/2008/layout/AlternatingPictureBlocks"/>
    <dgm:cxn modelId="{89C8DF2C-7CB9-4EAF-AE84-4557FB82C394}" type="presParOf" srcId="{49486CE7-28A0-4001-98F5-8CEC764F2984}" destId="{7DDB53EC-6C08-4AA8-9D59-5EDEEBE75642}" srcOrd="0" destOrd="0" presId="urn:microsoft.com/office/officeart/2008/layout/AlternatingPictureBlocks"/>
    <dgm:cxn modelId="{42A9246B-B4BE-4186-A32D-1135AD4A658A}" type="presParOf" srcId="{49486CE7-28A0-4001-98F5-8CEC764F2984}" destId="{47128E8F-577B-4446-9E61-B1578F642056}" srcOrd="1" destOrd="0" presId="urn:microsoft.com/office/officeart/2008/layout/AlternatingPictureBlocks"/>
    <dgm:cxn modelId="{1F267792-EAEB-4E49-8A0C-DC370B1A9736}" type="presParOf" srcId="{5F48D503-418D-4376-A020-F5FB890B3D30}" destId="{5F710BE7-144E-4992-AD5E-945C287B0410}" srcOrd="5" destOrd="0" presId="urn:microsoft.com/office/officeart/2008/layout/AlternatingPictureBlocks"/>
    <dgm:cxn modelId="{36EEAC3C-3653-43AF-B773-00E2EAAA381C}" type="presParOf" srcId="{5F48D503-418D-4376-A020-F5FB890B3D30}" destId="{2BD2F812-F50D-4A27-B1EA-4F0B88B28BAD}" srcOrd="6" destOrd="0" presId="urn:microsoft.com/office/officeart/2008/layout/AlternatingPictureBlocks"/>
    <dgm:cxn modelId="{98FE7EF7-14D9-4A0C-BCFF-E43622FA73C0}" type="presParOf" srcId="{2BD2F812-F50D-4A27-B1EA-4F0B88B28BAD}" destId="{F982A6A3-4EBF-4C98-881E-2B1368D0F73E}" srcOrd="0" destOrd="0" presId="urn:microsoft.com/office/officeart/2008/layout/AlternatingPictureBlocks"/>
    <dgm:cxn modelId="{51B4C4FF-C542-4DE3-89DC-99C93A3F6F28}" type="presParOf" srcId="{2BD2F812-F50D-4A27-B1EA-4F0B88B28BAD}" destId="{6FED862D-0C82-42EB-879A-7E3C8C304A8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74809-2931-464C-AAF6-9051370E5913}" type="doc">
      <dgm:prSet loTypeId="urn:microsoft.com/office/officeart/2008/layout/PictureAccentList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6F33FB-16AD-434B-81BC-0AE023E67BC9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  могут  служить основанием</a:t>
          </a:r>
          <a:endParaRPr lang="ru-RU" sz="3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366DB7-7B37-4F3E-9FCE-F8C1B5398DBC}" type="parTrans" cxnId="{097DB1B0-A227-4F36-99BA-14116BA4087C}">
      <dgm:prSet/>
      <dgm:spPr/>
      <dgm:t>
        <a:bodyPr/>
        <a:lstStyle/>
        <a:p>
          <a:endParaRPr lang="ru-RU"/>
        </a:p>
      </dgm:t>
    </dgm:pt>
    <dgm:pt modelId="{0A556D1D-FFBE-4A93-A381-CE5C48D4C353}" type="sibTrans" cxnId="{097DB1B0-A227-4F36-99BA-14116BA4087C}">
      <dgm:prSet/>
      <dgm:spPr/>
      <dgm:t>
        <a:bodyPr/>
        <a:lstStyle/>
        <a:p>
          <a:endParaRPr lang="ru-RU"/>
        </a:p>
      </dgm:t>
    </dgm:pt>
    <dgm:pt modelId="{5D91AF8C-9625-4A01-8D6C-77770FC310E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для  оценки  качества  образования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29C390-75B7-4E17-9BA7-2C1A295CADA8}" type="parTrans" cxnId="{05EAFB48-BDB5-4728-B38B-7E8025085400}">
      <dgm:prSet/>
      <dgm:spPr/>
      <dgm:t>
        <a:bodyPr/>
        <a:lstStyle/>
        <a:p>
          <a:endParaRPr lang="ru-RU"/>
        </a:p>
      </dgm:t>
    </dgm:pt>
    <dgm:pt modelId="{C52E7B5E-DD16-48CE-91D6-436CD170BBE4}" type="sibTrans" cxnId="{05EAFB48-BDB5-4728-B38B-7E8025085400}">
      <dgm:prSet/>
      <dgm:spPr/>
      <dgm:t>
        <a:bodyPr/>
        <a:lstStyle/>
        <a:p>
          <a:endParaRPr lang="ru-RU"/>
        </a:p>
      </dgm:t>
    </dgm:pt>
    <dgm:pt modelId="{C0F8F00B-076D-4387-8628-62CDAE3665DF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для аттестации  педагогических  кадров</a:t>
          </a:r>
          <a:endParaRPr lang="ru-RU" sz="280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75A089-BED4-4C99-9D02-56584638E3BF}" type="parTrans" cxnId="{4B76A0B3-2EDB-407E-BCB4-D064AF367745}">
      <dgm:prSet/>
      <dgm:spPr/>
      <dgm:t>
        <a:bodyPr/>
        <a:lstStyle/>
        <a:p>
          <a:endParaRPr lang="ru-RU"/>
        </a:p>
      </dgm:t>
    </dgm:pt>
    <dgm:pt modelId="{480AF2B1-5F51-46C2-879D-6D83DD2ABA6F}" type="sibTrans" cxnId="{4B76A0B3-2EDB-407E-BCB4-D064AF367745}">
      <dgm:prSet/>
      <dgm:spPr/>
      <dgm:t>
        <a:bodyPr/>
        <a:lstStyle/>
        <a:p>
          <a:endParaRPr lang="ru-RU"/>
        </a:p>
      </dgm:t>
    </dgm:pt>
    <dgm:pt modelId="{C64AFCA0-4FEE-4AD2-B815-FBDA45433E0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для  оценки уровня  развития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 в </a:t>
          </a:r>
          <a:r>
            <a:rPr lang="ru-RU" sz="2800" dirty="0" err="1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т.ч</a:t>
          </a:r>
          <a:r>
            <a: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. в рамках  мониторинга</a:t>
          </a:r>
          <a:endParaRPr lang="ru-RU" sz="200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BA8079-997E-437B-B7BF-1DD4CAE76E98}" type="parTrans" cxnId="{7827A8E5-A496-4265-843B-456EDB406B3B}">
      <dgm:prSet/>
      <dgm:spPr/>
      <dgm:t>
        <a:bodyPr/>
        <a:lstStyle/>
        <a:p>
          <a:endParaRPr lang="ru-RU"/>
        </a:p>
      </dgm:t>
    </dgm:pt>
    <dgm:pt modelId="{40A214E9-661E-4228-AB2D-7CAA61D96303}" type="sibTrans" cxnId="{7827A8E5-A496-4265-843B-456EDB406B3B}">
      <dgm:prSet/>
      <dgm:spPr/>
      <dgm:t>
        <a:bodyPr/>
        <a:lstStyle/>
        <a:p>
          <a:endParaRPr lang="ru-RU"/>
        </a:p>
      </dgm:t>
    </dgm:pt>
    <dgm:pt modelId="{CABC340D-D0F6-40D0-9CAA-EE10B0D39F2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распределения  стимулирующего  фонда  оплаты  труда  работников  ДОО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561D2F-F731-4969-991E-D7B9EC9A9F70}" type="parTrans" cxnId="{0A0C3B66-1BEF-4AA5-8C71-B8D8D9B4C1F2}">
      <dgm:prSet/>
      <dgm:spPr/>
      <dgm:t>
        <a:bodyPr/>
        <a:lstStyle/>
        <a:p>
          <a:endParaRPr lang="ru-RU"/>
        </a:p>
      </dgm:t>
    </dgm:pt>
    <dgm:pt modelId="{964A163E-48C8-43F5-82ED-DF8DA523D1E9}" type="sibTrans" cxnId="{0A0C3B66-1BEF-4AA5-8C71-B8D8D9B4C1F2}">
      <dgm:prSet/>
      <dgm:spPr/>
      <dgm:t>
        <a:bodyPr/>
        <a:lstStyle/>
        <a:p>
          <a:endParaRPr lang="ru-RU"/>
        </a:p>
      </dgm:t>
    </dgm:pt>
    <dgm:pt modelId="{6E85083E-F7B8-464F-9C74-64D7D4F7B07F}" type="pres">
      <dgm:prSet presAssocID="{9C474809-2931-464C-AAF6-9051370E591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CA8BE4-655E-43B0-8A09-7FB115DB24F7}" type="pres">
      <dgm:prSet presAssocID="{1F6F33FB-16AD-434B-81BC-0AE023E67BC9}" presName="root" presStyleCnt="0">
        <dgm:presLayoutVars>
          <dgm:chMax/>
          <dgm:chPref val="4"/>
        </dgm:presLayoutVars>
      </dgm:prSet>
      <dgm:spPr/>
    </dgm:pt>
    <dgm:pt modelId="{BCAAB997-3D6E-4B1D-9AD7-99E02CC5917C}" type="pres">
      <dgm:prSet presAssocID="{1F6F33FB-16AD-434B-81BC-0AE023E67BC9}" presName="rootComposite" presStyleCnt="0">
        <dgm:presLayoutVars/>
      </dgm:prSet>
      <dgm:spPr/>
    </dgm:pt>
    <dgm:pt modelId="{26EEC76B-893D-48D8-94E9-8E84D20F21DB}" type="pres">
      <dgm:prSet presAssocID="{1F6F33FB-16AD-434B-81BC-0AE023E67BC9}" presName="rootText" presStyleLbl="node0" presStyleIdx="0" presStyleCnt="1" custScaleX="100396" custScaleY="91168" custLinFactNeighborX="3485" custLinFactNeighborY="1605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8835723-1FC1-4BCD-9735-02CE1A513D14}" type="pres">
      <dgm:prSet presAssocID="{1F6F33FB-16AD-434B-81BC-0AE023E67BC9}" presName="childShape" presStyleCnt="0">
        <dgm:presLayoutVars>
          <dgm:chMax val="0"/>
          <dgm:chPref val="0"/>
        </dgm:presLayoutVars>
      </dgm:prSet>
      <dgm:spPr/>
    </dgm:pt>
    <dgm:pt modelId="{1D53E9BC-44C9-4743-AD21-BB8E6707CC0E}" type="pres">
      <dgm:prSet presAssocID="{C0F8F00B-076D-4387-8628-62CDAE3665DF}" presName="childComposite" presStyleCnt="0">
        <dgm:presLayoutVars>
          <dgm:chMax val="0"/>
          <dgm:chPref val="0"/>
        </dgm:presLayoutVars>
      </dgm:prSet>
      <dgm:spPr/>
    </dgm:pt>
    <dgm:pt modelId="{F7CEAED1-FD9F-4245-81CF-2B3C25773321}" type="pres">
      <dgm:prSet presAssocID="{C0F8F00B-076D-4387-8628-62CDAE3665DF}" presName="Image" presStyleLbl="node1" presStyleIdx="0" presStyleCnt="4" custLinFactNeighborX="-25576" custLinFactNeighborY="13668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C293090-645E-47C9-86D3-B2A059E63AF2}" type="pres">
      <dgm:prSet presAssocID="{C0F8F00B-076D-4387-8628-62CDAE3665DF}" presName="childText" presStyleLbl="lnNode1" presStyleIdx="0" presStyleCnt="4" custScaleX="126323" custScaleY="89032" custLinFactNeighborX="9932" custLinFactNeighborY="23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E0800-3C22-4B85-9025-3F278DB83F6A}" type="pres">
      <dgm:prSet presAssocID="{5D91AF8C-9625-4A01-8D6C-77770FC310ED}" presName="childComposite" presStyleCnt="0">
        <dgm:presLayoutVars>
          <dgm:chMax val="0"/>
          <dgm:chPref val="0"/>
        </dgm:presLayoutVars>
      </dgm:prSet>
      <dgm:spPr/>
    </dgm:pt>
    <dgm:pt modelId="{77BFAD09-033E-4864-BBAC-D9B97D8D1AC2}" type="pres">
      <dgm:prSet presAssocID="{5D91AF8C-9625-4A01-8D6C-77770FC310ED}" presName="Image" presStyleLbl="node1" presStyleIdx="1" presStyleCnt="4" custLinFactNeighborX="-25576" custLinFactNeighborY="835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89ACDE-3AF1-4C7B-B709-2294368B44C7}" type="pres">
      <dgm:prSet presAssocID="{5D91AF8C-9625-4A01-8D6C-77770FC310ED}" presName="childText" presStyleLbl="lnNode1" presStyleIdx="1" presStyleCnt="4" custScaleX="126323" custScaleY="82916" custLinFactNeighborX="12258" custLinFactNeighborY="173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626E8-86A4-4FB9-8109-70DEAEF06A94}" type="pres">
      <dgm:prSet presAssocID="{C64AFCA0-4FEE-4AD2-B815-FBDA45433E05}" presName="childComposite" presStyleCnt="0">
        <dgm:presLayoutVars>
          <dgm:chMax val="0"/>
          <dgm:chPref val="0"/>
        </dgm:presLayoutVars>
      </dgm:prSet>
      <dgm:spPr/>
    </dgm:pt>
    <dgm:pt modelId="{8D15E514-B0C0-4190-8CFF-B377DCC8F3C0}" type="pres">
      <dgm:prSet presAssocID="{C64AFCA0-4FEE-4AD2-B815-FBDA45433E05}" presName="Image" presStyleLbl="node1" presStyleIdx="2" presStyleCnt="4" custLinFactNeighborX="-25576" custLinFactNeighborY="3048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2A770C-075E-422E-822C-DD8C27EC2774}" type="pres">
      <dgm:prSet presAssocID="{C64AFCA0-4FEE-4AD2-B815-FBDA45433E05}" presName="childText" presStyleLbl="lnNode1" presStyleIdx="2" presStyleCnt="4" custScaleX="126323" custScaleY="85363" custLinFactNeighborX="9932" custLinFactNeighborY="3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73EB6-F9F1-4DE4-8D19-006D0966203C}" type="pres">
      <dgm:prSet presAssocID="{CABC340D-D0F6-40D0-9CAA-EE10B0D39F2F}" presName="childComposite" presStyleCnt="0">
        <dgm:presLayoutVars>
          <dgm:chMax val="0"/>
          <dgm:chPref val="0"/>
        </dgm:presLayoutVars>
      </dgm:prSet>
      <dgm:spPr/>
    </dgm:pt>
    <dgm:pt modelId="{0E614900-5709-4AF0-ABF0-C3D4E558CF0F}" type="pres">
      <dgm:prSet presAssocID="{CABC340D-D0F6-40D0-9CAA-EE10B0D39F2F}" presName="Image" presStyleLbl="node1" presStyleIdx="3" presStyleCnt="4" custLinFactNeighborX="-25549" custLinFactNeighborY="6611"/>
      <dgm:spPr>
        <a:blipFill>
          <a:blip xmlns:r="http://schemas.openxmlformats.org/officeDocument/2006/relationships" r:embed="rId4">
            <a:extLst>
              <a:ext uri="{28A0092B-C50C-407E-A947-70E740481C1C}"/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4C161DB-499F-4B56-B3C2-9996AAE89E6D}" type="pres">
      <dgm:prSet presAssocID="{CABC340D-D0F6-40D0-9CAA-EE10B0D39F2F}" presName="childText" presStyleLbl="lnNode1" presStyleIdx="3" presStyleCnt="4" custScaleX="126333" custLinFactNeighborX="9942" custLinFactNeighborY="9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C3B66-1BEF-4AA5-8C71-B8D8D9B4C1F2}" srcId="{1F6F33FB-16AD-434B-81BC-0AE023E67BC9}" destId="{CABC340D-D0F6-40D0-9CAA-EE10B0D39F2F}" srcOrd="3" destOrd="0" parTransId="{31561D2F-F731-4969-991E-D7B9EC9A9F70}" sibTransId="{964A163E-48C8-43F5-82ED-DF8DA523D1E9}"/>
    <dgm:cxn modelId="{6146C5DF-20A2-45DC-A203-8A533C831567}" type="presOf" srcId="{5D91AF8C-9625-4A01-8D6C-77770FC310ED}" destId="{0589ACDE-3AF1-4C7B-B709-2294368B44C7}" srcOrd="0" destOrd="0" presId="urn:microsoft.com/office/officeart/2008/layout/PictureAccentList"/>
    <dgm:cxn modelId="{19A9ED3A-EFBD-40E8-AB79-55D45DC373DB}" type="presOf" srcId="{C0F8F00B-076D-4387-8628-62CDAE3665DF}" destId="{6C293090-645E-47C9-86D3-B2A059E63AF2}" srcOrd="0" destOrd="0" presId="urn:microsoft.com/office/officeart/2008/layout/PictureAccentList"/>
    <dgm:cxn modelId="{326687F5-90D5-476A-A4EA-4A584658C6C4}" type="presOf" srcId="{1F6F33FB-16AD-434B-81BC-0AE023E67BC9}" destId="{26EEC76B-893D-48D8-94E9-8E84D20F21DB}" srcOrd="0" destOrd="0" presId="urn:microsoft.com/office/officeart/2008/layout/PictureAccentList"/>
    <dgm:cxn modelId="{4F1A0575-E048-459A-9F68-E7675C4D5D4A}" type="presOf" srcId="{9C474809-2931-464C-AAF6-9051370E5913}" destId="{6E85083E-F7B8-464F-9C74-64D7D4F7B07F}" srcOrd="0" destOrd="0" presId="urn:microsoft.com/office/officeart/2008/layout/PictureAccentList"/>
    <dgm:cxn modelId="{4B76A0B3-2EDB-407E-BCB4-D064AF367745}" srcId="{1F6F33FB-16AD-434B-81BC-0AE023E67BC9}" destId="{C0F8F00B-076D-4387-8628-62CDAE3665DF}" srcOrd="0" destOrd="0" parTransId="{0F75A089-BED4-4C99-9D02-56584638E3BF}" sibTransId="{480AF2B1-5F51-46C2-879D-6D83DD2ABA6F}"/>
    <dgm:cxn modelId="{7827A8E5-A496-4265-843B-456EDB406B3B}" srcId="{1F6F33FB-16AD-434B-81BC-0AE023E67BC9}" destId="{C64AFCA0-4FEE-4AD2-B815-FBDA45433E05}" srcOrd="2" destOrd="0" parTransId="{CFBA8079-997E-437B-B7BF-1DD4CAE76E98}" sibTransId="{40A214E9-661E-4228-AB2D-7CAA61D96303}"/>
    <dgm:cxn modelId="{72796E04-FB61-4B4E-A634-6F29AC47A4A3}" type="presOf" srcId="{CABC340D-D0F6-40D0-9CAA-EE10B0D39F2F}" destId="{E4C161DB-499F-4B56-B3C2-9996AAE89E6D}" srcOrd="0" destOrd="0" presId="urn:microsoft.com/office/officeart/2008/layout/PictureAccentList"/>
    <dgm:cxn modelId="{05EAFB48-BDB5-4728-B38B-7E8025085400}" srcId="{1F6F33FB-16AD-434B-81BC-0AE023E67BC9}" destId="{5D91AF8C-9625-4A01-8D6C-77770FC310ED}" srcOrd="1" destOrd="0" parTransId="{0529C390-75B7-4E17-9BA7-2C1A295CADA8}" sibTransId="{C52E7B5E-DD16-48CE-91D6-436CD170BBE4}"/>
    <dgm:cxn modelId="{15453938-E217-42A6-B270-22CCE025C9A5}" type="presOf" srcId="{C64AFCA0-4FEE-4AD2-B815-FBDA45433E05}" destId="{0C2A770C-075E-422E-822C-DD8C27EC2774}" srcOrd="0" destOrd="0" presId="urn:microsoft.com/office/officeart/2008/layout/PictureAccentList"/>
    <dgm:cxn modelId="{097DB1B0-A227-4F36-99BA-14116BA4087C}" srcId="{9C474809-2931-464C-AAF6-9051370E5913}" destId="{1F6F33FB-16AD-434B-81BC-0AE023E67BC9}" srcOrd="0" destOrd="0" parTransId="{6A366DB7-7B37-4F3E-9FCE-F8C1B5398DBC}" sibTransId="{0A556D1D-FFBE-4A93-A381-CE5C48D4C353}"/>
    <dgm:cxn modelId="{208FBE8C-9D4E-4659-A85A-831EE5EEF778}" type="presParOf" srcId="{6E85083E-F7B8-464F-9C74-64D7D4F7B07F}" destId="{A9CA8BE4-655E-43B0-8A09-7FB115DB24F7}" srcOrd="0" destOrd="0" presId="urn:microsoft.com/office/officeart/2008/layout/PictureAccentList"/>
    <dgm:cxn modelId="{732731B7-59A0-445F-928A-689E773BDE29}" type="presParOf" srcId="{A9CA8BE4-655E-43B0-8A09-7FB115DB24F7}" destId="{BCAAB997-3D6E-4B1D-9AD7-99E02CC5917C}" srcOrd="0" destOrd="0" presId="urn:microsoft.com/office/officeart/2008/layout/PictureAccentList"/>
    <dgm:cxn modelId="{59687FF6-348B-4A8D-A52E-6966539CB13C}" type="presParOf" srcId="{BCAAB997-3D6E-4B1D-9AD7-99E02CC5917C}" destId="{26EEC76B-893D-48D8-94E9-8E84D20F21DB}" srcOrd="0" destOrd="0" presId="urn:microsoft.com/office/officeart/2008/layout/PictureAccentList"/>
    <dgm:cxn modelId="{F9364461-9ECD-42AE-B689-16B045C7B017}" type="presParOf" srcId="{A9CA8BE4-655E-43B0-8A09-7FB115DB24F7}" destId="{48835723-1FC1-4BCD-9735-02CE1A513D14}" srcOrd="1" destOrd="0" presId="urn:microsoft.com/office/officeart/2008/layout/PictureAccentList"/>
    <dgm:cxn modelId="{A1AAE57E-E81E-497A-B6F9-22DCB31C9D17}" type="presParOf" srcId="{48835723-1FC1-4BCD-9735-02CE1A513D14}" destId="{1D53E9BC-44C9-4743-AD21-BB8E6707CC0E}" srcOrd="0" destOrd="0" presId="urn:microsoft.com/office/officeart/2008/layout/PictureAccentList"/>
    <dgm:cxn modelId="{7AFC5052-C834-45B5-9372-C57E0B0984B6}" type="presParOf" srcId="{1D53E9BC-44C9-4743-AD21-BB8E6707CC0E}" destId="{F7CEAED1-FD9F-4245-81CF-2B3C25773321}" srcOrd="0" destOrd="0" presId="urn:microsoft.com/office/officeart/2008/layout/PictureAccentList"/>
    <dgm:cxn modelId="{C944ACEF-EC26-4E1C-B378-177C20F54940}" type="presParOf" srcId="{1D53E9BC-44C9-4743-AD21-BB8E6707CC0E}" destId="{6C293090-645E-47C9-86D3-B2A059E63AF2}" srcOrd="1" destOrd="0" presId="urn:microsoft.com/office/officeart/2008/layout/PictureAccentList"/>
    <dgm:cxn modelId="{6AE3F062-AB6A-4433-BBBC-42153DF66BFB}" type="presParOf" srcId="{48835723-1FC1-4BCD-9735-02CE1A513D14}" destId="{816E0800-3C22-4B85-9025-3F278DB83F6A}" srcOrd="1" destOrd="0" presId="urn:microsoft.com/office/officeart/2008/layout/PictureAccentList"/>
    <dgm:cxn modelId="{A5D393F4-08E3-49CC-BC2D-E4A1052EADE8}" type="presParOf" srcId="{816E0800-3C22-4B85-9025-3F278DB83F6A}" destId="{77BFAD09-033E-4864-BBAC-D9B97D8D1AC2}" srcOrd="0" destOrd="0" presId="urn:microsoft.com/office/officeart/2008/layout/PictureAccentList"/>
    <dgm:cxn modelId="{41175235-B635-4AB1-8734-F81D76BAB328}" type="presParOf" srcId="{816E0800-3C22-4B85-9025-3F278DB83F6A}" destId="{0589ACDE-3AF1-4C7B-B709-2294368B44C7}" srcOrd="1" destOrd="0" presId="urn:microsoft.com/office/officeart/2008/layout/PictureAccentList"/>
    <dgm:cxn modelId="{B12B37C1-215A-4741-B9AE-31C291B42E31}" type="presParOf" srcId="{48835723-1FC1-4BCD-9735-02CE1A513D14}" destId="{9DB626E8-86A4-4FB9-8109-70DEAEF06A94}" srcOrd="2" destOrd="0" presId="urn:microsoft.com/office/officeart/2008/layout/PictureAccentList"/>
    <dgm:cxn modelId="{761774D5-FDAE-41ED-B2ED-C9EEA395552D}" type="presParOf" srcId="{9DB626E8-86A4-4FB9-8109-70DEAEF06A94}" destId="{8D15E514-B0C0-4190-8CFF-B377DCC8F3C0}" srcOrd="0" destOrd="0" presId="urn:microsoft.com/office/officeart/2008/layout/PictureAccentList"/>
    <dgm:cxn modelId="{AD3E0CAD-14DD-46F5-9AD5-4B91C6A35648}" type="presParOf" srcId="{9DB626E8-86A4-4FB9-8109-70DEAEF06A94}" destId="{0C2A770C-075E-422E-822C-DD8C27EC2774}" srcOrd="1" destOrd="0" presId="urn:microsoft.com/office/officeart/2008/layout/PictureAccentList"/>
    <dgm:cxn modelId="{3CC1F038-CDE8-4F52-9131-F2682A655D52}" type="presParOf" srcId="{48835723-1FC1-4BCD-9735-02CE1A513D14}" destId="{28973EB6-F9F1-4DE4-8D19-006D0966203C}" srcOrd="3" destOrd="0" presId="urn:microsoft.com/office/officeart/2008/layout/PictureAccentList"/>
    <dgm:cxn modelId="{81427435-0F2C-4408-A1F6-5D22322F194B}" type="presParOf" srcId="{28973EB6-F9F1-4DE4-8D19-006D0966203C}" destId="{0E614900-5709-4AF0-ABF0-C3D4E558CF0F}" srcOrd="0" destOrd="0" presId="urn:microsoft.com/office/officeart/2008/layout/PictureAccentList"/>
    <dgm:cxn modelId="{D397B21C-9767-4570-AE62-F06E8834899D}" type="presParOf" srcId="{28973EB6-F9F1-4DE4-8D19-006D0966203C}" destId="{E4C161DB-499F-4B56-B3C2-9996AAE89E6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0F017-2EEC-47BF-97AD-2A0CC6441AED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327CBA4-83DE-4EA3-B3F9-A4A8BF671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E190-B758-4056-830D-38F6633C3175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C8623-632D-4D57-A8DE-8E3C8D936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FDDB-7D8F-4E87-95CB-7A24A70F3650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700F-4C7D-4A41-814F-159D36B80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A3D4-72DB-434D-8D7F-D9CA6AEB69D6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0509-1DAA-463E-A553-BB8FEF552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E5C5A-6B98-4CAB-B718-4CBABB96208B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BFA2-5490-4681-B686-2A3932E8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0CCC-FC52-4FF4-8E4D-BC0A3A9ED7B8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062CC-0A76-4CAC-97D1-4B3306486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BDE7-405F-4F95-AA6C-AD415BC8DF4F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7B80-B6EF-485A-8C7D-D69AA4573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DDDC-4BA9-440A-BBD9-FB0CEF83E1BC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020CB-AE2E-423E-B7E6-065C8A802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45471-921E-4EA4-9E87-B7FB537EB232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C70C-EDD6-44D0-B7D0-3F04334B8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9AC4-6E92-4485-A09A-30152E9377F7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10E9-7D29-48E1-8942-F580D6F1E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A4C7E-C198-4FF9-8506-0025BA625AB9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31C4-A652-488D-828A-EEF4533A6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206028D7-6876-4431-83FD-0999E379CED9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  <a:cs typeface="+mn-cs"/>
              </a:defRPr>
            </a:lvl1pPr>
          </a:lstStyle>
          <a:p>
            <a:pPr>
              <a:defRPr/>
            </a:pPr>
            <a:fld id="{E0441C9D-099E-4837-BCA3-3F5525539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0" r:id="rId3"/>
    <p:sldLayoutId id="2147483849" r:id="rId4"/>
    <p:sldLayoutId id="2147483848" r:id="rId5"/>
    <p:sldLayoutId id="2147483847" r:id="rId6"/>
    <p:sldLayoutId id="2147483846" r:id="rId7"/>
    <p:sldLayoutId id="2147483853" r:id="rId8"/>
    <p:sldLayoutId id="2147483854" r:id="rId9"/>
    <p:sldLayoutId id="2147483845" r:id="rId10"/>
    <p:sldLayoutId id="2147483844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NULL" TargetMode="Externa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gif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838" y="549275"/>
            <a:ext cx="76803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18487" cy="6480176"/>
          </a:xfrm>
        </p:spPr>
        <p:txBody>
          <a:bodyPr>
            <a:noAutofit/>
          </a:bodyPr>
          <a:lstStyle/>
          <a:p>
            <a:r>
              <a:rPr lang="ru-RU" sz="40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>ФГОС в ДОУ</a:t>
            </a:r>
            <a:br>
              <a:rPr lang="ru-RU" sz="40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«Художественно-эстетическое развитие»</a:t>
            </a:r>
            <a:br>
              <a:rPr lang="ru-RU" sz="360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>раздел «Музыка</a:t>
            </a:r>
            <a:r>
              <a:rPr lang="ru-RU" sz="36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</a:t>
            </a:r>
            <a:r>
              <a:rPr lang="ru-RU" sz="280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232F4E"/>
                </a:solidFill>
                <a:latin typeface="Times New Roman" pitchFamily="18" charset="0"/>
                <a:cs typeface="Times New Roman" pitchFamily="18" charset="0"/>
              </a:rPr>
              <a:t>Конева Л.Н.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50943" numSld="16">
                <p:cTn id="8" repeatCount="300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9572" y="547297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661988" y="530225"/>
            <a:ext cx="7777162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 к  результатам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освоения программы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3451225"/>
            <a:ext cx="57594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58863" y="1700213"/>
            <a:ext cx="6985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ЦЕЛЕВЫЕ  ОРИЕНТИРЫ 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социально-нормативные возрастные  характеристики  возможных  достижений  ребенка на этапе завершения уровня дошкольного  образования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19572" y="547297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5953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Целевые  ориентиры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863588" y="1804844"/>
          <a:ext cx="7488832" cy="449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5875" y="1281113"/>
            <a:ext cx="4103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являются  ориентирами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E8D62D-12A4-4BE3-9650-52A6E8DBF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25E8D62D-12A4-4BE3-9650-52A6E8DBF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25E8D62D-12A4-4BE3-9650-52A6E8DBF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3C982E-6748-460C-8356-56D1014AB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563C982E-6748-460C-8356-56D1014AB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563C982E-6748-460C-8356-56D1014AB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306253-386F-40CD-A64B-5F9BA759C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8D306253-386F-40CD-A64B-5F9BA759C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8D306253-386F-40CD-A64B-5F9BA759C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F9DDF-E02C-4462-AB3B-E28D7AADF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108F9DDF-E02C-4462-AB3B-E28D7AADF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108F9DDF-E02C-4462-AB3B-E28D7AADF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128E8F-577B-4446-9E61-B1578F642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47128E8F-577B-4446-9E61-B1578F642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47128E8F-577B-4446-9E61-B1578F642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B53EC-6C08-4AA8-9D59-5EDEEBE75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graphicEl>
                                              <a:dgm id="{7DDB53EC-6C08-4AA8-9D59-5EDEEBE75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graphicEl>
                                              <a:dgm id="{7DDB53EC-6C08-4AA8-9D59-5EDEEBE75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ED862D-0C82-42EB-879A-7E3C8C304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6FED862D-0C82-42EB-879A-7E3C8C304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graphicEl>
                                              <a:dgm id="{6FED862D-0C82-42EB-879A-7E3C8C304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2A6A3-4EBF-4C98-881E-2B1368D0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F982A6A3-4EBF-4C98-881E-2B1368D0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F982A6A3-4EBF-4C98-881E-2B1368D0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8167" y="573528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812800"/>
            <a:ext cx="7775575" cy="1079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</a:rPr>
              <a:t>Целевые ориентиры на этапе завершения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дошкольного  образования</a:t>
            </a:r>
            <a:endParaRPr lang="ru-RU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5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581525"/>
            <a:ext cx="748982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00113" y="1908175"/>
            <a:ext cx="691197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990099"/>
              </a:buClr>
              <a:buFont typeface="Wingdings" pitchFamily="2" charset="2"/>
              <a:buChar char=""/>
              <a:defRPr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+mn-lt"/>
                <a:cs typeface="+mn-cs"/>
              </a:rPr>
              <a:t>  </a:t>
            </a:r>
            <a:r>
              <a:rPr lang="ru-RU" sz="24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Инициативность и самостоятельность</a:t>
            </a:r>
            <a:endParaRPr lang="ru-RU" sz="24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2276475"/>
            <a:ext cx="741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tabLst>
                <a:tab pos="442913" algn="l"/>
              </a:tabLst>
            </a:pPr>
            <a:r>
              <a:rPr lang="ru-RU" sz="2400">
                <a:solidFill>
                  <a:srgbClr val="990099"/>
                </a:solidFill>
              </a:rPr>
              <a:t> </a:t>
            </a:r>
            <a:r>
              <a:rPr lang="ru-RU" sz="24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Установка на положительное  отношение  к миру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2646363"/>
            <a:ext cx="6026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96850">
              <a:buFont typeface="Wingdings" pitchFamily="2" charset="2"/>
              <a:buChar char="ü"/>
            </a:pPr>
            <a:r>
              <a:rPr lang="ru-RU" sz="2400">
                <a:solidFill>
                  <a:srgbClr val="990099"/>
                </a:solidFill>
              </a:rPr>
              <a:t>  </a:t>
            </a:r>
            <a:r>
              <a:rPr lang="ru-RU" sz="24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Способность  к выбору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00113" y="3016250"/>
            <a:ext cx="7418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Фантазия, воображение  творчество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00113" y="3357563"/>
            <a:ext cx="74183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Умение  подчиняться  правилам  и  социальным  нормам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98525" y="3725863"/>
            <a:ext cx="7418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rgbClr val="990099"/>
                </a:solidFill>
              </a:rPr>
              <a:t> </a:t>
            </a:r>
            <a:r>
              <a:rPr lang="ru-RU" sz="24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Способность  к  экспериментированию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12813" y="4095750"/>
            <a:ext cx="7327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Способность  к принятию  собственных  решений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4" grpId="0"/>
      <p:bldP spid="16" grpId="0"/>
      <p:bldP spid="21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1316" y="547296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375" y="692150"/>
            <a:ext cx="6964363" cy="865188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Целевые  ориентиры  </a:t>
            </a:r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1412776"/>
          <a:ext cx="7776864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EEC76B-893D-48D8-94E9-8E84D20F2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6EEC76B-893D-48D8-94E9-8E84D20F2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CEAED1-FD9F-4245-81CF-2B3C25773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F7CEAED1-FD9F-4245-81CF-2B3C25773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293090-645E-47C9-86D3-B2A059E63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6C293090-645E-47C9-86D3-B2A059E63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BFAD09-033E-4864-BBAC-D9B97D8D1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77BFAD09-033E-4864-BBAC-D9B97D8D1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89ACDE-3AF1-4C7B-B709-2294368B4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0589ACDE-3AF1-4C7B-B709-2294368B4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15E514-B0C0-4190-8CFF-B377DCC8F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8D15E514-B0C0-4190-8CFF-B377DCC8F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2A770C-075E-422E-822C-DD8C27EC2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0C2A770C-075E-422E-822C-DD8C27EC2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614900-5709-4AF0-ABF0-C3D4E558C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0E614900-5709-4AF0-ABF0-C3D4E558C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161DB-499F-4B56-B3C2-9996AAE89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E4C161DB-499F-4B56-B3C2-9996AAE89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1316" y="547296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Какие  цели  преследует  разработанный  ФГОС  ДО?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62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2925" y="3932238"/>
            <a:ext cx="28225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00113" y="1989138"/>
            <a:ext cx="73437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Обеспечение  государством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равенства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возможностей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marL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для каждого  ребенка  в получении качественного  дошкольного  образования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113" y="3022600"/>
            <a:ext cx="75453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Обеспечение  государственных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гарантий уровня  и качества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образования  на  основе  единства  обязательных  требований к условиям  реализации ООП,   их  структуре  и результатам  их  освоения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113" y="4346575"/>
            <a:ext cx="4722812" cy="163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Сохранение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единства  образовательного  пространства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Российской  Федерации относительно  уровня  дошкольного  образования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3568" y="548680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03706"/>
          </a:xfrm>
          <a:solidFill>
            <a:schemeClr val="tx2">
              <a:lumMod val="20000"/>
              <a:lumOff val="80000"/>
            </a:schemeClr>
          </a:solidFill>
          <a:ln w="28575" cmpd="thickThin">
            <a:solidFill>
              <a:srgbClr val="7030A0"/>
            </a:solidFill>
          </a:ln>
          <a:effectLst>
            <a:softEdge rad="317500"/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u="wavy" dirty="0">
                <a:solidFill>
                  <a:schemeClr val="tx2">
                    <a:lumMod val="75000"/>
                  </a:schemeClr>
                </a:solidFill>
              </a:rPr>
              <a:t>Источник: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«Справочник  музыкального руководителя»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№2-2014 г.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Автор статьи: В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. А.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</a:rPr>
              <a:t>Деркунская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, кандидат педагогических наук, доцент кафедры дошкольной педагогики Института детства Российского государственного педагогического университета им. Л И. Герцена,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г.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Санкт-Петербург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548680"/>
            <a:ext cx="8712968" cy="576064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687388" y="981075"/>
            <a:ext cx="7705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5668" y="548680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54088" y="1341438"/>
            <a:ext cx="7200900" cy="48006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Times New Roman" pitchFamily="18" charset="0"/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</a:t>
            </a:r>
            <a:r>
              <a:rPr lang="ru-RU" dirty="0">
                <a:latin typeface="+mn-lt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Times New Roman" pitchFamily="18" charset="0"/>
              </a:rPr>
              <a:t>становление </a:t>
            </a:r>
            <a:r>
              <a:rPr lang="ru-RU" dirty="0">
                <a:latin typeface="+mn-lt"/>
                <a:cs typeface="Times New Roman" pitchFamily="18" charset="0"/>
              </a:rPr>
              <a:t>эстетического отношения к окружающему миру</a:t>
            </a:r>
            <a:r>
              <a:rPr lang="ru-RU" dirty="0">
                <a:latin typeface="+mn-lt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Times New Roman" pitchFamily="18" charset="0"/>
              </a:rPr>
              <a:t>формирование элементарных представлений о видах искусства</a:t>
            </a:r>
            <a:r>
              <a:rPr lang="ru-RU" dirty="0">
                <a:latin typeface="+mn-lt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Times New Roman" pitchFamily="18" charset="0"/>
              </a:rPr>
              <a:t>восприятие музыки, художественной литературы, фольклора</a:t>
            </a:r>
            <a:r>
              <a:rPr lang="ru-RU" dirty="0">
                <a:latin typeface="+mn-lt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Times New Roman" pitchFamily="18" charset="0"/>
              </a:rPr>
              <a:t>стимулирование сопереживания персонажам художественных произведений</a:t>
            </a:r>
            <a:r>
              <a:rPr lang="ru-RU" dirty="0">
                <a:latin typeface="+mn-lt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endParaRPr lang="ru-RU" dirty="0">
              <a:latin typeface="+mn-lt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Times New Roman" pitchFamily="18" charset="0"/>
              </a:rPr>
              <a:t>реализация самостоятельной творческой деятельности детей (изобразительной, конструктивно-модельной, </a:t>
            </a:r>
            <a:r>
              <a:rPr lang="ru-RU" dirty="0">
                <a:latin typeface="+mn-lt"/>
                <a:cs typeface="Times New Roman" pitchFamily="18" charset="0"/>
              </a:rPr>
              <a:t>музыкальной </a:t>
            </a:r>
            <a:r>
              <a:rPr lang="ru-RU" dirty="0">
                <a:latin typeface="+mn-lt"/>
                <a:cs typeface="Times New Roman" pitchFamily="18" charset="0"/>
              </a:rPr>
              <a:t>и </a:t>
            </a:r>
            <a:r>
              <a:rPr lang="ru-RU" dirty="0" err="1">
                <a:latin typeface="+mn-lt"/>
                <a:cs typeface="Times New Roman" pitchFamily="18" charset="0"/>
              </a:rPr>
              <a:t>др</a:t>
            </a:r>
            <a:r>
              <a:rPr lang="ru-RU" dirty="0">
                <a:latin typeface="+mn-lt"/>
                <a:cs typeface="Times New Roman" pitchFamily="18" charset="0"/>
              </a:rPr>
              <a:t>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88" y="692150"/>
            <a:ext cx="7200900" cy="649288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ЦЕЛИ: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3568" y="548680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112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ЗАДАЧИ: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1773238"/>
            <a:ext cx="7704137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+mn-cs"/>
              </a:rPr>
              <a:t>Вхождение ребенка в мир музыки</a:t>
            </a:r>
            <a:r>
              <a:rPr lang="ru-RU" dirty="0">
                <a:latin typeface="+mn-lt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+mn-cs"/>
              </a:rPr>
              <a:t>Развитие музыкальной эрудиции и культуры дошкольников</a:t>
            </a:r>
            <a:r>
              <a:rPr lang="ru-RU" dirty="0">
                <a:latin typeface="+mn-lt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+mn-cs"/>
              </a:rPr>
              <a:t>Развитие  ценностного </a:t>
            </a:r>
            <a:r>
              <a:rPr lang="ru-RU" dirty="0">
                <a:latin typeface="+mn-lt"/>
                <a:cs typeface="+mn-cs"/>
              </a:rPr>
              <a:t>отношения к музыке как к виду искусства, </a:t>
            </a:r>
            <a:r>
              <a:rPr lang="ru-RU" dirty="0">
                <a:latin typeface="+mn-lt"/>
                <a:cs typeface="+mn-cs"/>
              </a:rPr>
              <a:t>музыкальным </a:t>
            </a:r>
            <a:r>
              <a:rPr lang="ru-RU" dirty="0">
                <a:latin typeface="+mn-lt"/>
                <a:cs typeface="+mn-cs"/>
              </a:rPr>
              <a:t>традициям и праздникам</a:t>
            </a:r>
            <a:r>
              <a:rPr lang="ru-RU" dirty="0">
                <a:latin typeface="+mn-lt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+mn-cs"/>
              </a:rPr>
              <a:t>Развитие опыта восприятия музыкальных произведений, сопереживание музыкальным образам, настроениям, чувствам</a:t>
            </a:r>
            <a:r>
              <a:rPr lang="ru-RU" dirty="0">
                <a:latin typeface="+mn-lt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ru-RU" dirty="0">
                <a:latin typeface="+mn-lt"/>
                <a:cs typeface="+mn-cs"/>
              </a:rPr>
              <a:t>Развитие звукового сенсорного и интонационного опыта дошкольников, где музыка выступает как один из возможных языков ознакомления детей с окружающим миром, миром предметов и природ, миром человека, его эмоций, переживаний и чувств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4037" y="548679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981075"/>
            <a:ext cx="6964363" cy="11525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u="wavy" dirty="0" smtClean="0">
                <a:solidFill>
                  <a:schemeClr val="bg2">
                    <a:lumMod val="50000"/>
                  </a:schemeClr>
                </a:solidFill>
              </a:rPr>
              <a:t>Виды музыкальной деятельности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088" y="2957513"/>
            <a:ext cx="2406650" cy="3028950"/>
          </a:xfrm>
          <a:prstGeom prst="round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50"/>
                </a:solidFill>
              </a:rPr>
              <a:t>общение </a:t>
            </a:r>
            <a:r>
              <a:rPr lang="ru-RU" dirty="0">
                <a:solidFill>
                  <a:srgbClr val="00B050"/>
                </a:solidFill>
              </a:rPr>
              <a:t>со взрослым, восприятие музыки, детских песен и стихов, двигательная активность и тактильно-двигательные игры.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42988" y="1893888"/>
            <a:ext cx="2368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u="sng">
                <a:solidFill>
                  <a:srgbClr val="008E40"/>
                </a:solidFill>
              </a:rPr>
              <a:t>младенческий возраст</a:t>
            </a:r>
          </a:p>
          <a:p>
            <a:pPr algn="ctr"/>
            <a:r>
              <a:rPr lang="ru-RU" u="sng">
                <a:solidFill>
                  <a:srgbClr val="008E40"/>
                </a:solidFill>
              </a:rPr>
              <a:t> (2 месяца - 1 год) </a:t>
            </a:r>
            <a:endParaRPr lang="ru-RU">
              <a:solidFill>
                <a:srgbClr val="008E4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1538" y="2947988"/>
            <a:ext cx="2322512" cy="3005137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восприятие смысла музыки, сказок, стихов,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рассматривание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картинок, двигательная активность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67400" y="2947988"/>
            <a:ext cx="2449513" cy="3008312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Игровая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и двигательная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(овладение основными движениями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деятельность детей, пение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игры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дми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1563" y="2060575"/>
            <a:ext cx="1881187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ранний возраст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 год - 3 года)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78500" y="1873250"/>
            <a:ext cx="22796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д</a:t>
            </a:r>
            <a:r>
              <a:rPr lang="ru-RU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ошкольный возраст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(3 года - 8 лет)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5576" y="556823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836613"/>
            <a:ext cx="7704138" cy="792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u="wavy" dirty="0">
                <a:solidFill>
                  <a:schemeClr val="bg2">
                    <a:lumMod val="50000"/>
                  </a:schemeClr>
                </a:solidFill>
              </a:rPr>
              <a:t>Вариативные формы музыкальной деятельности </a:t>
            </a:r>
            <a:r>
              <a:rPr lang="ru-RU" sz="2400" b="1" u="wavy" dirty="0" smtClean="0">
                <a:solidFill>
                  <a:schemeClr val="bg2">
                    <a:lumMod val="50000"/>
                  </a:schemeClr>
                </a:solidFill>
              </a:rPr>
              <a:t>детей в раннем  возрасте (1-3 года)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82713" y="1628775"/>
            <a:ext cx="6192837" cy="86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ВЕДУЩАЯ 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предметная; предметно-</a:t>
            </a:r>
            <a:r>
              <a:rPr lang="ru-RU" sz="2000" dirty="0" err="1">
                <a:solidFill>
                  <a:srgbClr val="008E40"/>
                </a:solidFill>
                <a:latin typeface="Times New Roman" pitchFamily="18" charset="0"/>
                <a:cs typeface="Times New Roman" pitchFamily="18" charset="0"/>
              </a:rPr>
              <a:t>манипулятивная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8050" y="3119438"/>
            <a:ext cx="3546475" cy="682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Игровое экспериментирование со звуками на предметной основе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7738" y="3119438"/>
            <a:ext cx="3524250" cy="682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Игры-эксперименты со звуками и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игры-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путешествия в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мир звуков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0275" y="4652963"/>
            <a:ext cx="3546475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Музыкальные пальчиковые и музыкальные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логоритмические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игры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33450" y="3890963"/>
            <a:ext cx="3544888" cy="6826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Предметное коллекционирование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37100" y="3879850"/>
            <a:ext cx="3544888" cy="6842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Музыкально-игровые приёмы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79738" y="5516563"/>
            <a:ext cx="3544887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Музыкальные сказки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51388" y="4652963"/>
            <a:ext cx="3546475" cy="720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Музыкально двигательные игры-импровизации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82713" y="2644775"/>
            <a:ext cx="59975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МУЗЫКАЛЬНОЙ  ДЕЯТЕЛЬНОСТИ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32803" y="517817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488237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u="wavy" dirty="0">
                <a:solidFill>
                  <a:schemeClr val="bg2">
                    <a:lumMod val="50000"/>
                  </a:schemeClr>
                </a:solidFill>
              </a:rPr>
              <a:t>Вариативные формы </a:t>
            </a:r>
            <a:r>
              <a:rPr lang="ru-RU" sz="2400" b="1" u="wavy" dirty="0" smtClean="0">
                <a:solidFill>
                  <a:schemeClr val="bg2">
                    <a:lumMod val="50000"/>
                  </a:schemeClr>
                </a:solidFill>
              </a:rPr>
              <a:t>музыкальной </a:t>
            </a:r>
            <a:r>
              <a:rPr lang="ru-RU" sz="2400" b="1" u="wavy" dirty="0">
                <a:solidFill>
                  <a:schemeClr val="bg2">
                    <a:lumMod val="50000"/>
                  </a:schemeClr>
                </a:solidFill>
              </a:rPr>
              <a:t>деятельности </a:t>
            </a:r>
            <a:r>
              <a:rPr lang="ru-RU" sz="2400" b="1" u="wavy" dirty="0" smtClean="0">
                <a:solidFill>
                  <a:schemeClr val="bg2">
                    <a:lumMod val="50000"/>
                  </a:schemeClr>
                </a:solidFill>
              </a:rPr>
              <a:t>детей среднего возраста (3-5 лет)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813" y="1484313"/>
            <a:ext cx="6192837" cy="865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ВЕДУЩАЯ 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(сюжетно-ролевая  игра)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996952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Музыкальные сюжетно-ролевые  игры (песня-игра)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7009" y="2996951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Музыкальные игры-фантазирования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5100" y="3814546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Игровые проблемные ситуации </a:t>
            </a:r>
            <a:endParaRPr lang="ru-RU" sz="16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на </a:t>
            </a:r>
            <a:r>
              <a:rPr lang="ru-RU" sz="1600" dirty="0">
                <a:solidFill>
                  <a:srgbClr val="C00000"/>
                </a:solidFill>
              </a:rPr>
              <a:t>музыкальной основе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97403" y="3813429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Усложняющиеся </a:t>
            </a:r>
            <a:endParaRPr lang="ru-RU" sz="1600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игры-эксперименты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и игры-путешествия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4679581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Музыкально-дидактические игры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97403" y="4679581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Игры-этюды по мотивам музыкальных произведений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00305" y="5517229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Сюжетно-проблемные ситуации или ситуации с ролевым взаимодействием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30226" y="5517229"/>
            <a:ext cx="3546355" cy="6832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Концерты-загадки,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беседы</a:t>
            </a:r>
            <a:r>
              <a:rPr lang="ru-RU" sz="1600" dirty="0">
                <a:solidFill>
                  <a:srgbClr val="C00000"/>
                </a:solidFill>
              </a:rPr>
              <a:t>, </a:t>
            </a:r>
            <a:endParaRPr lang="ru-RU" sz="1600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C00000"/>
                </a:solidFill>
              </a:rPr>
              <a:t>в </a:t>
            </a:r>
            <a:r>
              <a:rPr lang="ru-RU" sz="1600" dirty="0">
                <a:solidFill>
                  <a:srgbClr val="C00000"/>
                </a:solidFill>
              </a:rPr>
              <a:t>т. ч. по вопросам детей о музыке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2438" y="2435225"/>
            <a:ext cx="57292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МУЗЫКАЛЬНОЙ  ДЕЯТЕЛЬНОСТИ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5576" y="585743"/>
            <a:ext cx="7661511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817563"/>
            <a:ext cx="7704137" cy="8826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u="wavy" dirty="0">
                <a:solidFill>
                  <a:schemeClr val="bg2">
                    <a:lumMod val="50000"/>
                  </a:schemeClr>
                </a:solidFill>
              </a:rPr>
              <a:t>Вариативные формы музыкальной деятельности детей </a:t>
            </a:r>
            <a:r>
              <a:rPr lang="ru-RU" sz="2400" b="1" u="wavy" dirty="0" smtClean="0">
                <a:solidFill>
                  <a:schemeClr val="bg2">
                    <a:lumMod val="50000"/>
                  </a:schemeClr>
                </a:solidFill>
              </a:rPr>
              <a:t>старшего дошкольного возрасте (5-8 лет</a:t>
            </a:r>
            <a:r>
              <a:rPr lang="ru-RU" sz="2400" b="1" u="wavy" dirty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47813" y="1484313"/>
            <a:ext cx="6192837" cy="720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ВЕДУЩАЯ 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(сюжетно-ролевая  игра)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650" y="2447925"/>
            <a:ext cx="3690938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Проблемные и ситуационные задачи, их широкая вариативность,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полипроблемност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25975" y="2447925"/>
            <a:ext cx="3690938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Исследовательская (опытная) деятельность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650" y="3205163"/>
            <a:ext cx="3690938" cy="6842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Проектная деятельность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25975" y="3211513"/>
            <a:ext cx="3690938" cy="6842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Театрализованная деятельность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650" y="3981450"/>
            <a:ext cx="3690938" cy="684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Музыкально-дидактические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компьютерные  игры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25975" y="3981450"/>
            <a:ext cx="3673475" cy="684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Хороводная игра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5650" y="4752975"/>
            <a:ext cx="3690938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Музыкальные игры-импровизации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4752975"/>
            <a:ext cx="3673475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Музыкальные конкурсы, фестивали, концерты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650" y="5511800"/>
            <a:ext cx="3690938" cy="684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Интегративная деятельность (художественная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полидеятельность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25975" y="5537200"/>
            <a:ext cx="3694113" cy="682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Клуб музыкальных интересов.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Коллекционирование (в т. ч. и музыкальных впечатлений).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93888" y="2135188"/>
            <a:ext cx="55578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МУЗЫКАЛЬНОЙ   ДЕЯТЕЛЬНОСТИ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40043" y="475547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666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Программы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технологии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6163" y="4360863"/>
            <a:ext cx="139858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412875"/>
            <a:ext cx="950912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9250" y="1412875"/>
            <a:ext cx="9398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2375" y="3278188"/>
            <a:ext cx="133667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0488" y="4017963"/>
            <a:ext cx="15652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00238" y="1417638"/>
            <a:ext cx="22320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Н.Е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Веракса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др.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«От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рождения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до  школы»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0950" y="1443038"/>
            <a:ext cx="3130550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Н.В.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Нищева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«Программа  коррекционно-развивающей работы  в логопедических  группа детского  сада с ОНР»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55650" y="2714625"/>
            <a:ext cx="4813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Парциальные  программы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5463" y="3987800"/>
            <a:ext cx="14255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289550" y="3438525"/>
            <a:ext cx="2901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6300" y="3278188"/>
            <a:ext cx="140652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8898" y="504413"/>
            <a:ext cx="7776864" cy="58073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375" y="692150"/>
            <a:ext cx="6964363" cy="865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Психолого-педагогическое  сопровождение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088" y="1793875"/>
            <a:ext cx="3313112" cy="9874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Уважение взрослых к человеческому достоин­ству детей, формирование и поддержка их положи­тельной самооценки, уверенности в собственных возможностях и способностях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684786" y="1623617"/>
            <a:ext cx="1222889" cy="12993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42963" y="2867025"/>
            <a:ext cx="3313112" cy="9937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Использование в образовательной деятельно­сти форм и методов работы с детьми, соответствую­щих их возрастным и индивидуальным особенно­стям</a:t>
            </a:r>
          </a:p>
        </p:txBody>
      </p:sp>
      <p:pic>
        <p:nvPicPr>
          <p:cNvPr id="21510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4588" y="2922588"/>
            <a:ext cx="12461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842963" y="5157788"/>
            <a:ext cx="3313112" cy="10795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Поддержка взрослыми положительного, доброжелательного отношения детей друг к другу и взаимодействия детей друг с другом в разных ви­дах деятельности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088" y="3952875"/>
            <a:ext cx="3313112" cy="11382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Построение образовательной деятельности на основе взаимодействия взрослых с детьми, ориентированного на интересы и возможности каждо­го ребёнка и учитывающего социальную ситуацию его развития</a:t>
            </a:r>
          </a:p>
        </p:txBody>
      </p:sp>
      <p:pic>
        <p:nvPicPr>
          <p:cNvPr id="21513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3650" y="5064125"/>
            <a:ext cx="12223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43221" y="3920873"/>
            <a:ext cx="1342435" cy="120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906963" y="1828800"/>
            <a:ext cx="3313112" cy="952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Поддержка инициативы и самостоятель­ности детей в специфических для них видах деятельности</a:t>
            </a:r>
          </a:p>
        </p:txBody>
      </p:sp>
      <p:pic>
        <p:nvPicPr>
          <p:cNvPr id="21516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1600" y="1676400"/>
            <a:ext cx="76358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891088" y="2882900"/>
            <a:ext cx="3311525" cy="952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Возможность выбора детьми материалов, видов активности, участников совместной деятельности и общения</a:t>
            </a:r>
          </a:p>
        </p:txBody>
      </p:sp>
      <p:pic>
        <p:nvPicPr>
          <p:cNvPr id="21518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5388" y="2867025"/>
            <a:ext cx="14509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975225" y="3921125"/>
            <a:ext cx="3311525" cy="1111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Защита детей от всех форм физического и пси­хического насилия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975225" y="5126038"/>
            <a:ext cx="3311525" cy="11112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Поддержка родителей (законных представителей) в воспитании детей, охране и укреплении их здоровья, вовлечение </a:t>
            </a:r>
            <a:r>
              <a:rPr lang="ru-RU" sz="1200" dirty="0">
                <a:solidFill>
                  <a:schemeClr val="tx1"/>
                </a:solidFill>
              </a:rPr>
              <a:t>семей  </a:t>
            </a:r>
            <a:r>
              <a:rPr lang="ru-RU" sz="1200" dirty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непосредственно образовательную </a:t>
            </a:r>
            <a:r>
              <a:rPr lang="ru-RU" sz="1200" dirty="0">
                <a:solidFill>
                  <a:schemeClr val="tx1"/>
                </a:solidFill>
              </a:rPr>
              <a:t>деятельность.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311880" y="3970576"/>
            <a:ext cx="1173882" cy="10122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1522" name="Рисунок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34263" y="5072063"/>
            <a:ext cx="11223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3" grpId="0" animBg="1"/>
      <p:bldP spid="15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720</TotalTime>
  <Words>641</Words>
  <Application>Microsoft Office PowerPoint</Application>
  <PresentationFormat>Экран (4:3)</PresentationFormat>
  <Paragraphs>118</Paragraphs>
  <Slides>16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Constantia</vt:lpstr>
      <vt:lpstr>Brush Script MT</vt:lpstr>
      <vt:lpstr>Calibri</vt:lpstr>
      <vt:lpstr>Franklin Gothic Book</vt:lpstr>
      <vt:lpstr>Rage Italic</vt:lpstr>
      <vt:lpstr>Times New Roman</vt:lpstr>
      <vt:lpstr>Wingdings</vt:lpstr>
      <vt:lpstr>Кнопка</vt:lpstr>
      <vt:lpstr>Кнопка</vt:lpstr>
      <vt:lpstr>Кнопка</vt:lpstr>
      <vt:lpstr>Кнопка</vt:lpstr>
      <vt:lpstr> ФГОС в ДОУ Образовательная область «Художественно-эстетическое развитие» раздел «Музыка»           Музыкальный руководитель: Конева Л.Н.</vt:lpstr>
      <vt:lpstr>ЦЕЛИ:</vt:lpstr>
      <vt:lpstr>ЗАДАЧИ:</vt:lpstr>
      <vt:lpstr>Виды музыкальной деятельности </vt:lpstr>
      <vt:lpstr>Вариативные формы музыкальной деятельности детей в раннем  возрасте (1-3 года) </vt:lpstr>
      <vt:lpstr>Вариативные формы музыкальной деятельности детей среднего возраста (3-5 лет) </vt:lpstr>
      <vt:lpstr>Вариативные формы музыкальной деятельности детей старшего дошкольного возрасте (5-8 лет) </vt:lpstr>
      <vt:lpstr> Программы и технологии </vt:lpstr>
      <vt:lpstr>Психолого-педагогическое  сопровождение</vt:lpstr>
      <vt:lpstr>Слайд 10</vt:lpstr>
      <vt:lpstr>Целевые  ориентиры</vt:lpstr>
      <vt:lpstr>Целевые ориентиры на этапе завершения дошкольного  образования</vt:lpstr>
      <vt:lpstr>Целевые  ориентиры  </vt:lpstr>
      <vt:lpstr>Какие  цели  преследует  разработанный  ФГОС  ДО?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в ДОУ  Образовательная область «Художественно-эстетическое развитие» Музыкальный руководитель: Кухта Ольга  Владимировна</dc:title>
  <dc:creator>User</dc:creator>
  <cp:lastModifiedBy>Михаил и Лилия</cp:lastModifiedBy>
  <cp:revision>67</cp:revision>
  <dcterms:created xsi:type="dcterms:W3CDTF">2014-10-11T17:06:15Z</dcterms:created>
  <dcterms:modified xsi:type="dcterms:W3CDTF">2015-10-26T14:15:22Z</dcterms:modified>
</cp:coreProperties>
</file>