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6" r:id="rId16"/>
    <p:sldId id="277" r:id="rId17"/>
    <p:sldId id="278" r:id="rId18"/>
    <p:sldId id="279" r:id="rId19"/>
    <p:sldId id="274" r:id="rId20"/>
    <p:sldId id="272" r:id="rId21"/>
    <p:sldId id="273" r:id="rId22"/>
    <p:sldId id="275" r:id="rId23"/>
    <p:sldId id="271" r:id="rId2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422C16"/>
    <a:srgbClr val="0C788E"/>
    <a:srgbClr val="006666"/>
    <a:srgbClr val="0099CC"/>
    <a:srgbClr val="3366CC"/>
    <a:srgbClr val="660033"/>
    <a:srgbClr val="003399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>
      <p:cViewPr varScale="1">
        <p:scale>
          <a:sx n="64" d="100"/>
          <a:sy n="64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92BAB7-9F65-4050-BD96-0DB444A6EF37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4AD202-1FA2-4544-9FC2-F9E95181C85A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ru-RU" sz="1400" b="1" dirty="0" smtClean="0">
              <a:solidFill>
                <a:srgbClr val="008000"/>
              </a:solidFill>
            </a:rPr>
            <a:t>ЭТО ОСНОВНОЙ ВИД ИГРЫ РЕБЁНКА ДОШКОЛЬНОГО ВОЗРАСТА</a:t>
          </a:r>
          <a:endParaRPr lang="ru-RU" sz="1900" dirty="0">
            <a:solidFill>
              <a:srgbClr val="008000"/>
            </a:solidFill>
          </a:endParaRPr>
        </a:p>
      </dgm:t>
    </dgm:pt>
    <dgm:pt modelId="{FC3EA611-17AB-4BC6-91BA-53BD7595E225}" type="parTrans" cxnId="{D7763BE8-BA70-4C25-920D-08BB7F8B0ACC}">
      <dgm:prSet/>
      <dgm:spPr/>
      <dgm:t>
        <a:bodyPr/>
        <a:lstStyle/>
        <a:p>
          <a:endParaRPr lang="ru-RU"/>
        </a:p>
      </dgm:t>
    </dgm:pt>
    <dgm:pt modelId="{25BBD5F4-711E-4C57-BD4C-1B4FFA4E47C4}" type="sibTrans" cxnId="{D7763BE8-BA70-4C25-920D-08BB7F8B0ACC}">
      <dgm:prSet/>
      <dgm:spPr/>
      <dgm:t>
        <a:bodyPr/>
        <a:lstStyle/>
        <a:p>
          <a:endParaRPr lang="ru-RU"/>
        </a:p>
      </dgm:t>
    </dgm:pt>
    <dgm:pt modelId="{7104F007-9B70-4D62-B5ED-3C7B0A97DFEE}">
      <dgm:prSet/>
      <dgm:spPr/>
      <dgm:t>
        <a:bodyPr/>
        <a:lstStyle/>
        <a:p>
          <a:endParaRPr lang="ru-RU"/>
        </a:p>
      </dgm:t>
    </dgm:pt>
    <dgm:pt modelId="{8C106A65-148E-43CD-A3F8-0E097B50B882}" type="parTrans" cxnId="{16CFBD04-BB96-4748-B4BA-92C625A43713}">
      <dgm:prSet/>
      <dgm:spPr/>
      <dgm:t>
        <a:bodyPr/>
        <a:lstStyle/>
        <a:p>
          <a:endParaRPr lang="ru-RU"/>
        </a:p>
      </dgm:t>
    </dgm:pt>
    <dgm:pt modelId="{AA0EA4FB-B7D7-4249-A5EA-6AC729EA268A}" type="sibTrans" cxnId="{16CFBD04-BB96-4748-B4BA-92C625A43713}">
      <dgm:prSet/>
      <dgm:spPr/>
      <dgm:t>
        <a:bodyPr/>
        <a:lstStyle/>
        <a:p>
          <a:endParaRPr lang="ru-RU"/>
        </a:p>
      </dgm:t>
    </dgm:pt>
    <dgm:pt modelId="{1E6F352A-B17F-49D3-ABEB-B9E00885F993}" type="pres">
      <dgm:prSet presAssocID="{9792BAB7-9F65-4050-BD96-0DB444A6EF37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A9BB25AC-2DB3-4A03-AC2F-A27C0D6ACE04}" type="pres">
      <dgm:prSet presAssocID="{C64AD202-1FA2-4544-9FC2-F9E95181C85A}" presName="Parent" presStyleLbl="node1" presStyleIdx="0" presStyleCnt="1" custScaleX="146948" custLinFactNeighborX="-15790" custLinFactNeighborY="-1992">
        <dgm:presLayoutVars>
          <dgm:chMax val="4"/>
          <dgm:chPref val="3"/>
        </dgm:presLayoutVars>
      </dgm:prSet>
      <dgm:spPr/>
      <dgm:t>
        <a:bodyPr/>
        <a:lstStyle/>
        <a:p>
          <a:endParaRPr lang="ru-RU"/>
        </a:p>
      </dgm:t>
    </dgm:pt>
  </dgm:ptLst>
  <dgm:cxnLst>
    <dgm:cxn modelId="{D7763BE8-BA70-4C25-920D-08BB7F8B0ACC}" srcId="{9792BAB7-9F65-4050-BD96-0DB444A6EF37}" destId="{C64AD202-1FA2-4544-9FC2-F9E95181C85A}" srcOrd="0" destOrd="0" parTransId="{FC3EA611-17AB-4BC6-91BA-53BD7595E225}" sibTransId="{25BBD5F4-711E-4C57-BD4C-1B4FFA4E47C4}"/>
    <dgm:cxn modelId="{6F517574-EA6E-460A-94EF-582D08CB33CA}" type="presOf" srcId="{9792BAB7-9F65-4050-BD96-0DB444A6EF37}" destId="{1E6F352A-B17F-49D3-ABEB-B9E00885F993}" srcOrd="0" destOrd="0" presId="urn:microsoft.com/office/officeart/2011/layout/RadialPictureList"/>
    <dgm:cxn modelId="{FB81FA8D-3FC5-494D-8968-10C6E43B194B}" type="presOf" srcId="{C64AD202-1FA2-4544-9FC2-F9E95181C85A}" destId="{A9BB25AC-2DB3-4A03-AC2F-A27C0D6ACE04}" srcOrd="0" destOrd="0" presId="urn:microsoft.com/office/officeart/2011/layout/RadialPictureList"/>
    <dgm:cxn modelId="{16CFBD04-BB96-4748-B4BA-92C625A43713}" srcId="{9792BAB7-9F65-4050-BD96-0DB444A6EF37}" destId="{7104F007-9B70-4D62-B5ED-3C7B0A97DFEE}" srcOrd="1" destOrd="0" parTransId="{8C106A65-148E-43CD-A3F8-0E097B50B882}" sibTransId="{AA0EA4FB-B7D7-4249-A5EA-6AC729EA268A}"/>
    <dgm:cxn modelId="{423E0B90-965B-41DB-904B-B1202B6B003D}" type="presParOf" srcId="{1E6F352A-B17F-49D3-ABEB-B9E00885F993}" destId="{A9BB25AC-2DB3-4A03-AC2F-A27C0D6ACE04}" srcOrd="0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D2AEB9-0711-4900-86AE-1FAFBB3CB45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1433BD-6CE2-4DDF-B30B-EE9FC03055AD}" type="pres">
      <dgm:prSet presAssocID="{F7D2AEB9-0711-4900-86AE-1FAFBB3CB45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DB80A06-B959-48AB-8835-2FBAF086CCAC}" type="presOf" srcId="{F7D2AEB9-0711-4900-86AE-1FAFBB3CB45C}" destId="{671433BD-6CE2-4DDF-B30B-EE9FC03055A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CA5846-6795-4120-895A-300DD2059AE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5F8DC2E2-816E-4F04-8C51-BF92ED74E16D}">
      <dgm:prSet phldrT="[Текст]" custT="1"/>
      <dgm:spPr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endParaRPr lang="ru-RU" sz="1600" dirty="0" smtClean="0">
            <a:solidFill>
              <a:srgbClr val="008000"/>
            </a:solidFill>
          </a:endParaRPr>
        </a:p>
        <a:p>
          <a:pPr algn="ctr"/>
          <a:endParaRPr lang="ru-RU" sz="1600" dirty="0" smtClean="0">
            <a:solidFill>
              <a:srgbClr val="008000"/>
            </a:solidFill>
          </a:endParaRPr>
        </a:p>
        <a:p>
          <a:pPr algn="ctr"/>
          <a:endParaRPr lang="ru-RU" sz="2400" dirty="0" smtClean="0">
            <a:solidFill>
              <a:srgbClr val="008000"/>
            </a:solidFill>
          </a:endParaRPr>
        </a:p>
        <a:p>
          <a:pPr algn="ctr"/>
          <a:r>
            <a:rPr lang="ru-RU" sz="2400" b="1" i="1" dirty="0" smtClean="0">
              <a:solidFill>
                <a:schemeClr val="accent4">
                  <a:lumMod val="50000"/>
                </a:schemeClr>
              </a:solidFill>
            </a:rPr>
            <a:t>КОМПОНЕНТЫ ИГРЫ</a:t>
          </a:r>
          <a:endParaRPr lang="ru-RU" sz="2400" b="1" i="1" dirty="0">
            <a:solidFill>
              <a:schemeClr val="accent4">
                <a:lumMod val="50000"/>
              </a:schemeClr>
            </a:solidFill>
          </a:endParaRPr>
        </a:p>
      </dgm:t>
    </dgm:pt>
    <dgm:pt modelId="{3373E58B-9CBB-4701-973B-2117390B94B5}" type="parTrans" cxnId="{D1503051-E2C4-4AF8-8415-D2E566D9A6DE}">
      <dgm:prSet/>
      <dgm:spPr/>
      <dgm:t>
        <a:bodyPr/>
        <a:lstStyle/>
        <a:p>
          <a:pPr algn="ctr"/>
          <a:endParaRPr lang="ru-RU"/>
        </a:p>
      </dgm:t>
    </dgm:pt>
    <dgm:pt modelId="{3D6FB1B8-28BE-4A96-9799-BC0A6A0D8438}" type="sibTrans" cxnId="{D1503051-E2C4-4AF8-8415-D2E566D9A6DE}">
      <dgm:prSet/>
      <dgm:spPr/>
      <dgm:t>
        <a:bodyPr/>
        <a:lstStyle/>
        <a:p>
          <a:pPr algn="ctr"/>
          <a:endParaRPr lang="ru-RU"/>
        </a:p>
      </dgm:t>
    </dgm:pt>
    <dgm:pt modelId="{50B28D39-57C1-4D95-9FCB-6DB5024F41C4}">
      <dgm:prSet phldrT="[Текст]" custT="1"/>
      <dgm:spPr>
        <a:gradFill flip="none" rotWithShape="1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2700000" scaled="1"/>
          <a:tileRect/>
        </a:gra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ru-RU" sz="1600" b="1" dirty="0" smtClean="0">
              <a:solidFill>
                <a:srgbClr val="008000"/>
              </a:solidFill>
            </a:rPr>
            <a:t>РОЛЬ</a:t>
          </a:r>
          <a:endParaRPr lang="ru-RU" sz="1600" b="1" dirty="0">
            <a:solidFill>
              <a:srgbClr val="008000"/>
            </a:solidFill>
          </a:endParaRPr>
        </a:p>
      </dgm:t>
    </dgm:pt>
    <dgm:pt modelId="{DBB13FAD-7E68-4DCF-A129-716DE46A9565}" type="parTrans" cxnId="{0673E0E3-A51F-4E8E-9832-F462C3DFBEC7}">
      <dgm:prSet/>
      <dgm:spPr/>
      <dgm:t>
        <a:bodyPr/>
        <a:lstStyle/>
        <a:p>
          <a:pPr algn="ctr"/>
          <a:endParaRPr lang="ru-RU"/>
        </a:p>
      </dgm:t>
    </dgm:pt>
    <dgm:pt modelId="{8836A9CC-CF40-4F37-BEF5-98C234720100}" type="sibTrans" cxnId="{0673E0E3-A51F-4E8E-9832-F462C3DFBEC7}">
      <dgm:prSet/>
      <dgm:spPr/>
      <dgm:t>
        <a:bodyPr/>
        <a:lstStyle/>
        <a:p>
          <a:pPr algn="ctr"/>
          <a:endParaRPr lang="ru-RU"/>
        </a:p>
      </dgm:t>
    </dgm:pt>
    <dgm:pt modelId="{6D663019-E068-40A5-9ED5-CBF2385E6096}">
      <dgm:prSet phldrT="[Текст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3500000" scaled="1"/>
          <a:tileRect/>
        </a:gradFill>
      </dgm:spPr>
      <dgm:t>
        <a:bodyPr/>
        <a:lstStyle/>
        <a:p>
          <a:pPr algn="ctr"/>
          <a:r>
            <a:rPr lang="ru-RU" sz="1600" b="1" dirty="0" smtClean="0">
              <a:solidFill>
                <a:srgbClr val="008000"/>
              </a:solidFill>
            </a:rPr>
            <a:t>СОДЕРЖАНИЕ ИГРЫ</a:t>
          </a:r>
          <a:endParaRPr lang="ru-RU" sz="1600" b="1" dirty="0">
            <a:solidFill>
              <a:srgbClr val="008000"/>
            </a:solidFill>
          </a:endParaRPr>
        </a:p>
      </dgm:t>
    </dgm:pt>
    <dgm:pt modelId="{8AE6C6D5-F544-4E58-84A5-0495430A3680}" type="parTrans" cxnId="{4BC405AE-3002-4C6A-8568-E6AA57243743}">
      <dgm:prSet/>
      <dgm:spPr/>
      <dgm:t>
        <a:bodyPr/>
        <a:lstStyle/>
        <a:p>
          <a:pPr algn="ctr"/>
          <a:endParaRPr lang="ru-RU"/>
        </a:p>
      </dgm:t>
    </dgm:pt>
    <dgm:pt modelId="{6BB0EB85-138E-4298-90CF-A246B594BA5D}" type="sibTrans" cxnId="{4BC405AE-3002-4C6A-8568-E6AA57243743}">
      <dgm:prSet/>
      <dgm:spPr/>
      <dgm:t>
        <a:bodyPr/>
        <a:lstStyle/>
        <a:p>
          <a:pPr algn="ctr"/>
          <a:endParaRPr lang="ru-RU"/>
        </a:p>
      </dgm:t>
    </dgm:pt>
    <dgm:pt modelId="{0529DEA9-1617-483A-BB43-44DB9E1BE880}" type="pres">
      <dgm:prSet presAssocID="{6BCA5846-6795-4120-895A-300DD2059AE1}" presName="compositeShape" presStyleCnt="0">
        <dgm:presLayoutVars>
          <dgm:chMax val="7"/>
          <dgm:dir/>
          <dgm:resizeHandles val="exact"/>
        </dgm:presLayoutVars>
      </dgm:prSet>
      <dgm:spPr/>
    </dgm:pt>
    <dgm:pt modelId="{997C85FA-58A2-4C1C-BD3D-486510B74A7A}" type="pres">
      <dgm:prSet presAssocID="{5F8DC2E2-816E-4F04-8C51-BF92ED74E16D}" presName="circ1" presStyleLbl="vennNode1" presStyleIdx="0" presStyleCnt="3" custScaleX="167153" custScaleY="109063" custLinFactNeighborX="-607" custLinFactNeighborY="60879"/>
      <dgm:spPr/>
      <dgm:t>
        <a:bodyPr/>
        <a:lstStyle/>
        <a:p>
          <a:endParaRPr lang="ru-RU"/>
        </a:p>
      </dgm:t>
    </dgm:pt>
    <dgm:pt modelId="{720DDD5C-26DA-42A3-B83F-097EA6C8C05A}" type="pres">
      <dgm:prSet presAssocID="{5F8DC2E2-816E-4F04-8C51-BF92ED74E16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5B31A4-7D30-4C86-9661-247AD266CAFD}" type="pres">
      <dgm:prSet presAssocID="{50B28D39-57C1-4D95-9FCB-6DB5024F41C4}" presName="circ2" presStyleLbl="vennNode1" presStyleIdx="1" presStyleCnt="3" custScaleX="116880" custScaleY="98617" custLinFactNeighborX="93237" custLinFactNeighborY="-64159"/>
      <dgm:spPr/>
      <dgm:t>
        <a:bodyPr/>
        <a:lstStyle/>
        <a:p>
          <a:endParaRPr lang="ru-RU"/>
        </a:p>
      </dgm:t>
    </dgm:pt>
    <dgm:pt modelId="{6B80328F-CDD1-491D-B47E-92400D49AFF9}" type="pres">
      <dgm:prSet presAssocID="{50B28D39-57C1-4D95-9FCB-6DB5024F41C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2381CA-84C0-4A25-9EB8-19758B33D298}" type="pres">
      <dgm:prSet presAssocID="{6D663019-E068-40A5-9ED5-CBF2385E6096}" presName="circ3" presStyleLbl="vennNode1" presStyleIdx="2" presStyleCnt="3" custScaleX="123955" custScaleY="110398" custLinFactNeighborX="-86013" custLinFactNeighborY="-60335"/>
      <dgm:spPr/>
      <dgm:t>
        <a:bodyPr/>
        <a:lstStyle/>
        <a:p>
          <a:endParaRPr lang="ru-RU"/>
        </a:p>
      </dgm:t>
    </dgm:pt>
    <dgm:pt modelId="{525D56B4-E959-4EA5-B5E9-853DAE5E946A}" type="pres">
      <dgm:prSet presAssocID="{6D663019-E068-40A5-9ED5-CBF2385E609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F4EBFE-2E6F-467A-B33D-03515F2760A0}" type="presOf" srcId="{5F8DC2E2-816E-4F04-8C51-BF92ED74E16D}" destId="{997C85FA-58A2-4C1C-BD3D-486510B74A7A}" srcOrd="0" destOrd="0" presId="urn:microsoft.com/office/officeart/2005/8/layout/venn1"/>
    <dgm:cxn modelId="{4FA8D983-1554-47CC-B037-990D72B43320}" type="presOf" srcId="{6D663019-E068-40A5-9ED5-CBF2385E6096}" destId="{525D56B4-E959-4EA5-B5E9-853DAE5E946A}" srcOrd="1" destOrd="0" presId="urn:microsoft.com/office/officeart/2005/8/layout/venn1"/>
    <dgm:cxn modelId="{0673E0E3-A51F-4E8E-9832-F462C3DFBEC7}" srcId="{6BCA5846-6795-4120-895A-300DD2059AE1}" destId="{50B28D39-57C1-4D95-9FCB-6DB5024F41C4}" srcOrd="1" destOrd="0" parTransId="{DBB13FAD-7E68-4DCF-A129-716DE46A9565}" sibTransId="{8836A9CC-CF40-4F37-BEF5-98C234720100}"/>
    <dgm:cxn modelId="{D1503051-E2C4-4AF8-8415-D2E566D9A6DE}" srcId="{6BCA5846-6795-4120-895A-300DD2059AE1}" destId="{5F8DC2E2-816E-4F04-8C51-BF92ED74E16D}" srcOrd="0" destOrd="0" parTransId="{3373E58B-9CBB-4701-973B-2117390B94B5}" sibTransId="{3D6FB1B8-28BE-4A96-9799-BC0A6A0D8438}"/>
    <dgm:cxn modelId="{AD8C23A6-B753-4E41-BF96-77CDBE219A31}" type="presOf" srcId="{50B28D39-57C1-4D95-9FCB-6DB5024F41C4}" destId="{B15B31A4-7D30-4C86-9661-247AD266CAFD}" srcOrd="0" destOrd="0" presId="urn:microsoft.com/office/officeart/2005/8/layout/venn1"/>
    <dgm:cxn modelId="{0572A21B-28DA-4C62-9905-0D9112EDCBB3}" type="presOf" srcId="{6D663019-E068-40A5-9ED5-CBF2385E6096}" destId="{842381CA-84C0-4A25-9EB8-19758B33D298}" srcOrd="0" destOrd="0" presId="urn:microsoft.com/office/officeart/2005/8/layout/venn1"/>
    <dgm:cxn modelId="{FE4C1FF4-E265-46F3-9CE7-774C6C9234C3}" type="presOf" srcId="{5F8DC2E2-816E-4F04-8C51-BF92ED74E16D}" destId="{720DDD5C-26DA-42A3-B83F-097EA6C8C05A}" srcOrd="1" destOrd="0" presId="urn:microsoft.com/office/officeart/2005/8/layout/venn1"/>
    <dgm:cxn modelId="{326FD0F5-BD8E-4F60-ACCE-09395566E2B6}" type="presOf" srcId="{6BCA5846-6795-4120-895A-300DD2059AE1}" destId="{0529DEA9-1617-483A-BB43-44DB9E1BE880}" srcOrd="0" destOrd="0" presId="urn:microsoft.com/office/officeart/2005/8/layout/venn1"/>
    <dgm:cxn modelId="{4BC405AE-3002-4C6A-8568-E6AA57243743}" srcId="{6BCA5846-6795-4120-895A-300DD2059AE1}" destId="{6D663019-E068-40A5-9ED5-CBF2385E6096}" srcOrd="2" destOrd="0" parTransId="{8AE6C6D5-F544-4E58-84A5-0495430A3680}" sibTransId="{6BB0EB85-138E-4298-90CF-A246B594BA5D}"/>
    <dgm:cxn modelId="{21658F31-34B2-4A5C-AD36-299D4AF21903}" type="presOf" srcId="{50B28D39-57C1-4D95-9FCB-6DB5024F41C4}" destId="{6B80328F-CDD1-491D-B47E-92400D49AFF9}" srcOrd="1" destOrd="0" presId="urn:microsoft.com/office/officeart/2005/8/layout/venn1"/>
    <dgm:cxn modelId="{51D689D3-C944-4B4E-B242-AE381C49C7A0}" type="presParOf" srcId="{0529DEA9-1617-483A-BB43-44DB9E1BE880}" destId="{997C85FA-58A2-4C1C-BD3D-486510B74A7A}" srcOrd="0" destOrd="0" presId="urn:microsoft.com/office/officeart/2005/8/layout/venn1"/>
    <dgm:cxn modelId="{9A85B262-0789-42EE-89F3-9264B2BACC43}" type="presParOf" srcId="{0529DEA9-1617-483A-BB43-44DB9E1BE880}" destId="{720DDD5C-26DA-42A3-B83F-097EA6C8C05A}" srcOrd="1" destOrd="0" presId="urn:microsoft.com/office/officeart/2005/8/layout/venn1"/>
    <dgm:cxn modelId="{0A4256C6-EA9F-4073-A6F0-55E8B7FAB18A}" type="presParOf" srcId="{0529DEA9-1617-483A-BB43-44DB9E1BE880}" destId="{B15B31A4-7D30-4C86-9661-247AD266CAFD}" srcOrd="2" destOrd="0" presId="urn:microsoft.com/office/officeart/2005/8/layout/venn1"/>
    <dgm:cxn modelId="{1072750D-5196-48CB-ABC5-2ECF2383FEEF}" type="presParOf" srcId="{0529DEA9-1617-483A-BB43-44DB9E1BE880}" destId="{6B80328F-CDD1-491D-B47E-92400D49AFF9}" srcOrd="3" destOrd="0" presId="urn:microsoft.com/office/officeart/2005/8/layout/venn1"/>
    <dgm:cxn modelId="{7CEBFEBC-9451-41CC-9621-AD4BE419A415}" type="presParOf" srcId="{0529DEA9-1617-483A-BB43-44DB9E1BE880}" destId="{842381CA-84C0-4A25-9EB8-19758B33D298}" srcOrd="4" destOrd="0" presId="urn:microsoft.com/office/officeart/2005/8/layout/venn1"/>
    <dgm:cxn modelId="{DE2F8197-E032-42ED-815B-A87976D17821}" type="presParOf" srcId="{0529DEA9-1617-483A-BB43-44DB9E1BE880}" destId="{525D56B4-E959-4EA5-B5E9-853DAE5E946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D615C2-15BC-4D75-89C0-CFD7945F244D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ru-RU"/>
        </a:p>
      </dgm:t>
    </dgm:pt>
    <dgm:pt modelId="{897A7D12-2E9B-4C96-A2E2-8ECFA11D2AC9}" type="pres">
      <dgm:prSet presAssocID="{36D615C2-15BC-4D75-89C0-CFD7945F244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</dgm:ptLst>
  <dgm:cxnLst>
    <dgm:cxn modelId="{9DDA9997-F8EA-4C31-8CF8-4DF723645816}" type="presOf" srcId="{36D615C2-15BC-4D75-89C0-CFD7945F244D}" destId="{897A7D12-2E9B-4C96-A2E2-8ECFA11D2AC9}" srcOrd="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BB25AC-2DB3-4A03-AC2F-A27C0D6ACE04}">
      <dsp:nvSpPr>
        <dsp:cNvPr id="0" name=""/>
        <dsp:cNvSpPr/>
      </dsp:nvSpPr>
      <dsp:spPr>
        <a:xfrm>
          <a:off x="0" y="0"/>
          <a:ext cx="3491872" cy="23762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8000"/>
              </a:solidFill>
            </a:rPr>
            <a:t>ЭТО ОСНОВНОЙ ВИД ИГРЫ РЕБЁНКА ДОШКОЛЬНОГО ВОЗРАСТА</a:t>
          </a:r>
          <a:endParaRPr lang="ru-RU" sz="1900" kern="1200" dirty="0">
            <a:solidFill>
              <a:srgbClr val="008000"/>
            </a:solidFill>
          </a:endParaRPr>
        </a:p>
      </dsp:txBody>
      <dsp:txXfrm>
        <a:off x="511373" y="347996"/>
        <a:ext cx="2469126" cy="16802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7C85FA-58A2-4C1C-BD3D-486510B74A7A}">
      <dsp:nvSpPr>
        <dsp:cNvPr id="0" name=""/>
        <dsp:cNvSpPr/>
      </dsp:nvSpPr>
      <dsp:spPr>
        <a:xfrm>
          <a:off x="2403289" y="1415468"/>
          <a:ext cx="3888432" cy="253710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rgbClr val="008000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rgbClr val="008000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>
            <a:solidFill>
              <a:srgbClr val="008000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accent4">
                  <a:lumMod val="50000"/>
                </a:schemeClr>
              </a:solidFill>
            </a:rPr>
            <a:t>КОМПОНЕНТЫ ИГРЫ</a:t>
          </a:r>
          <a:endParaRPr lang="ru-RU" sz="2400" b="1" i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2921746" y="1859461"/>
        <a:ext cx="2851517" cy="1141695"/>
      </dsp:txXfrm>
    </dsp:sp>
    <dsp:sp modelId="{B15B31A4-7D30-4C86-9661-247AD266CAFD}">
      <dsp:nvSpPr>
        <dsp:cNvPr id="0" name=""/>
        <dsp:cNvSpPr/>
      </dsp:nvSpPr>
      <dsp:spPr>
        <a:xfrm>
          <a:off x="5922013" y="82165"/>
          <a:ext cx="2718946" cy="2294099"/>
        </a:xfrm>
        <a:prstGeom prst="ellipse">
          <a:avLst/>
        </a:prstGeom>
        <a:gradFill flip="none" rotWithShape="1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2700000" scaled="1"/>
          <a:tileRect/>
        </a:gradFill>
        <a:ln w="1587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8000"/>
              </a:solidFill>
            </a:rPr>
            <a:t>РОЛЬ</a:t>
          </a:r>
          <a:endParaRPr lang="ru-RU" sz="1600" b="1" kern="1200" dirty="0">
            <a:solidFill>
              <a:srgbClr val="008000"/>
            </a:solidFill>
          </a:endParaRPr>
        </a:p>
      </dsp:txBody>
      <dsp:txXfrm>
        <a:off x="6753558" y="674808"/>
        <a:ext cx="1631367" cy="1261754"/>
      </dsp:txXfrm>
    </dsp:sp>
    <dsp:sp modelId="{842381CA-84C0-4A25-9EB8-19758B33D298}">
      <dsp:nvSpPr>
        <dsp:cNvPr id="0" name=""/>
        <dsp:cNvSpPr/>
      </dsp:nvSpPr>
      <dsp:spPr>
        <a:xfrm>
          <a:off x="79568" y="34093"/>
          <a:ext cx="2883529" cy="2568157"/>
        </a:xfrm>
        <a:prstGeom prst="ellipse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3500000" scaled="1"/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8000"/>
              </a:solidFill>
            </a:rPr>
            <a:t>СОДЕРЖАНИЕ ИГРЫ</a:t>
          </a:r>
          <a:endParaRPr lang="ru-RU" sz="1600" b="1" kern="1200" dirty="0">
            <a:solidFill>
              <a:srgbClr val="008000"/>
            </a:solidFill>
          </a:endParaRPr>
        </a:p>
      </dsp:txBody>
      <dsp:txXfrm>
        <a:off x="351101" y="697534"/>
        <a:ext cx="1730117" cy="14124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Радиальный список рисунков"/>
  <dgm:desc val="Служит для отображения связей с центральной идеей. Фигура уровня 1 содержит текст, а все фигуры уровня 2 содержат рисунок с соответствующим текстом. Ограничен четырьмя рисунками уровня 2.  Неиспользуемые рисунки не отображаются, но остаются доступными при смене макета. Рекомендуется использовать текст уровня 2 небольшого объема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Радиальный шестиугольник"/>
  <dgm:desc val="Служит для отображения последовательного процесса, связанного с центральной идеей или темой. Ограничен шестью фигурами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6088C-2028-439C-A24C-C2107BF5A437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6F893-F13D-4954-8039-F7A4031AD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742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DDD2-CD40-464E-BCB3-223DDAD687F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A4B3-F2FE-46B5-8EDC-CC55D147B95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6DA0-3AE5-4C8A-B167-7F67B5E46D0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3C41-8252-4CE6-AE5D-13B6326D960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95704-1695-47AA-B80E-9AD234717AC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4D9B-80DB-4168-98AD-CF532CE9DD4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BC5D-3868-449B-A89D-35D5F006D20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8A53E-7788-4B9E-A619-779A1A7F098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04EAE-C510-4E95-9824-ED2845C2686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BF5D-FBBB-4877-AB97-E56DA4929B7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4DD-FB7A-4E34-9B72-0CF1C8253FA4}" type="slidenum">
              <a:rPr lang="es-ES" smtClean="0"/>
              <a:pPr/>
              <a:t>‹#›</a:t>
            </a:fld>
            <a:endParaRPr lang="es-E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ABFDEE3-3E05-4A66-9B60-0A20B037DF6B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79512" y="5007745"/>
            <a:ext cx="8784976" cy="1630534"/>
          </a:xfr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pPr algn="l"/>
            <a:r>
              <a:rPr lang="ru-RU" sz="2400" b="1" dirty="0" smtClean="0">
                <a:solidFill>
                  <a:srgbClr val="663300"/>
                </a:solidFill>
              </a:rPr>
              <a:t/>
            </a:r>
            <a:br>
              <a:rPr lang="ru-RU" sz="2400" b="1" dirty="0" smtClean="0">
                <a:solidFill>
                  <a:srgbClr val="663300"/>
                </a:solidFill>
              </a:rPr>
            </a:br>
            <a:r>
              <a:rPr lang="ru-RU" sz="2400" b="1" dirty="0" smtClean="0">
                <a:solidFill>
                  <a:srgbClr val="008000"/>
                </a:solidFill>
              </a:rPr>
              <a:t>Выполнили</a:t>
            </a:r>
            <a:r>
              <a:rPr lang="ru-RU" sz="2400" b="1" dirty="0">
                <a:solidFill>
                  <a:srgbClr val="008000"/>
                </a:solidFill>
              </a:rPr>
              <a:t>:  </a:t>
            </a:r>
            <a:r>
              <a:rPr lang="ru-RU" sz="3200" b="1" dirty="0">
                <a:solidFill>
                  <a:srgbClr val="008000"/>
                </a:solidFill>
              </a:rPr>
              <a:t>Румянцева И</a:t>
            </a:r>
            <a:r>
              <a:rPr lang="ru-RU" sz="3200" b="1" dirty="0" smtClean="0">
                <a:solidFill>
                  <a:srgbClr val="008000"/>
                </a:solidFill>
              </a:rPr>
              <a:t>. Д</a:t>
            </a:r>
            <a:r>
              <a:rPr lang="ru-RU" sz="3200" b="1" dirty="0">
                <a:solidFill>
                  <a:srgbClr val="008000"/>
                </a:solidFill>
              </a:rPr>
              <a:t>. </a:t>
            </a:r>
            <a:br>
              <a:rPr lang="ru-RU" sz="3200" b="1" dirty="0">
                <a:solidFill>
                  <a:srgbClr val="008000"/>
                </a:solidFill>
              </a:rPr>
            </a:br>
            <a:r>
              <a:rPr lang="ru-RU" sz="3200" b="1" dirty="0">
                <a:solidFill>
                  <a:srgbClr val="008000"/>
                </a:solidFill>
              </a:rPr>
              <a:t>                  </a:t>
            </a:r>
            <a:r>
              <a:rPr lang="ru-RU" sz="3200" b="1" dirty="0" err="1" smtClean="0">
                <a:solidFill>
                  <a:srgbClr val="008000"/>
                </a:solidFill>
              </a:rPr>
              <a:t>Краснокутская</a:t>
            </a:r>
            <a:r>
              <a:rPr lang="ru-RU" sz="3200" b="1" dirty="0" smtClean="0">
                <a:solidFill>
                  <a:srgbClr val="008000"/>
                </a:solidFill>
              </a:rPr>
              <a:t> </a:t>
            </a:r>
            <a:r>
              <a:rPr lang="ru-RU" sz="3200" b="1" dirty="0">
                <a:solidFill>
                  <a:srgbClr val="008000"/>
                </a:solidFill>
              </a:rPr>
              <a:t>Е</a:t>
            </a:r>
            <a:r>
              <a:rPr lang="ru-RU" sz="3200" b="1" dirty="0" smtClean="0">
                <a:solidFill>
                  <a:srgbClr val="008000"/>
                </a:solidFill>
              </a:rPr>
              <a:t>. В</a:t>
            </a:r>
            <a:br>
              <a:rPr lang="ru-RU" sz="3200" b="1" dirty="0" smtClean="0">
                <a:solidFill>
                  <a:srgbClr val="008000"/>
                </a:solidFill>
              </a:rPr>
            </a:br>
            <a:r>
              <a:rPr lang="ru-RU" sz="3200" b="1" dirty="0" smtClean="0">
                <a:solidFill>
                  <a:srgbClr val="008000"/>
                </a:solidFill>
              </a:rPr>
              <a:t> </a:t>
            </a:r>
            <a:endParaRPr lang="es-ES" sz="3200" b="1" dirty="0">
              <a:solidFill>
                <a:srgbClr val="008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268761"/>
            <a:ext cx="79928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Значение сюжетно- ролевой игры в развитии дошкольника 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8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CAM0103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7633">
            <a:off x="3279097" y="2476021"/>
            <a:ext cx="1206922" cy="210453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" name="Рисунок 2" descr="C:\Users\User\Desktop\CAM0102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3226">
            <a:off x="7316676" y="2966451"/>
            <a:ext cx="1252792" cy="215175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702719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16633"/>
            <a:ext cx="7992888" cy="86409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8000"/>
                </a:solidFill>
                <a:latin typeface="lucida grande"/>
              </a:rPr>
              <a:t>Характеристики сюжетно-ролевой игры </a:t>
            </a:r>
            <a:endParaRPr lang="ru-RU" sz="2800" b="1" dirty="0">
              <a:solidFill>
                <a:srgbClr val="008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95536" y="1052737"/>
            <a:ext cx="8568952" cy="5805264"/>
          </a:xfrm>
          <a:prstGeom prst="ellips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8000"/>
                </a:solidFill>
                <a:latin typeface="lucida grande"/>
              </a:rPr>
              <a:t>самостоятельность</a:t>
            </a:r>
            <a:r>
              <a:rPr lang="ru-RU" sz="2800" dirty="0">
                <a:solidFill>
                  <a:srgbClr val="008000"/>
                </a:solidFill>
                <a:latin typeface="lucida grande"/>
              </a:rPr>
              <a:t>; </a:t>
            </a:r>
            <a:endParaRPr lang="ru-RU" sz="2800" dirty="0" smtClean="0">
              <a:solidFill>
                <a:srgbClr val="008000"/>
              </a:solidFill>
              <a:latin typeface="lucida grand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8000"/>
                </a:solidFill>
                <a:latin typeface="lucida grande"/>
              </a:rPr>
              <a:t>свобода;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8000"/>
                </a:solidFill>
                <a:latin typeface="lucida grande"/>
              </a:rPr>
              <a:t> </a:t>
            </a:r>
            <a:r>
              <a:rPr lang="ru-RU" sz="2800" dirty="0" err="1">
                <a:solidFill>
                  <a:srgbClr val="008000"/>
                </a:solidFill>
                <a:latin typeface="lucida grande"/>
              </a:rPr>
              <a:t>экспериментальность</a:t>
            </a:r>
            <a:r>
              <a:rPr lang="ru-RU" sz="2800" dirty="0">
                <a:solidFill>
                  <a:srgbClr val="008000"/>
                </a:solidFill>
                <a:latin typeface="lucida grande"/>
              </a:rPr>
              <a:t>; </a:t>
            </a:r>
            <a:endParaRPr lang="ru-RU" sz="2800" dirty="0" smtClean="0">
              <a:solidFill>
                <a:srgbClr val="008000"/>
              </a:solidFill>
              <a:latin typeface="lucida grand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8000"/>
                </a:solidFill>
                <a:latin typeface="lucida grande"/>
              </a:rPr>
              <a:t>творчество </a:t>
            </a:r>
            <a:r>
              <a:rPr lang="ru-RU" sz="2800" dirty="0">
                <a:solidFill>
                  <a:srgbClr val="008000"/>
                </a:solidFill>
                <a:latin typeface="lucida grande"/>
              </a:rPr>
              <a:t>(импровизация); </a:t>
            </a:r>
            <a:endParaRPr lang="ru-RU" sz="2800" dirty="0" smtClean="0">
              <a:solidFill>
                <a:srgbClr val="008000"/>
              </a:solidFill>
              <a:latin typeface="lucida grande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8000"/>
                </a:solidFill>
                <a:latin typeface="lucida grande"/>
              </a:rPr>
              <a:t>наличие </a:t>
            </a:r>
            <a:r>
              <a:rPr lang="ru-RU" sz="2800" dirty="0">
                <a:solidFill>
                  <a:srgbClr val="008000"/>
                </a:solidFill>
                <a:latin typeface="lucida grande"/>
              </a:rPr>
              <a:t>высокого эмоционального напряжения; самобытность.</a:t>
            </a:r>
            <a:endParaRPr lang="ru-RU" sz="2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0059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6679010"/>
              </p:ext>
            </p:extLst>
          </p:nvPr>
        </p:nvGraphicFramePr>
        <p:xfrm>
          <a:off x="251520" y="1628800"/>
          <a:ext cx="878497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Блок-схема: узел 6"/>
          <p:cNvSpPr/>
          <p:nvPr/>
        </p:nvSpPr>
        <p:spPr>
          <a:xfrm>
            <a:off x="3563888" y="2636912"/>
            <a:ext cx="2520280" cy="2321155"/>
          </a:xfrm>
          <a:prstGeom prst="flowChartConnector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8000"/>
                </a:solidFill>
              </a:rPr>
              <a:t>РОЛЕВАЯ ИГРА</a:t>
            </a:r>
            <a:endParaRPr lang="ru-RU" sz="2000" b="1" dirty="0">
              <a:solidFill>
                <a:srgbClr val="008000"/>
              </a:solidFill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2124988" y="2038236"/>
            <a:ext cx="1863356" cy="1728192"/>
          </a:xfrm>
          <a:prstGeom prst="flowChartConnector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8000"/>
                </a:solidFill>
              </a:rPr>
              <a:t>ПАРИКМА-ХЕРСКАЯ</a:t>
            </a:r>
            <a:endParaRPr lang="ru-RU" sz="1600" dirty="0">
              <a:solidFill>
                <a:srgbClr val="008000"/>
              </a:solidFill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5601241" y="1899933"/>
            <a:ext cx="1936674" cy="1728192"/>
          </a:xfrm>
          <a:prstGeom prst="flowChartConnector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8000"/>
                </a:solidFill>
              </a:rPr>
              <a:t>ПОЛИКЛИ- НИКА</a:t>
            </a:r>
            <a:endParaRPr lang="ru-RU" sz="1600" dirty="0">
              <a:solidFill>
                <a:srgbClr val="008000"/>
              </a:solidFill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3801040" y="1035837"/>
            <a:ext cx="1800201" cy="1728192"/>
          </a:xfrm>
          <a:prstGeom prst="flowChartConnector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8000"/>
                </a:solidFill>
              </a:rPr>
              <a:t>МАГАЗИН</a:t>
            </a:r>
            <a:endParaRPr lang="ru-RU" sz="1600" dirty="0">
              <a:solidFill>
                <a:srgbClr val="008000"/>
              </a:solidFill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1907704" y="3816594"/>
            <a:ext cx="2021509" cy="1775048"/>
          </a:xfrm>
          <a:prstGeom prst="flowChartConnector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8000"/>
                </a:solidFill>
              </a:rPr>
              <a:t>БИБЛИ-ОТЕКА</a:t>
            </a:r>
            <a:endParaRPr lang="ru-RU" sz="1600" dirty="0">
              <a:solidFill>
                <a:srgbClr val="008000"/>
              </a:solidFill>
            </a:endParaRPr>
          </a:p>
        </p:txBody>
      </p:sp>
      <p:sp>
        <p:nvSpPr>
          <p:cNvPr id="13" name="Блок-схема: узел 12"/>
          <p:cNvSpPr/>
          <p:nvPr/>
        </p:nvSpPr>
        <p:spPr>
          <a:xfrm>
            <a:off x="5743001" y="3751461"/>
            <a:ext cx="1794914" cy="1764196"/>
          </a:xfrm>
          <a:prstGeom prst="flowChartConnector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8000"/>
                </a:solidFill>
              </a:rPr>
              <a:t>СЕМЬЯ</a:t>
            </a:r>
            <a:endParaRPr lang="ru-RU" sz="1600" dirty="0">
              <a:solidFill>
                <a:srgbClr val="008000"/>
              </a:solidFill>
            </a:endParaRPr>
          </a:p>
        </p:txBody>
      </p:sp>
      <p:sp>
        <p:nvSpPr>
          <p:cNvPr id="14" name="Блок-схема: узел 13"/>
          <p:cNvSpPr/>
          <p:nvPr/>
        </p:nvSpPr>
        <p:spPr>
          <a:xfrm>
            <a:off x="3929214" y="4797152"/>
            <a:ext cx="1938930" cy="1772815"/>
          </a:xfrm>
          <a:prstGeom prst="flowChartConnector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8000"/>
                </a:solidFill>
              </a:rPr>
              <a:t>ШКОЛА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267744" y="188640"/>
            <a:ext cx="4104456" cy="720080"/>
          </a:xfrm>
          <a:prstGeom prst="roundRect">
            <a:avLst/>
          </a:prstGeom>
          <a:solidFill>
            <a:schemeClr val="accent1">
              <a:tint val="66000"/>
              <a:satMod val="1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8000"/>
                </a:solidFill>
              </a:rPr>
              <a:t>ПРИМЕРЫ ИГР:</a:t>
            </a:r>
            <a:endParaRPr lang="ru-RU" sz="28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8386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332656"/>
            <a:ext cx="7992888" cy="93610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  <a:latin typeface="lucida grande"/>
              </a:rPr>
              <a:t>Уровень игровой деятельности детей</a:t>
            </a:r>
            <a:r>
              <a:rPr lang="ru-RU" sz="2400" b="1" dirty="0">
                <a:solidFill>
                  <a:srgbClr val="008000"/>
                </a:solidFill>
                <a:latin typeface="lucida grande"/>
              </a:rPr>
              <a:t>  5 – 7 лет. </a:t>
            </a:r>
            <a:endParaRPr lang="ru-RU" sz="2400" b="1" dirty="0">
              <a:solidFill>
                <a:srgbClr val="008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79512" y="1700808"/>
            <a:ext cx="8856984" cy="4968552"/>
          </a:xfrm>
          <a:prstGeom prst="ellips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8000"/>
                </a:solidFill>
                <a:latin typeface="lucida grande"/>
              </a:rPr>
              <a:t>Умение </a:t>
            </a:r>
            <a:r>
              <a:rPr lang="ru-RU" sz="2800" dirty="0">
                <a:solidFill>
                  <a:srgbClr val="008000"/>
                </a:solidFill>
                <a:latin typeface="lucida grande"/>
              </a:rPr>
              <a:t>развёртывать в игре разнообразие по последовательности событий, комбинируя их согласно своему замыслу и замыслам 2- 3 партнёров – сверстников. Реализовывать события через ролевые взаимодействия и предметные действия</a:t>
            </a:r>
            <a:r>
              <a:rPr lang="ru-RU" sz="2400" dirty="0">
                <a:solidFill>
                  <a:srgbClr val="008000"/>
                </a:solidFill>
                <a:latin typeface="lucida grande"/>
              </a:rPr>
              <a:t>.</a:t>
            </a:r>
            <a:endParaRPr lang="ru-RU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669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188640"/>
            <a:ext cx="4320480" cy="7920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8000"/>
                </a:solidFill>
                <a:latin typeface="lucida grande"/>
              </a:rPr>
              <a:t>Магазин</a:t>
            </a:r>
            <a:r>
              <a:rPr lang="ru-RU" b="1" dirty="0">
                <a:solidFill>
                  <a:srgbClr val="000000"/>
                </a:solidFill>
                <a:latin typeface="lucida grande"/>
              </a:rPr>
              <a:t> </a:t>
            </a:r>
            <a:endParaRPr lang="ru-RU" b="1" dirty="0"/>
          </a:p>
        </p:txBody>
      </p:sp>
      <p:sp>
        <p:nvSpPr>
          <p:cNvPr id="5" name="Овал 4"/>
          <p:cNvSpPr/>
          <p:nvPr/>
        </p:nvSpPr>
        <p:spPr>
          <a:xfrm>
            <a:off x="251520" y="980728"/>
            <a:ext cx="8712968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 </a:t>
            </a:r>
            <a:r>
              <a:rPr lang="ru-RU" sz="2000" b="1" dirty="0">
                <a:solidFill>
                  <a:srgbClr val="008000"/>
                </a:solidFill>
              </a:rPr>
              <a:t>Цель: </a:t>
            </a:r>
            <a:r>
              <a:rPr lang="ru-RU" sz="2000" dirty="0">
                <a:solidFill>
                  <a:srgbClr val="008000"/>
                </a:solidFill>
              </a:rPr>
              <a:t>Обучение детей реализовывать и развивать сюжет игры. Закрепление знаний о функционировании магазина. Формирование навыков культурного поведения в общественных местах.</a:t>
            </a:r>
            <a:br>
              <a:rPr lang="ru-RU" sz="2000" dirty="0">
                <a:solidFill>
                  <a:srgbClr val="008000"/>
                </a:solidFill>
              </a:rPr>
            </a:br>
            <a:endParaRPr lang="ru-RU" sz="2000" dirty="0">
              <a:solidFill>
                <a:srgbClr val="008000"/>
              </a:solidFill>
            </a:endParaRPr>
          </a:p>
        </p:txBody>
      </p:sp>
      <p:pic>
        <p:nvPicPr>
          <p:cNvPr id="6" name="Рисунок 5" descr="C:\Users\User\Desktop\CAM0100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8108">
            <a:off x="2780797" y="4218668"/>
            <a:ext cx="1077408" cy="169601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C:\Users\User\Desktop\CAM010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1397">
            <a:off x="7070413" y="4921402"/>
            <a:ext cx="1250119" cy="182719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132118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619672" y="116632"/>
            <a:ext cx="5904656" cy="6480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</a:rPr>
              <a:t>ПОЛИКЛИНИКА</a:t>
            </a:r>
            <a:endParaRPr lang="ru-RU" sz="2400" b="1" dirty="0">
              <a:solidFill>
                <a:srgbClr val="008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0" y="750196"/>
            <a:ext cx="9144000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rgbClr val="008000"/>
              </a:solidFill>
            </a:endParaRPr>
          </a:p>
          <a:p>
            <a:r>
              <a:rPr lang="ru-RU" b="1" dirty="0" smtClean="0">
                <a:solidFill>
                  <a:srgbClr val="008000"/>
                </a:solidFill>
              </a:rPr>
              <a:t>Цель</a:t>
            </a:r>
            <a:r>
              <a:rPr lang="ru-RU" dirty="0" smtClean="0">
                <a:solidFill>
                  <a:srgbClr val="008000"/>
                </a:solidFill>
              </a:rPr>
              <a:t>: Формировать </a:t>
            </a:r>
            <a:r>
              <a:rPr lang="ru-RU" dirty="0">
                <a:solidFill>
                  <a:srgbClr val="008000"/>
                </a:solidFill>
              </a:rPr>
              <a:t>представление о цели труда медицинского персонала, о специализации врачей (окулист, терапевт, травматолог), о содержании труда медицинских работников</a:t>
            </a:r>
            <a:r>
              <a:rPr lang="ru-RU" dirty="0" smtClean="0">
                <a:solidFill>
                  <a:srgbClr val="008000"/>
                </a:solidFill>
                <a:latin typeface="+mj-lt"/>
              </a:rPr>
              <a:t>.</a:t>
            </a:r>
            <a:r>
              <a:rPr lang="ru-RU" dirty="0">
                <a:solidFill>
                  <a:srgbClr val="333333"/>
                </a:solidFill>
                <a:latin typeface="+mj-lt"/>
              </a:rPr>
              <a:t> </a:t>
            </a:r>
            <a:r>
              <a:rPr lang="ru-RU" dirty="0">
                <a:solidFill>
                  <a:srgbClr val="008000"/>
                </a:solidFill>
                <a:latin typeface="+mj-lt"/>
              </a:rPr>
              <a:t>Способствовать освоению ребёнком социальных ролей: врач, </a:t>
            </a:r>
            <a:r>
              <a:rPr lang="ru-RU" dirty="0" smtClean="0">
                <a:solidFill>
                  <a:srgbClr val="008000"/>
                </a:solidFill>
                <a:latin typeface="+mj-lt"/>
              </a:rPr>
              <a:t>пациент, работник </a:t>
            </a:r>
            <a:r>
              <a:rPr lang="ru-RU" dirty="0">
                <a:solidFill>
                  <a:srgbClr val="008000"/>
                </a:solidFill>
                <a:latin typeface="+mj-lt"/>
              </a:rPr>
              <a:t>аптеки, работник регистратуры</a:t>
            </a:r>
            <a:r>
              <a:rPr lang="ru-RU" dirty="0">
                <a:solidFill>
                  <a:srgbClr val="008000"/>
                </a:solidFill>
                <a:latin typeface="Helvetica Neue"/>
              </a:rPr>
              <a:t>.</a:t>
            </a:r>
          </a:p>
          <a:p>
            <a:pPr algn="just"/>
            <a:endParaRPr lang="ru-RU" dirty="0">
              <a:solidFill>
                <a:srgbClr val="008000"/>
              </a:solidFill>
            </a:endParaRPr>
          </a:p>
        </p:txBody>
      </p:sp>
      <p:pic>
        <p:nvPicPr>
          <p:cNvPr id="6" name="Рисунок 5" descr="C:\Users\User\Desktop\CAM0101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653136"/>
            <a:ext cx="936104" cy="187220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C:\Users\User\Desktop\CAM0101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653136"/>
            <a:ext cx="1224136" cy="187220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914561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267744" y="188640"/>
            <a:ext cx="4680520" cy="57606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</a:rPr>
              <a:t>СЕМЬЯ</a:t>
            </a:r>
            <a:endParaRPr lang="ru-RU" sz="2400" b="1" dirty="0">
              <a:solidFill>
                <a:srgbClr val="008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0" y="764704"/>
            <a:ext cx="9144000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8000"/>
                </a:solidFill>
              </a:rPr>
              <a:t>Цель</a:t>
            </a:r>
            <a:r>
              <a:rPr lang="ru-RU" sz="2000" b="1" dirty="0">
                <a:solidFill>
                  <a:srgbClr val="008000"/>
                </a:solidFill>
              </a:rPr>
              <a:t>.</a:t>
            </a:r>
            <a:r>
              <a:rPr lang="ru-RU" b="1" dirty="0">
                <a:solidFill>
                  <a:srgbClr val="008000"/>
                </a:solidFill>
              </a:rPr>
              <a:t> </a:t>
            </a:r>
            <a:r>
              <a:rPr lang="ru-RU" dirty="0" smtClean="0">
                <a:solidFill>
                  <a:srgbClr val="008000"/>
                </a:solidFill>
              </a:rPr>
              <a:t>Формировать  по­ложительные взаимоотношения </a:t>
            </a:r>
            <a:r>
              <a:rPr lang="ru-RU" dirty="0">
                <a:solidFill>
                  <a:srgbClr val="008000"/>
                </a:solidFill>
              </a:rPr>
              <a:t>между детьми</a:t>
            </a:r>
            <a:r>
              <a:rPr lang="ru-RU" sz="2000" dirty="0" smtClean="0">
                <a:solidFill>
                  <a:srgbClr val="008000"/>
                </a:solidFill>
              </a:rPr>
              <a:t>.</a:t>
            </a:r>
            <a:r>
              <a:rPr lang="ru-RU" sz="20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dirty="0">
                <a:solidFill>
                  <a:srgbClr val="008000"/>
                </a:solidFill>
                <a:latin typeface="verdana"/>
              </a:rPr>
              <a:t>Развивать у детей творческое отношение к игре, умение использовать </a:t>
            </a:r>
            <a:r>
              <a:rPr lang="ru-RU" dirty="0" smtClean="0">
                <a:solidFill>
                  <a:srgbClr val="008000"/>
                </a:solidFill>
                <a:latin typeface="verdana"/>
              </a:rPr>
              <a:t>предметы-заместители, учить </a:t>
            </a:r>
            <a:r>
              <a:rPr lang="ru-RU" dirty="0">
                <a:solidFill>
                  <a:srgbClr val="008000"/>
                </a:solidFill>
                <a:latin typeface="verdana"/>
              </a:rPr>
              <a:t>коллективно, возводить постройки, необходимые для </a:t>
            </a:r>
            <a:r>
              <a:rPr lang="ru-RU" dirty="0" smtClean="0">
                <a:solidFill>
                  <a:srgbClr val="008000"/>
                </a:solidFill>
                <a:latin typeface="verdana"/>
              </a:rPr>
              <a:t>игры, сообща </a:t>
            </a:r>
            <a:r>
              <a:rPr lang="ru-RU" dirty="0">
                <a:solidFill>
                  <a:srgbClr val="008000"/>
                </a:solidFill>
                <a:latin typeface="verdana"/>
              </a:rPr>
              <a:t>выполнять </a:t>
            </a:r>
            <a:r>
              <a:rPr lang="ru-RU" sz="2000" dirty="0" smtClean="0">
                <a:solidFill>
                  <a:srgbClr val="008000"/>
                </a:solidFill>
                <a:latin typeface="verdana"/>
              </a:rPr>
              <a:t>задуманное,</a:t>
            </a:r>
            <a:r>
              <a:rPr lang="ru-RU" sz="2000" dirty="0">
                <a:solidFill>
                  <a:srgbClr val="000000"/>
                </a:solidFill>
                <a:latin typeface="verdana"/>
              </a:rPr>
              <a:t> </a:t>
            </a:r>
            <a:r>
              <a:rPr lang="ru-RU" dirty="0" smtClean="0">
                <a:solidFill>
                  <a:srgbClr val="008000"/>
                </a:solidFill>
                <a:latin typeface="verdana"/>
              </a:rPr>
              <a:t>воспитывать </a:t>
            </a:r>
            <a:r>
              <a:rPr lang="ru-RU" dirty="0">
                <a:solidFill>
                  <a:srgbClr val="008000"/>
                </a:solidFill>
                <a:latin typeface="verdana"/>
              </a:rPr>
              <a:t>культуру </a:t>
            </a:r>
            <a:r>
              <a:rPr lang="ru-RU" dirty="0" smtClean="0">
                <a:solidFill>
                  <a:srgbClr val="008000"/>
                </a:solidFill>
                <a:latin typeface="verdana"/>
              </a:rPr>
              <a:t>общения</a:t>
            </a:r>
            <a:r>
              <a:rPr lang="ru-RU" sz="2000" dirty="0" smtClean="0">
                <a:solidFill>
                  <a:srgbClr val="000000"/>
                </a:solidFill>
                <a:latin typeface="verdana"/>
              </a:rPr>
              <a:t>.</a:t>
            </a:r>
            <a:r>
              <a:rPr lang="ru-RU" sz="2000" dirty="0">
                <a:solidFill>
                  <a:srgbClr val="000000"/>
                </a:solidFill>
                <a:latin typeface="verdana"/>
              </a:rPr>
              <a:t> </a:t>
            </a:r>
            <a:endParaRPr lang="ru-RU" sz="2000" dirty="0">
              <a:solidFill>
                <a:srgbClr val="008000"/>
              </a:solidFill>
            </a:endParaRPr>
          </a:p>
        </p:txBody>
      </p:sp>
      <p:pic>
        <p:nvPicPr>
          <p:cNvPr id="7" name="Рисунок 6" descr="C:\Users\User\Desktop\CAM0102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37112"/>
            <a:ext cx="1368152" cy="216024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787516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627784" y="116632"/>
            <a:ext cx="3384376" cy="6480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</a:rPr>
              <a:t>ШКОЛА</a:t>
            </a:r>
            <a:endParaRPr lang="ru-RU" sz="2400" b="1" dirty="0">
              <a:solidFill>
                <a:srgbClr val="008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0" y="764704"/>
            <a:ext cx="9144000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8000"/>
                </a:solidFill>
              </a:rPr>
              <a:t>Цель</a:t>
            </a:r>
            <a:r>
              <a:rPr lang="ru-RU" b="1" dirty="0" smtClean="0">
                <a:solidFill>
                  <a:srgbClr val="008000"/>
                </a:solidFill>
              </a:rPr>
              <a:t>:</a:t>
            </a:r>
            <a:r>
              <a:rPr lang="ru-RU" dirty="0" smtClean="0">
                <a:solidFill>
                  <a:srgbClr val="008000"/>
                </a:solidFill>
              </a:rPr>
              <a:t> </a:t>
            </a:r>
            <a:r>
              <a:rPr lang="ru-RU" dirty="0">
                <a:solidFill>
                  <a:srgbClr val="008000"/>
                </a:solidFill>
              </a:rPr>
              <a:t>Расширить, уточнить и конкретизировать </a:t>
            </a:r>
            <a:r>
              <a:rPr lang="ru-RU" dirty="0" smtClean="0">
                <a:solidFill>
                  <a:srgbClr val="008000"/>
                </a:solidFill>
              </a:rPr>
              <a:t>  знания </a:t>
            </a:r>
            <a:r>
              <a:rPr lang="ru-RU" dirty="0">
                <a:solidFill>
                  <a:srgbClr val="008000"/>
                </a:solidFill>
              </a:rPr>
              <a:t>детей о </a:t>
            </a:r>
            <a:r>
              <a:rPr lang="ru-RU" dirty="0" smtClean="0">
                <a:solidFill>
                  <a:srgbClr val="008000"/>
                </a:solidFill>
              </a:rPr>
              <a:t>школе. Воспитывать </a:t>
            </a:r>
            <a:r>
              <a:rPr lang="ru-RU" dirty="0">
                <a:solidFill>
                  <a:srgbClr val="008000"/>
                </a:solidFill>
              </a:rPr>
              <a:t>у детей желание </a:t>
            </a:r>
            <a:r>
              <a:rPr lang="ru-RU" dirty="0" smtClean="0">
                <a:solidFill>
                  <a:srgbClr val="008000"/>
                </a:solidFill>
              </a:rPr>
              <a:t>учиться. Прививать </a:t>
            </a:r>
            <a:r>
              <a:rPr lang="ru-RU" dirty="0">
                <a:solidFill>
                  <a:srgbClr val="008000"/>
                </a:solidFill>
              </a:rPr>
              <a:t>уважение к труду учителя и труду работников школы.</a:t>
            </a:r>
          </a:p>
          <a:p>
            <a:r>
              <a:rPr lang="ru-RU" dirty="0" smtClean="0">
                <a:solidFill>
                  <a:srgbClr val="008000"/>
                </a:solidFill>
              </a:rPr>
              <a:t> </a:t>
            </a:r>
            <a:r>
              <a:rPr lang="ru-RU" dirty="0">
                <a:solidFill>
                  <a:srgbClr val="008000"/>
                </a:solidFill>
              </a:rPr>
              <a:t>Активизировать словарь: школьные принадлежности, перемена, звонок, учительская.</a:t>
            </a:r>
          </a:p>
        </p:txBody>
      </p:sp>
      <p:pic>
        <p:nvPicPr>
          <p:cNvPr id="6" name="Рисунок 5" descr="C:\Users\User\Desktop\CAM0102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833156"/>
            <a:ext cx="1368152" cy="190821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318721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411760" y="260648"/>
            <a:ext cx="4608512" cy="86409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</a:rPr>
              <a:t>БИБЛИОТЕКА</a:t>
            </a:r>
            <a:endParaRPr lang="ru-RU" sz="2400" b="1" dirty="0">
              <a:solidFill>
                <a:srgbClr val="008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07504" y="1124744"/>
            <a:ext cx="8856984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rgbClr val="008000"/>
              </a:solidFill>
            </a:endParaRPr>
          </a:p>
          <a:p>
            <a:endParaRPr lang="ru-RU" b="1" dirty="0">
              <a:solidFill>
                <a:srgbClr val="008000"/>
              </a:solidFill>
            </a:endParaRPr>
          </a:p>
          <a:p>
            <a:r>
              <a:rPr lang="ru-RU" b="1" dirty="0" smtClean="0">
                <a:solidFill>
                  <a:srgbClr val="008000"/>
                </a:solidFill>
              </a:rPr>
              <a:t>Цель</a:t>
            </a:r>
            <a:r>
              <a:rPr lang="ru-RU" b="1" dirty="0">
                <a:solidFill>
                  <a:srgbClr val="008000"/>
                </a:solidFill>
              </a:rPr>
              <a:t>:</a:t>
            </a:r>
            <a:r>
              <a:rPr lang="ru-RU" dirty="0">
                <a:solidFill>
                  <a:srgbClr val="008000"/>
                </a:solidFill>
              </a:rPr>
              <a:t> повышать интерес и бережное отношение к книге; развивать речевое творчество в процессе игры, мелкую моторику; формировать у дошкольников культуру общения в библиотеке.</a:t>
            </a:r>
          </a:p>
          <a:p>
            <a:r>
              <a:rPr lang="ru-RU" dirty="0">
                <a:solidFill>
                  <a:srgbClr val="008000"/>
                </a:solidFill>
              </a:rPr>
              <a:t/>
            </a:r>
            <a:br>
              <a:rPr lang="ru-RU" dirty="0">
                <a:solidFill>
                  <a:srgbClr val="008000"/>
                </a:solidFill>
              </a:rPr>
            </a:br>
            <a:endParaRPr lang="ru-RU" dirty="0">
              <a:solidFill>
                <a:srgbClr val="008000"/>
              </a:solidFill>
            </a:endParaRPr>
          </a:p>
        </p:txBody>
      </p:sp>
      <p:pic>
        <p:nvPicPr>
          <p:cNvPr id="6" name="Рисунок 5" descr="C:\Users\User\Desktop\CAM010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97152"/>
            <a:ext cx="1368152" cy="194421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986260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051720" y="116632"/>
            <a:ext cx="5040560" cy="93610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</a:rPr>
              <a:t>ПАРИКМАХЕРСКАЯ</a:t>
            </a:r>
          </a:p>
          <a:p>
            <a:pPr algn="ctr"/>
            <a:r>
              <a:rPr lang="ru-RU" sz="2400" dirty="0" smtClean="0">
                <a:solidFill>
                  <a:srgbClr val="008000"/>
                </a:solidFill>
              </a:rPr>
              <a:t>(</a:t>
            </a:r>
            <a:r>
              <a:rPr lang="ru-RU" dirty="0" smtClean="0">
                <a:solidFill>
                  <a:srgbClr val="008000"/>
                </a:solidFill>
              </a:rPr>
              <a:t> </a:t>
            </a:r>
            <a:r>
              <a:rPr lang="ru-RU" dirty="0">
                <a:solidFill>
                  <a:srgbClr val="008000"/>
                </a:solidFill>
              </a:rPr>
              <a:t>П</a:t>
            </a:r>
            <a:r>
              <a:rPr lang="ru-RU" dirty="0" smtClean="0">
                <a:solidFill>
                  <a:srgbClr val="008000"/>
                </a:solidFill>
              </a:rPr>
              <a:t>редоставляем </a:t>
            </a:r>
            <a:r>
              <a:rPr lang="ru-RU" dirty="0">
                <a:solidFill>
                  <a:srgbClr val="008000"/>
                </a:solidFill>
              </a:rPr>
              <a:t>услуги парикмахера, маникюрши, </a:t>
            </a:r>
            <a:r>
              <a:rPr lang="ru-RU" dirty="0" smtClean="0">
                <a:solidFill>
                  <a:srgbClr val="008000"/>
                </a:solidFill>
              </a:rPr>
              <a:t>визажиста)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67544" y="1052736"/>
            <a:ext cx="8280920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8000"/>
                </a:solidFill>
              </a:rPr>
              <a:t>Цель.</a:t>
            </a:r>
            <a:r>
              <a:rPr lang="ru-RU" sz="2000" dirty="0">
                <a:solidFill>
                  <a:srgbClr val="008000"/>
                </a:solidFill>
              </a:rPr>
              <a:t> Раскрытие смысла деятельности парикмахера. Формирование умения творчески развивать сюжет игры. Воспитание уважения к профессии парикмахера.</a:t>
            </a:r>
          </a:p>
        </p:txBody>
      </p:sp>
      <p:pic>
        <p:nvPicPr>
          <p:cNvPr id="6" name="Рисунок 5" descr="C:\Users\User\Desktop\CAM00980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699470"/>
            <a:ext cx="1120382" cy="191854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C:\Users\User\Desktop\CAM00977-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699470"/>
            <a:ext cx="1334359" cy="191854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2527501" y="3158688"/>
            <a:ext cx="3484659" cy="127842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8000"/>
                </a:solidFill>
              </a:rPr>
              <a:t>ПАРИКМАХЕРЫ   У  НАС  БУДУТ  </a:t>
            </a:r>
            <a:r>
              <a:rPr lang="ru-RU" sz="1600" dirty="0" smtClean="0">
                <a:solidFill>
                  <a:srgbClr val="008000"/>
                </a:solidFill>
              </a:rPr>
              <a:t>ВЛАДИК  </a:t>
            </a:r>
            <a:r>
              <a:rPr lang="ru-RU" sz="1600" dirty="0">
                <a:solidFill>
                  <a:srgbClr val="008000"/>
                </a:solidFill>
              </a:rPr>
              <a:t>И </a:t>
            </a:r>
            <a:r>
              <a:rPr lang="ru-RU" sz="1600" dirty="0" smtClean="0">
                <a:solidFill>
                  <a:srgbClr val="008000"/>
                </a:solidFill>
              </a:rPr>
              <a:t>ЛИНА </a:t>
            </a:r>
            <a:endParaRPr lang="ru-RU" sz="1600" dirty="0">
              <a:solidFill>
                <a:srgbClr val="008000"/>
              </a:solidFill>
            </a:endParaRPr>
          </a:p>
          <a:p>
            <a:pPr algn="ctr"/>
            <a:r>
              <a:rPr lang="ru-RU" sz="1600" dirty="0">
                <a:solidFill>
                  <a:srgbClr val="008000"/>
                </a:solidFill>
              </a:rPr>
              <a:t>К  НИМ  В  САЛОН   ТОРОПИСЬ </a:t>
            </a:r>
          </a:p>
          <a:p>
            <a:pPr algn="ctr"/>
            <a:r>
              <a:rPr lang="ru-RU" sz="1600" dirty="0">
                <a:solidFill>
                  <a:srgbClr val="008000"/>
                </a:solidFill>
              </a:rPr>
              <a:t>ПРИЧЕШИСЬ,  ПОДСТРЕГИСЬ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14547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03649" y="188640"/>
            <a:ext cx="6408712" cy="864096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</a:rPr>
              <a:t>СЮЖЕТНО- РОЛЕВАЯ ИГРА -</a:t>
            </a:r>
            <a:endParaRPr lang="ru-RU" sz="2400" b="1" dirty="0">
              <a:solidFill>
                <a:srgbClr val="008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7220917"/>
              </p:ext>
            </p:extLst>
          </p:nvPr>
        </p:nvGraphicFramePr>
        <p:xfrm>
          <a:off x="5652120" y="1052736"/>
          <a:ext cx="3491880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253767208"/>
              </p:ext>
            </p:extLst>
          </p:nvPr>
        </p:nvGraphicFramePr>
        <p:xfrm>
          <a:off x="4247456" y="3140968"/>
          <a:ext cx="4896544" cy="147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Овал 8"/>
          <p:cNvSpPr/>
          <p:nvPr/>
        </p:nvSpPr>
        <p:spPr>
          <a:xfrm>
            <a:off x="5652120" y="3429000"/>
            <a:ext cx="3491880" cy="2376264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b="1" u="sng" dirty="0">
                <a:solidFill>
                  <a:srgbClr val="008000"/>
                </a:solidFill>
              </a:rPr>
              <a:t>СЮЖЕТНО- РОЛЕВАЯ ИГРА</a:t>
            </a:r>
            <a:r>
              <a:rPr lang="ru-RU" sz="1400" b="1" dirty="0">
                <a:solidFill>
                  <a:srgbClr val="008000"/>
                </a:solidFill>
              </a:rPr>
              <a:t> </a:t>
            </a:r>
            <a:r>
              <a:rPr lang="ru-RU" sz="1400" b="1" dirty="0" smtClean="0">
                <a:solidFill>
                  <a:srgbClr val="008000"/>
                </a:solidFill>
              </a:rPr>
              <a:t>   ИМЕЕТ </a:t>
            </a:r>
            <a:r>
              <a:rPr lang="ru-RU" sz="1400" b="1" dirty="0">
                <a:solidFill>
                  <a:srgbClr val="008000"/>
                </a:solidFill>
              </a:rPr>
              <a:t>ОГРОМНОЕ ЗНАЧЕНИЕ В ФОРМИРОВАНИИ ЛИЧНОСТИ РЕБЁНКА, В ЕГО ПСИХИЧЕСКОМ РАЗВИТИИ</a:t>
            </a:r>
          </a:p>
        </p:txBody>
      </p:sp>
      <p:pic>
        <p:nvPicPr>
          <p:cNvPr id="7" name="Рисунок 6" descr="C:\Users\User\Desktop\CAM01008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4617131"/>
            <a:ext cx="1512169" cy="154817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5" grpId="0">
        <p:bldAsOne/>
      </p:bldGraphic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125113" cy="1008112"/>
          </a:xfrm>
        </p:spPr>
        <p:txBody>
          <a:bodyPr/>
          <a:lstStyle/>
          <a:p>
            <a:pPr lvl="0" algn="ctr" defTabSz="914400" fontAlgn="base">
              <a:spcAft>
                <a:spcPct val="0"/>
              </a:spcAft>
            </a:pPr>
            <a:r>
              <a:rPr lang="ru-RU" altLang="ru-RU" sz="1800" dirty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ru-RU" altLang="ru-RU" sz="1800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861999"/>
          </a:xfrm>
        </p:spPr>
        <p:txBody>
          <a:bodyPr/>
          <a:lstStyle/>
          <a:p>
            <a:endParaRPr lang="ru-RU" altLang="ru-RU" dirty="0" smtClean="0">
              <a:solidFill>
                <a:srgbClr val="FFFFFF"/>
              </a:solidFill>
            </a:endParaRPr>
          </a:p>
          <a:p>
            <a:endParaRPr lang="ru-RU" altLang="ru-RU" dirty="0">
              <a:solidFill>
                <a:srgbClr val="FFFFFF"/>
              </a:solidFill>
            </a:endParaRPr>
          </a:p>
          <a:p>
            <a:endParaRPr lang="ru-RU" altLang="ru-RU" dirty="0" smtClean="0">
              <a:solidFill>
                <a:srgbClr val="FFFFFF"/>
              </a:solidFill>
            </a:endParaRPr>
          </a:p>
          <a:p>
            <a:endParaRPr lang="ru-RU" altLang="ru-RU" dirty="0">
              <a:solidFill>
                <a:srgbClr val="FFFFFF"/>
              </a:solidFill>
            </a:endParaRPr>
          </a:p>
          <a:p>
            <a:endParaRPr lang="ru-RU" altLang="ru-RU" dirty="0" smtClean="0">
              <a:solidFill>
                <a:srgbClr val="FFFFFF"/>
              </a:solidFill>
            </a:endParaRPr>
          </a:p>
          <a:p>
            <a:endParaRPr lang="ru-RU" altLang="ru-RU" dirty="0">
              <a:solidFill>
                <a:srgbClr val="FFFFFF"/>
              </a:solidFill>
            </a:endParaRPr>
          </a:p>
          <a:p>
            <a:endParaRPr lang="ru-RU" altLang="ru-RU" dirty="0" smtClean="0">
              <a:solidFill>
                <a:srgbClr val="FFFFFF"/>
              </a:solidFill>
            </a:endParaRPr>
          </a:p>
          <a:p>
            <a:endParaRPr lang="ru-RU" altLang="ru-RU" dirty="0">
              <a:solidFill>
                <a:srgbClr val="FFFFFF"/>
              </a:solidFill>
            </a:endParaRPr>
          </a:p>
          <a:p>
            <a:endParaRPr lang="ru-RU" altLang="ru-RU" dirty="0" smtClean="0">
              <a:solidFill>
                <a:srgbClr val="FFFFFF"/>
              </a:solidFill>
            </a:endParaRPr>
          </a:p>
          <a:p>
            <a:endParaRPr lang="ru-RU" altLang="ru-RU" dirty="0">
              <a:solidFill>
                <a:srgbClr val="FFFFFF"/>
              </a:solidFill>
            </a:endParaRPr>
          </a:p>
        </p:txBody>
      </p:sp>
      <p:pic>
        <p:nvPicPr>
          <p:cNvPr id="4" name="Picture 2" descr="C:\Users\User\Desktop\CAM009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9212">
            <a:off x="1986777" y="2428588"/>
            <a:ext cx="1119817" cy="149866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User\Desktop\CAM009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4889">
            <a:off x="7252505" y="2410330"/>
            <a:ext cx="1315076" cy="182495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User\Desktop\CAM009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591" y="4041576"/>
            <a:ext cx="1313833" cy="176391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987824" y="116632"/>
            <a:ext cx="3312368" cy="151216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dirty="0" smtClean="0">
              <a:solidFill>
                <a:srgbClr val="008000"/>
              </a:solidFill>
              <a:latin typeface="Arial" charset="0"/>
              <a:cs typeface="Arial" charset="0"/>
            </a:endParaRPr>
          </a:p>
          <a:p>
            <a:pPr algn="ctr"/>
            <a:r>
              <a:rPr lang="ru-RU" altLang="ru-RU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Золотые </a:t>
            </a:r>
            <a:r>
              <a:rPr lang="ru-RU" altLang="ru-RU" dirty="0">
                <a:solidFill>
                  <a:srgbClr val="008000"/>
                </a:solidFill>
                <a:latin typeface="Arial" charset="0"/>
                <a:cs typeface="Arial" charset="0"/>
              </a:rPr>
              <a:t>руки </a:t>
            </a:r>
            <a:r>
              <a:rPr lang="ru-RU" altLang="ru-RU" sz="2000" b="1" dirty="0">
                <a:solidFill>
                  <a:srgbClr val="008000"/>
                </a:solidFill>
                <a:latin typeface="Arial" charset="0"/>
                <a:cs typeface="Arial" charset="0"/>
              </a:rPr>
              <a:t>визажиста</a:t>
            </a:r>
            <a:br>
              <a:rPr lang="ru-RU" altLang="ru-RU" sz="2000" b="1" dirty="0">
                <a:solidFill>
                  <a:srgbClr val="008000"/>
                </a:solidFill>
                <a:latin typeface="Arial" charset="0"/>
                <a:cs typeface="Arial" charset="0"/>
              </a:rPr>
            </a:br>
            <a:r>
              <a:rPr lang="ru-RU" altLang="ru-RU" dirty="0">
                <a:solidFill>
                  <a:srgbClr val="008000"/>
                </a:solidFill>
                <a:latin typeface="Arial" charset="0"/>
                <a:cs typeface="Arial" charset="0"/>
              </a:rPr>
              <a:t>Сокровенные чудо творят,</a:t>
            </a:r>
            <a:br>
              <a:rPr lang="ru-RU" altLang="ru-RU" dirty="0">
                <a:solidFill>
                  <a:srgbClr val="008000"/>
                </a:solidFill>
                <a:latin typeface="Arial" charset="0"/>
                <a:cs typeface="Arial" charset="0"/>
              </a:rPr>
            </a:br>
            <a:r>
              <a:rPr lang="ru-RU" altLang="ru-RU" dirty="0">
                <a:solidFill>
                  <a:srgbClr val="008000"/>
                </a:solidFill>
                <a:latin typeface="Arial" charset="0"/>
                <a:cs typeface="Arial" charset="0"/>
              </a:rPr>
              <a:t>И скромную серую мышку</a:t>
            </a:r>
            <a:br>
              <a:rPr lang="ru-RU" altLang="ru-RU" dirty="0">
                <a:solidFill>
                  <a:srgbClr val="008000"/>
                </a:solidFill>
                <a:latin typeface="Arial" charset="0"/>
                <a:cs typeface="Arial" charset="0"/>
              </a:rPr>
            </a:br>
            <a:r>
              <a:rPr lang="ru-RU" altLang="ru-RU" dirty="0">
                <a:solidFill>
                  <a:srgbClr val="008000"/>
                </a:solidFill>
                <a:latin typeface="Arial" charset="0"/>
                <a:cs typeface="Arial" charset="0"/>
              </a:rPr>
              <a:t>Они в топ-модель превратят</a:t>
            </a:r>
            <a:r>
              <a:rPr lang="ru-RU" altLang="ru-RU" dirty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ru-RU" altLang="ru-RU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6021288"/>
            <a:ext cx="6840760" cy="6480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ru-RU" altLang="ru-RU" dirty="0">
                <a:solidFill>
                  <a:srgbClr val="008000"/>
                </a:solidFill>
              </a:rPr>
              <a:t>Абсолютно любой праздник может стать отличным поводом нанести "боевую раскраску" на мордашки</a:t>
            </a:r>
            <a:endParaRPr lang="ru-RU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4726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C:\Users\User\Desktop\CAM0098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4653136"/>
            <a:ext cx="1189757" cy="187220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627784" y="188640"/>
            <a:ext cx="4104456" cy="1790062"/>
          </a:xfrm>
          <a:prstGeom prst="roundRect">
            <a:avLst>
              <a:gd name="adj" fmla="val 1099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sz="2400" dirty="0" smtClean="0">
              <a:solidFill>
                <a:srgbClr val="008000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altLang="ru-RU" sz="2400" dirty="0">
              <a:solidFill>
                <a:srgbClr val="008000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altLang="ru-RU" sz="2400" dirty="0" smtClean="0">
                <a:solidFill>
                  <a:srgbClr val="0080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Покажи </a:t>
            </a:r>
            <a:r>
              <a:rPr lang="ru-RU" altLang="ru-RU" sz="2400" dirty="0">
                <a:solidFill>
                  <a:srgbClr val="0080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мне ногти друг!</a:t>
            </a:r>
            <a:br>
              <a:rPr lang="ru-RU" altLang="ru-RU" sz="2400" dirty="0">
                <a:solidFill>
                  <a:srgbClr val="0080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2400" dirty="0">
                <a:solidFill>
                  <a:srgbClr val="0080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Я накрашу тебе вдруг!</a:t>
            </a:r>
            <a:br>
              <a:rPr lang="ru-RU" altLang="ru-RU" sz="2400" dirty="0">
                <a:solidFill>
                  <a:srgbClr val="0080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2400" dirty="0">
                <a:solidFill>
                  <a:srgbClr val="0080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Это имидж, красота,</a:t>
            </a:r>
            <a:br>
              <a:rPr lang="ru-RU" altLang="ru-RU" sz="2400" dirty="0">
                <a:solidFill>
                  <a:srgbClr val="0080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2400" dirty="0">
                <a:solidFill>
                  <a:srgbClr val="0080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Нежность рук и чистота!</a:t>
            </a:r>
            <a:br>
              <a:rPr lang="ru-RU" altLang="ru-RU" sz="2400" dirty="0">
                <a:solidFill>
                  <a:srgbClr val="0080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2400" dirty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400" dirty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085060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051720" y="332656"/>
            <a:ext cx="4680520" cy="86409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</a:rPr>
              <a:t>ЗАКЛЮЧЕНИЕ</a:t>
            </a:r>
            <a:endParaRPr lang="ru-RU" sz="2400" b="1" dirty="0">
              <a:solidFill>
                <a:srgbClr val="008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0" y="1196752"/>
            <a:ext cx="9144000" cy="5661248"/>
          </a:xfrm>
          <a:prstGeom prst="ellips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 fontAlgn="auto"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</a:pPr>
            <a:r>
              <a:rPr lang="ru-RU" sz="2000" dirty="0" smtClean="0">
                <a:solidFill>
                  <a:srgbClr val="008000"/>
                </a:solidFill>
                <a:latin typeface="lucida grande"/>
              </a:rPr>
              <a:t> В </a:t>
            </a:r>
            <a:r>
              <a:rPr lang="ru-RU" sz="2000" dirty="0">
                <a:solidFill>
                  <a:srgbClr val="008000"/>
                </a:solidFill>
                <a:latin typeface="lucida grande"/>
              </a:rPr>
              <a:t>игре усилие ребёнка всегда ограничиваются и регулируется множеством усилий других играющих. Во всякую игровую задачу входит как непременное её условие – умение координировать своё поведение с поведением других, становиться в активное отношение к другим, нападать и защищаться, вредить и помогать, рассчитывать наперёд результат своего хода в общей совокупности всех играющих. Такая игра есть живой, социальный, коллективный опыт ребёнка, и в этом отношении она представляет собой совершенно незаменимое орудие воспитания социальных, интеллектуальных, личностных, поведенческих и прочих навыков и умений.</a:t>
            </a:r>
            <a:endParaRPr lang="ru-RU" sz="2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7283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549531"/>
              </p:ext>
            </p:extLst>
          </p:nvPr>
        </p:nvGraphicFramePr>
        <p:xfrm>
          <a:off x="0" y="1052736"/>
          <a:ext cx="9144000" cy="4752527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4752527">
                <a:tc>
                  <a:txBody>
                    <a:bodyPr/>
                    <a:lstStyle/>
                    <a:p>
                      <a:pPr algn="ctr"/>
                      <a:r>
                        <a:rPr lang="ru-RU" sz="4800" b="1" i="0" u="sng" dirty="0">
                          <a:solidFill>
                            <a:srgbClr val="008000"/>
                          </a:solidFill>
                          <a:effectLst/>
                          <a:latin typeface="inherit"/>
                        </a:rPr>
                        <a:t>Дайте детству состояться! </a:t>
                      </a:r>
                      <a:endParaRPr lang="ru-RU" sz="4800" b="1" i="0" u="sng" dirty="0" smtClean="0">
                        <a:solidFill>
                          <a:srgbClr val="008000"/>
                        </a:solidFill>
                        <a:effectLst/>
                        <a:latin typeface="inherit"/>
                      </a:endParaRPr>
                    </a:p>
                    <a:p>
                      <a:pPr algn="ctr"/>
                      <a:endParaRPr lang="ru-RU" sz="4800" b="1" i="0" u="sng" dirty="0" smtClean="0">
                        <a:solidFill>
                          <a:srgbClr val="008000"/>
                        </a:solidFill>
                        <a:effectLst/>
                        <a:latin typeface="inherit"/>
                      </a:endParaRPr>
                    </a:p>
                    <a:p>
                      <a:pPr algn="ctr"/>
                      <a:r>
                        <a:rPr lang="ru-RU" sz="4800" b="1" i="0" u="sng" dirty="0" smtClean="0">
                          <a:solidFill>
                            <a:srgbClr val="008000"/>
                          </a:solidFill>
                          <a:effectLst/>
                          <a:latin typeface="inherit"/>
                        </a:rPr>
                        <a:t>Дайте </a:t>
                      </a:r>
                      <a:r>
                        <a:rPr lang="ru-RU" sz="4800" b="1" i="0" u="sng" dirty="0">
                          <a:solidFill>
                            <a:srgbClr val="008000"/>
                          </a:solidFill>
                          <a:effectLst/>
                          <a:latin typeface="inherit"/>
                        </a:rPr>
                        <a:t>детству наиграться</a:t>
                      </a:r>
                      <a:r>
                        <a:rPr lang="ru-RU" sz="3600" b="0" i="0" u="sng" dirty="0">
                          <a:solidFill>
                            <a:srgbClr val="008000"/>
                          </a:solidFill>
                          <a:effectLst/>
                          <a:latin typeface="inherit"/>
                        </a:rPr>
                        <a:t>!</a:t>
                      </a:r>
                    </a:p>
                  </a:txBody>
                  <a:tcPr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98619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8641"/>
            <a:ext cx="6264696" cy="576063"/>
          </a:xfr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</a:rPr>
              <a:t/>
            </a:r>
            <a:br>
              <a:rPr lang="ru-RU" sz="2400" b="1" dirty="0" smtClean="0">
                <a:solidFill>
                  <a:srgbClr val="008000"/>
                </a:solidFill>
              </a:rPr>
            </a:br>
            <a:r>
              <a:rPr lang="ru-RU" sz="2400" b="1" dirty="0" smtClean="0">
                <a:solidFill>
                  <a:srgbClr val="008000"/>
                </a:solidFill>
              </a:rPr>
              <a:t>ИСТОЧНИК И КОМПОНЕНТЫ ИГРЫ </a:t>
            </a:r>
            <a:br>
              <a:rPr lang="ru-RU" sz="2400" b="1" dirty="0" smtClean="0">
                <a:solidFill>
                  <a:srgbClr val="008000"/>
                </a:solidFill>
              </a:rPr>
            </a:br>
            <a:endParaRPr lang="ru-RU" sz="2400" b="1" dirty="0">
              <a:solidFill>
                <a:srgbClr val="008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4555955"/>
              </p:ext>
            </p:extLst>
          </p:nvPr>
        </p:nvGraphicFramePr>
        <p:xfrm>
          <a:off x="323528" y="2852936"/>
          <a:ext cx="8640960" cy="4005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вал 2"/>
          <p:cNvSpPr/>
          <p:nvPr/>
        </p:nvSpPr>
        <p:spPr>
          <a:xfrm>
            <a:off x="3477075" y="1988840"/>
            <a:ext cx="2304256" cy="2160239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rgbClr val="008000"/>
                </a:solidFill>
              </a:rPr>
              <a:t>СЮЖЕТ ИГРЫ</a:t>
            </a:r>
          </a:p>
        </p:txBody>
      </p:sp>
      <p:sp>
        <p:nvSpPr>
          <p:cNvPr id="4" name="Овал 3"/>
          <p:cNvSpPr/>
          <p:nvPr/>
        </p:nvSpPr>
        <p:spPr>
          <a:xfrm>
            <a:off x="0" y="764704"/>
            <a:ext cx="8964488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8000"/>
                </a:solidFill>
              </a:rPr>
              <a:t>ОСНОВНОЙ ИСТОЧНИК ИГРЫ- ЭТО ОКРУЖАЮЩИЙ ЕГО МИР, ЖИЗНЬ И ДЕЯТЕЛЬНОСТЬ ВЗРОСЛЫХ И СВЕРСТНИКОВ.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02085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5" grpId="0">
        <p:bldAsOne/>
      </p:bldGraphic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"/>
            <a:ext cx="4320480" cy="1052736"/>
          </a:xfr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/>
          <a:lstStyle/>
          <a:p>
            <a:pPr algn="ctr"/>
            <a:r>
              <a:rPr lang="ru-RU" b="1" u="sng" dirty="0" smtClean="0">
                <a:solidFill>
                  <a:srgbClr val="008000"/>
                </a:solidFill>
              </a:rPr>
              <a:t>СЮЖЕТ ИГРЫ-</a:t>
            </a:r>
            <a:endParaRPr lang="ru-RU" b="1" u="sng" dirty="0">
              <a:solidFill>
                <a:srgbClr val="008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0" y="908720"/>
            <a:ext cx="9212239" cy="2664296"/>
          </a:xfrm>
          <a:prstGeom prst="ellips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rgbClr val="008000"/>
                </a:solidFill>
              </a:rPr>
              <a:t>СЮЖЕТ ИГРЫ- </a:t>
            </a:r>
            <a:r>
              <a:rPr lang="ru-RU" dirty="0">
                <a:solidFill>
                  <a:srgbClr val="008000"/>
                </a:solidFill>
              </a:rPr>
              <a:t>это сфера действительности которая воспроизводится детьми. </a:t>
            </a:r>
            <a:br>
              <a:rPr lang="ru-RU" dirty="0">
                <a:solidFill>
                  <a:srgbClr val="008000"/>
                </a:solidFill>
              </a:rPr>
            </a:br>
            <a:r>
              <a:rPr lang="ru-RU" dirty="0">
                <a:solidFill>
                  <a:srgbClr val="008000"/>
                </a:solidFill>
              </a:rPr>
              <a:t>Сюжеты игр разнообразны. Условно делят их на бытовые (игры в семью, детский сад), производственные, отражающие профессиональный труд людей ( игры в больницу, магазин, парикмахерскую), общественные ( игры в библиотеку, школу и. т. д). </a:t>
            </a:r>
            <a:endParaRPr lang="ru-RU" dirty="0"/>
          </a:p>
        </p:txBody>
      </p:sp>
      <p:pic>
        <p:nvPicPr>
          <p:cNvPr id="5" name="Рисунок 4" descr="C:\Users\User\Desktop\CAM0100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301208"/>
            <a:ext cx="1296144" cy="136197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C:\Users\User\Desktop\CAM01015-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301208"/>
            <a:ext cx="1224136" cy="136197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420519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5976664" cy="864096"/>
          </a:xfr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/>
          <a:lstStyle/>
          <a:p>
            <a:pPr algn="ctr"/>
            <a:r>
              <a:rPr lang="ru-RU" sz="3600" b="1" u="sng" dirty="0" smtClean="0">
                <a:solidFill>
                  <a:srgbClr val="008000"/>
                </a:solidFill>
              </a:rPr>
              <a:t>Содержание игры</a:t>
            </a:r>
            <a:r>
              <a:rPr lang="ru-RU" sz="2800" b="1" u="sng" dirty="0" smtClean="0">
                <a:solidFill>
                  <a:srgbClr val="008000"/>
                </a:solidFill>
              </a:rPr>
              <a:t>-</a:t>
            </a:r>
            <a:endParaRPr lang="ru-RU" sz="2400" u="sng" dirty="0">
              <a:solidFill>
                <a:srgbClr val="008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700808"/>
            <a:ext cx="7125112" cy="223224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8000"/>
                </a:solidFill>
              </a:rPr>
              <a:t>.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-108520" y="980728"/>
            <a:ext cx="9252520" cy="2664296"/>
          </a:xfrm>
          <a:prstGeom prst="ellips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2000" b="1" u="sng" dirty="0">
                <a:solidFill>
                  <a:srgbClr val="008000"/>
                </a:solidFill>
              </a:rPr>
              <a:t>Содержание игры- </a:t>
            </a:r>
            <a:r>
              <a:rPr lang="ru-RU" dirty="0">
                <a:solidFill>
                  <a:srgbClr val="008000"/>
                </a:solidFill>
              </a:rPr>
              <a:t>это взаимосвязь игровых действий, взаимоотношения детей. Содержание игры делает её привлекательной, возбуждает интерес и желание. По содержанию игры детей младшего возраста отличаются от игр более старшего возраста. Эти отличия связаны с опытом, особенностями развития воображения, мышления, речи.</a:t>
            </a:r>
            <a:endParaRPr lang="ru-RU" dirty="0"/>
          </a:p>
        </p:txBody>
      </p:sp>
      <p:pic>
        <p:nvPicPr>
          <p:cNvPr id="5" name="Рисунок 4" descr="C:\Users\User\Desktop\CAM0102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941168"/>
            <a:ext cx="1159805" cy="171261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277131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16633"/>
            <a:ext cx="3888432" cy="792087"/>
          </a:xfrm>
          <a:gradFill flip="none" rotWithShape="1">
            <a:gsLst>
              <a:gs pos="0">
                <a:schemeClr val="bg2">
                  <a:tint val="66000"/>
                  <a:satMod val="160000"/>
                </a:schemeClr>
              </a:gs>
              <a:gs pos="50000">
                <a:schemeClr val="bg2">
                  <a:tint val="44500"/>
                  <a:satMod val="160000"/>
                </a:schemeClr>
              </a:gs>
              <a:gs pos="100000">
                <a:schemeClr val="bg2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/>
          <a:lstStyle/>
          <a:p>
            <a:pPr algn="ctr"/>
            <a:r>
              <a:rPr lang="ru-RU" sz="4400" b="1" dirty="0" smtClean="0">
                <a:solidFill>
                  <a:srgbClr val="008000"/>
                </a:solidFill>
              </a:rPr>
              <a:t> </a:t>
            </a:r>
            <a:r>
              <a:rPr lang="ru-RU" sz="4400" b="1" u="sng" dirty="0" smtClean="0">
                <a:solidFill>
                  <a:srgbClr val="008000"/>
                </a:solidFill>
              </a:rPr>
              <a:t> РОЛЬ</a:t>
            </a:r>
            <a:r>
              <a:rPr lang="ru-RU" sz="4400" dirty="0" smtClean="0">
                <a:solidFill>
                  <a:srgbClr val="008000"/>
                </a:solidFill>
              </a:rPr>
              <a:t>-</a:t>
            </a:r>
            <a:endParaRPr lang="ru-RU" sz="4400" dirty="0">
              <a:solidFill>
                <a:srgbClr val="008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0" y="980728"/>
            <a:ext cx="9144000" cy="2880320"/>
          </a:xfrm>
          <a:prstGeom prst="ellips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b="1" u="sng" dirty="0">
                <a:solidFill>
                  <a:srgbClr val="008000"/>
                </a:solidFill>
              </a:rPr>
              <a:t>РОЛЬ</a:t>
            </a:r>
            <a:r>
              <a:rPr lang="ru-RU" dirty="0">
                <a:solidFill>
                  <a:srgbClr val="008000"/>
                </a:solidFill>
              </a:rPr>
              <a:t>- средство реализации сюжета и главный компонент сюжетно- ролевой игры. Для ребёнка роль это- его игровая позиция: он соотносит себя с каким либо персонажем сюжета и действует в соответствии с данным персонажем. Роль содержит свои правила поведения, взятые ребёнком из окружающей жизни, заимствованные из отношений в мире взрослых.</a:t>
            </a:r>
            <a:endParaRPr lang="ru-RU" dirty="0"/>
          </a:p>
        </p:txBody>
      </p:sp>
      <p:pic>
        <p:nvPicPr>
          <p:cNvPr id="6" name="Рисунок 5" descr="C:\Users\User\Desktop\CAM0100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9230">
            <a:off x="1820503" y="4981245"/>
            <a:ext cx="949766" cy="183667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C:\Users\User\Desktop\CAM01019-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6460">
            <a:off x="7611722" y="4876745"/>
            <a:ext cx="966789" cy="177484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553743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4725144"/>
            <a:ext cx="7125112" cy="1133654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16632"/>
            <a:ext cx="7920880" cy="100811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</a:rPr>
              <a:t>Значимость игры в педагогическом процессе ДОУ</a:t>
            </a:r>
            <a:endParaRPr lang="ru-RU" sz="3200" b="1" dirty="0">
              <a:solidFill>
                <a:srgbClr val="008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0" y="1124744"/>
            <a:ext cx="9144000" cy="5733256"/>
          </a:xfrm>
          <a:prstGeom prst="ellips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b="1" u="sng" dirty="0">
                <a:solidFill>
                  <a:srgbClr val="008000"/>
                </a:solidFill>
              </a:rPr>
              <a:t>Игра</a:t>
            </a:r>
            <a:r>
              <a:rPr lang="ru-RU" sz="2400" dirty="0">
                <a:solidFill>
                  <a:srgbClr val="008000"/>
                </a:solidFill>
              </a:rPr>
              <a:t>- средство развития личности;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b="1" u="sng" dirty="0">
                <a:solidFill>
                  <a:srgbClr val="008000"/>
                </a:solidFill>
              </a:rPr>
              <a:t>Игра</a:t>
            </a:r>
            <a:r>
              <a:rPr lang="ru-RU" sz="2400" dirty="0">
                <a:solidFill>
                  <a:srgbClr val="008000"/>
                </a:solidFill>
              </a:rPr>
              <a:t>- средство общения;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b="1" u="sng" dirty="0">
                <a:solidFill>
                  <a:srgbClr val="008000"/>
                </a:solidFill>
              </a:rPr>
              <a:t>Игра</a:t>
            </a:r>
            <a:r>
              <a:rPr lang="ru-RU" sz="2400" dirty="0">
                <a:solidFill>
                  <a:srgbClr val="008000"/>
                </a:solidFill>
              </a:rPr>
              <a:t>- форма организации детского общества;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b="1" u="sng" dirty="0">
                <a:solidFill>
                  <a:srgbClr val="008000"/>
                </a:solidFill>
              </a:rPr>
              <a:t>Игра</a:t>
            </a:r>
            <a:r>
              <a:rPr lang="ru-RU" sz="2400" dirty="0">
                <a:solidFill>
                  <a:srgbClr val="008000"/>
                </a:solidFill>
              </a:rPr>
              <a:t>- способ обучения и самообучения;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b="1" u="sng" dirty="0">
                <a:solidFill>
                  <a:srgbClr val="008000"/>
                </a:solidFill>
              </a:rPr>
              <a:t>Игра</a:t>
            </a:r>
            <a:r>
              <a:rPr lang="ru-RU" sz="2400" dirty="0">
                <a:solidFill>
                  <a:srgbClr val="008000"/>
                </a:solidFill>
              </a:rPr>
              <a:t>- средство коррекции развития ребёнка;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b="1" u="sng" dirty="0">
                <a:solidFill>
                  <a:srgbClr val="008000"/>
                </a:solidFill>
              </a:rPr>
              <a:t>Игра</a:t>
            </a:r>
            <a:r>
              <a:rPr lang="ru-RU" sz="2400" dirty="0">
                <a:solidFill>
                  <a:srgbClr val="008000"/>
                </a:solidFill>
              </a:rPr>
              <a:t>- диагностическое </a:t>
            </a:r>
            <a:r>
              <a:rPr lang="ru-RU" sz="2400" dirty="0" smtClean="0">
                <a:solidFill>
                  <a:srgbClr val="008000"/>
                </a:solidFill>
              </a:rPr>
              <a:t>средство</a:t>
            </a:r>
            <a:r>
              <a:rPr lang="ru-RU" sz="2400" dirty="0">
                <a:solidFill>
                  <a:srgbClr val="008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37571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0" y="1340768"/>
            <a:ext cx="9144000" cy="5256584"/>
          </a:xfrm>
          <a:prstGeom prst="ellips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400" dirty="0" smtClean="0">
                <a:solidFill>
                  <a:srgbClr val="008000"/>
                </a:solidFill>
              </a:rPr>
              <a:t>Развивает потенциальные возможности детей;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400" dirty="0" smtClean="0">
                <a:solidFill>
                  <a:srgbClr val="008000"/>
                </a:solidFill>
              </a:rPr>
              <a:t>Имеет решающее значение для психического развития ребёнка;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400" dirty="0" smtClean="0">
                <a:solidFill>
                  <a:srgbClr val="008000"/>
                </a:solidFill>
              </a:rPr>
              <a:t>Является формой моделирования ребёнком социальных отношений;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400" dirty="0" smtClean="0">
                <a:solidFill>
                  <a:srgbClr val="008000"/>
                </a:solidFill>
              </a:rPr>
              <a:t>Обладает уникальными особенностями, своеобразной структурой, специфическими чертами, которые отличают её от других видов игр.</a:t>
            </a:r>
            <a:endParaRPr lang="ru-RU" sz="2400" dirty="0">
              <a:solidFill>
                <a:srgbClr val="008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60648"/>
            <a:ext cx="8568952" cy="648072"/>
          </a:xfrm>
          <a:prstGeom prst="rect">
            <a:avLst/>
          </a:prstGeom>
          <a:gradFill flip="none" rotWithShape="1">
            <a:gsLst>
              <a:gs pos="0">
                <a:schemeClr val="bg2">
                  <a:tint val="66000"/>
                  <a:satMod val="160000"/>
                </a:schemeClr>
              </a:gs>
              <a:gs pos="50000">
                <a:schemeClr val="bg2">
                  <a:tint val="44500"/>
                  <a:satMod val="160000"/>
                </a:schemeClr>
              </a:gs>
              <a:gs pos="100000">
                <a:schemeClr val="bg2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</a:rPr>
              <a:t>Сюжетно- ролевая игра- королева игр</a:t>
            </a:r>
            <a:endParaRPr lang="ru-RU" sz="24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4518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619672" y="404664"/>
            <a:ext cx="6408712" cy="113042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8000"/>
                </a:solidFill>
                <a:latin typeface="lucida grande"/>
              </a:rPr>
              <a:t>Принципы формирования сюжетно-ролевой игры </a:t>
            </a:r>
            <a:endParaRPr lang="ru-RU" sz="2400" b="1" dirty="0">
              <a:solidFill>
                <a:srgbClr val="008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0" y="1772816"/>
            <a:ext cx="8856984" cy="4694153"/>
          </a:xfrm>
          <a:prstGeom prst="ellips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rgbClr val="008000"/>
                </a:solidFill>
                <a:latin typeface="lucida grande"/>
                <a:cs typeface="Arial" charset="0"/>
              </a:rPr>
              <a:t>Воспитатель </a:t>
            </a:r>
            <a:r>
              <a:rPr lang="ru-RU" sz="2800" dirty="0">
                <a:solidFill>
                  <a:srgbClr val="008000"/>
                </a:solidFill>
                <a:latin typeface="lucida grande"/>
                <a:cs typeface="Arial" charset="0"/>
              </a:rPr>
              <a:t>играет вместе с детьми</a:t>
            </a:r>
            <a:r>
              <a:rPr lang="ru-RU" sz="2800" dirty="0" smtClean="0">
                <a:solidFill>
                  <a:srgbClr val="008000"/>
                </a:solidFill>
                <a:latin typeface="lucida grande"/>
                <a:cs typeface="Arial" charset="0"/>
              </a:rPr>
              <a:t>;</a:t>
            </a:r>
          </a:p>
          <a:p>
            <a:pPr marL="457200" lvl="0" indent="-457200"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rgbClr val="008000"/>
                </a:solidFill>
                <a:latin typeface="lucida grande"/>
                <a:cs typeface="Arial" charset="0"/>
              </a:rPr>
              <a:t>Развёртывает </a:t>
            </a:r>
            <a:r>
              <a:rPr lang="ru-RU" sz="2800" dirty="0">
                <a:solidFill>
                  <a:srgbClr val="008000"/>
                </a:solidFill>
                <a:latin typeface="lucida grande"/>
                <a:cs typeface="Arial" charset="0"/>
              </a:rPr>
              <a:t>игру таким образом, чтобы выделить для детей именно ролевое поведение; </a:t>
            </a:r>
            <a:endParaRPr lang="ru-RU" sz="2800" dirty="0" smtClean="0">
              <a:solidFill>
                <a:srgbClr val="008000"/>
              </a:solidFill>
              <a:latin typeface="lucida grande"/>
              <a:cs typeface="Arial" charset="0"/>
            </a:endParaRPr>
          </a:p>
          <a:p>
            <a:pPr marL="457200" lvl="0" indent="-457200"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rgbClr val="008000"/>
                </a:solidFill>
                <a:latin typeface="lucida grande"/>
                <a:cs typeface="Arial" charset="0"/>
              </a:rPr>
              <a:t>ролевое </a:t>
            </a:r>
            <a:r>
              <a:rPr lang="ru-RU" sz="2800" dirty="0">
                <a:solidFill>
                  <a:srgbClr val="008000"/>
                </a:solidFill>
                <a:latin typeface="lucida grande"/>
                <a:cs typeface="Arial" charset="0"/>
              </a:rPr>
              <a:t>поведение ребёнка сразу ориентируется на партнёра</a:t>
            </a:r>
            <a:endParaRPr lang="ru-RU" sz="2800" dirty="0">
              <a:solidFill>
                <a:srgbClr val="008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7711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5679</TotalTime>
  <Words>600</Words>
  <Application>Microsoft Office PowerPoint</Application>
  <PresentationFormat>Экран (4:3)</PresentationFormat>
  <Paragraphs>96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Spring</vt:lpstr>
      <vt:lpstr> Выполнили:  Румянцева И. Д.                    Краснокутская Е. В  </vt:lpstr>
      <vt:lpstr>Презентация PowerPoint</vt:lpstr>
      <vt:lpstr> ИСТОЧНИК И КОМПОНЕНТЫ ИГРЫ  </vt:lpstr>
      <vt:lpstr>СЮЖЕТ ИГРЫ-</vt:lpstr>
      <vt:lpstr>Содержание игры-</vt:lpstr>
      <vt:lpstr>  РОЛЬ-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User</cp:lastModifiedBy>
  <cp:revision>776</cp:revision>
  <dcterms:created xsi:type="dcterms:W3CDTF">2010-05-23T14:28:12Z</dcterms:created>
  <dcterms:modified xsi:type="dcterms:W3CDTF">2015-10-27T14:10:09Z</dcterms:modified>
</cp:coreProperties>
</file>