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2" r:id="rId5"/>
    <p:sldId id="263" r:id="rId6"/>
    <p:sldId id="264" r:id="rId7"/>
    <p:sldId id="268" r:id="rId8"/>
    <p:sldId id="261" r:id="rId9"/>
    <p:sldId id="267" r:id="rId10"/>
    <p:sldId id="266" r:id="rId11"/>
    <p:sldId id="271" r:id="rId12"/>
    <p:sldId id="270" r:id="rId13"/>
    <p:sldId id="269" r:id="rId14"/>
    <p:sldId id="272" r:id="rId15"/>
    <p:sldId id="273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C0000"/>
    <a:srgbClr val="753805"/>
    <a:srgbClr val="7A0000"/>
    <a:srgbClr val="2A7E54"/>
    <a:srgbClr val="100993"/>
    <a:srgbClr val="0B4B91"/>
    <a:srgbClr val="FF3300"/>
    <a:srgbClr val="FF505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89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A05A26BA-B1CB-4FA0-ABDA-6D0A2DFADEC2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8CD5E0ED-47C2-4AD1-A0AD-C307DBDE4E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1C7950FA-E715-4099-8974-6CEE3CB4F1F5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latin typeface="+mn-lt"/>
              </a:defRPr>
            </a:lvl1pPr>
          </a:lstStyle>
          <a:p>
            <a:pPr>
              <a:defRPr/>
            </a:pPr>
            <a:fld id="{95CEC4C2-A1B5-4862-9EDC-4E4E3C6DC4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6387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56F8CAC-5B71-4D6F-8364-757152AC02E6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8435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BF53689-72B1-49F2-A748-9FFF062BB7ED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D2D376-9555-4945-A75E-35C7BA4DCCF9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A96C2-AB8E-4F30-887C-5961BE8956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C01025-080C-4B86-9EEA-12BDBAF1C8B7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CE0374-7D34-4B88-B29A-577239898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B64B8-CE9D-45A3-BB8B-52FDAF43E347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67C8-721B-4AD7-80EB-58FF498BEC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D6C5A-0691-4EEF-B2CD-77605DBDA4A8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0057-F0F7-4FA7-A471-B2679D14D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0FCF0-6764-4482-A218-F56F2C7AF266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2F476D-9379-407D-854D-364A2654F0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189E7-879F-4868-84D3-8204F29C60B1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AFFA3C-A29E-47BA-89CB-4651E0CC5A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FB2A0-DC7C-4E88-8347-B806F9AD064D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4C29E0-81E6-443A-80F0-D565955D7D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8F3EC3-5ACE-43AC-9264-A2557595A6E5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D1E3A6-F890-4724-A955-EF4E440B4E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AD91B3-3C91-4E34-8F38-4EAF2C0DB0A2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862ED0-BC0E-40C1-8A2F-8ABD2760F7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90576-971F-46A8-8284-F0921323CD17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50E8B-4B12-48D3-8EAC-63B1295FCF9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146D6-3F4D-49CB-B74F-87CE0B65C0C4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1F5BEA-B039-41D5-AFB2-9F7BA4E176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24B96AD-8102-400B-8007-A542DABF2BEF}" type="datetimeFigureOut">
              <a:rPr lang="ru-RU"/>
              <a:pPr>
                <a:defRPr/>
              </a:pPr>
              <a:t>27.10.2015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i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8751569-2C69-44F9-BA63-209714320A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8.jpeg"/><Relationship Id="rId4" Type="http://schemas.openxmlformats.org/officeDocument/2006/relationships/image" Target="../media/image27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71085" y="1256820"/>
            <a:ext cx="3630275" cy="422125"/>
          </a:xfrm>
        </p:spPr>
        <p:txBody>
          <a:bodyPr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Я </a:t>
            </a:r>
            <a:b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познаю</a:t>
            </a:r>
            <a:b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</a:br>
            <a:r>
              <a:rPr lang="ru-RU" sz="6600" b="1" spc="300" dirty="0" smtClean="0">
                <a:ln w="11430"/>
                <a:blipFill dpi="0" rotWithShape="1">
                  <a:blip r:embed="rId3"/>
                  <a:srcRect/>
                  <a:stretch>
                    <a:fillRect/>
                  </a:stretch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  <a:reflection blurRad="6350" stA="60000" endA="900" endPos="58000" dir="5400000" sy="-100000" algn="bl" rotWithShape="0"/>
                </a:effectLst>
              </a:rPr>
              <a:t>мир</a:t>
            </a:r>
            <a:endParaRPr lang="ru-RU" sz="6600" b="1" spc="300" dirty="0">
              <a:ln w="11430"/>
              <a:blipFill dpi="0" rotWithShape="1">
                <a:blip r:embed="rId3"/>
                <a:srcRect/>
                <a:stretch>
                  <a:fillRect/>
                </a:stretch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  <a:reflection blurRad="6350" stA="60000" endA="900" endPos="58000" dir="5400000" sy="-100000" algn="bl" rotWithShape="0"/>
              </a:effectLst>
            </a:endParaRP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2195513" y="2420938"/>
            <a:ext cx="4968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0">
                <a:solidFill>
                  <a:schemeClr val="tx2"/>
                </a:solidFill>
                <a:latin typeface="Arial" charset="0"/>
              </a:rPr>
              <a:t>Методическая разработка занятия в ДОУ</a:t>
            </a:r>
          </a:p>
        </p:txBody>
      </p:sp>
      <p:sp>
        <p:nvSpPr>
          <p:cNvPr id="15363" name="Text Box 5"/>
          <p:cNvSpPr txBox="1">
            <a:spLocks noChangeArrowheads="1"/>
          </p:cNvSpPr>
          <p:nvPr/>
        </p:nvSpPr>
        <p:spPr bwMode="auto">
          <a:xfrm>
            <a:off x="1979613" y="3068638"/>
            <a:ext cx="5256212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i="0">
                <a:solidFill>
                  <a:srgbClr val="FF6600"/>
                </a:solidFill>
              </a:rPr>
              <a:t>Экологическое воспитание </a:t>
            </a:r>
          </a:p>
          <a:p>
            <a:pPr algn="ctr">
              <a:spcBef>
                <a:spcPct val="50000"/>
              </a:spcBef>
            </a:pPr>
            <a:r>
              <a:rPr lang="ru-RU" i="0">
                <a:solidFill>
                  <a:srgbClr val="FF6600"/>
                </a:solidFill>
              </a:rPr>
              <a:t>на примере изучения свойств воды</a:t>
            </a:r>
            <a:r>
              <a:rPr lang="en-US" i="0">
                <a:solidFill>
                  <a:srgbClr val="FF6600"/>
                </a:solidFill>
              </a:rPr>
              <a:t> </a:t>
            </a:r>
            <a:r>
              <a:rPr lang="ru-RU" i="0">
                <a:solidFill>
                  <a:srgbClr val="FF6600"/>
                </a:solidFill>
                <a:latin typeface="Arial" charset="0"/>
              </a:rPr>
              <a:t>и льда</a:t>
            </a:r>
          </a:p>
        </p:txBody>
      </p:sp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3492500" y="4581525"/>
            <a:ext cx="4319588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i="0">
                <a:solidFill>
                  <a:srgbClr val="0B4B91"/>
                </a:solidFill>
                <a:latin typeface="Arial" charset="0"/>
              </a:rPr>
              <a:t>Воспитатели</a:t>
            </a:r>
          </a:p>
          <a:p>
            <a:pPr>
              <a:spcBef>
                <a:spcPct val="50000"/>
              </a:spcBef>
            </a:pPr>
            <a:r>
              <a:rPr lang="ru-RU" sz="1800" i="0">
                <a:solidFill>
                  <a:srgbClr val="0B4B91"/>
                </a:solidFill>
                <a:latin typeface="Arial" charset="0"/>
              </a:rPr>
              <a:t>Дрожжина Наталья Анатольевна</a:t>
            </a:r>
          </a:p>
          <a:p>
            <a:pPr>
              <a:spcBef>
                <a:spcPct val="50000"/>
              </a:spcBef>
            </a:pPr>
            <a:r>
              <a:rPr lang="ru-RU" sz="1800" i="0">
                <a:solidFill>
                  <a:srgbClr val="0B4B91"/>
                </a:solidFill>
                <a:latin typeface="Arial" charset="0"/>
              </a:rPr>
              <a:t>Шукшина Наталья Михайловна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3059113" y="6092825"/>
            <a:ext cx="28813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1800" b="0" i="0">
                <a:latin typeface="Arial" charset="0"/>
              </a:rPr>
              <a:t>Новосибирск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313" y="333375"/>
            <a:ext cx="35131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6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163" y="3860800"/>
            <a:ext cx="35131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43213" y="2060575"/>
            <a:ext cx="35131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4"/>
          <p:cNvSpPr>
            <a:spLocks noChangeArrowheads="1"/>
          </p:cNvSpPr>
          <p:nvPr/>
        </p:nvSpPr>
        <p:spPr bwMode="auto">
          <a:xfrm>
            <a:off x="3419475" y="527050"/>
            <a:ext cx="38703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100993"/>
                </a:solidFill>
              </a:rPr>
              <a:t>II </a:t>
            </a:r>
            <a:r>
              <a:rPr lang="ru-RU" sz="2000">
                <a:solidFill>
                  <a:srgbClr val="100993"/>
                </a:solidFill>
              </a:rPr>
              <a:t>. Твердая вода. Свойства льда.</a:t>
            </a:r>
          </a:p>
        </p:txBody>
      </p:sp>
      <p:sp>
        <p:nvSpPr>
          <p:cNvPr id="27650" name="Text Box 5"/>
          <p:cNvSpPr txBox="1">
            <a:spLocks noChangeArrowheads="1"/>
          </p:cNvSpPr>
          <p:nvPr/>
        </p:nvSpPr>
        <p:spPr bwMode="auto">
          <a:xfrm>
            <a:off x="1835150" y="908050"/>
            <a:ext cx="6985000" cy="557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 i="0">
                <a:solidFill>
                  <a:srgbClr val="100993"/>
                </a:solidFill>
              </a:rPr>
              <a:t>  Целью второго этапа является уточнение представлений о свойствах льда (прозрачный, твердый, имеет форму).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  Сегодня к детям приплыла золотая рыбка. Вода- вот, что любит рыбка больше всего на свете. Ребята рассказывают рыбке все, что они знают о воде.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  Рыбка загадывает детям загадку:</a:t>
            </a:r>
          </a:p>
          <a:p>
            <a:pPr algn="ctr"/>
            <a:r>
              <a:rPr lang="ru-RU" sz="2000" b="0" i="0">
                <a:solidFill>
                  <a:srgbClr val="100993"/>
                </a:solidFill>
              </a:rPr>
              <a:t>Рыбам зиму жить тепло:</a:t>
            </a:r>
          </a:p>
          <a:p>
            <a:pPr algn="ctr"/>
            <a:r>
              <a:rPr lang="ru-RU" sz="2000" b="0" i="0">
                <a:solidFill>
                  <a:srgbClr val="100993"/>
                </a:solidFill>
              </a:rPr>
              <a:t>Крыша толстое стекло.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  Крыша толстое стекло – это лед на реке. Что же такое лед?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Достаем лед, рассматриваем.</a:t>
            </a:r>
          </a:p>
          <a:p>
            <a:r>
              <a:rPr lang="ru-RU" sz="2000" b="0">
                <a:solidFill>
                  <a:srgbClr val="100993"/>
                </a:solidFill>
              </a:rPr>
              <a:t>  Имеет ли форму лед? </a:t>
            </a:r>
            <a:r>
              <a:rPr lang="ru-RU" sz="2000" b="0" i="0">
                <a:solidFill>
                  <a:srgbClr val="100993"/>
                </a:solidFill>
              </a:rPr>
              <a:t>У каждого из нас разные кусочки льда и по форме и по размеру. Давайте разложим их в разные емкости. Дети делают вывод, что лед не меняет своей формы, куда бы его не положили. Значит лед твердый, имеет форму.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  </a:t>
            </a:r>
            <a:r>
              <a:rPr lang="ru-RU" sz="2000" b="0">
                <a:solidFill>
                  <a:srgbClr val="100993"/>
                </a:solidFill>
              </a:rPr>
              <a:t>Имеет ли лед цвет, запах? </a:t>
            </a:r>
            <a:r>
              <a:rPr lang="ru-RU" sz="2000" b="0" i="0">
                <a:solidFill>
                  <a:srgbClr val="100993"/>
                </a:solidFill>
              </a:rPr>
              <a:t>Рассматривая лед, дети понимают, что лед, так же как вода прозрачен, не имеет запаха. </a:t>
            </a:r>
            <a:r>
              <a:rPr lang="ru-RU" sz="2000" b="0">
                <a:solidFill>
                  <a:srgbClr val="100993"/>
                </a:solidFill>
              </a:rPr>
              <a:t>Лед – это вода, только в твердом состоянии.</a:t>
            </a:r>
          </a:p>
          <a:p>
            <a:r>
              <a:rPr lang="ru-RU" sz="2000" b="0">
                <a:solidFill>
                  <a:srgbClr val="100993"/>
                </a:solidFill>
              </a:rPr>
              <a:t>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ext Box 4"/>
          <p:cNvSpPr txBox="1">
            <a:spLocks noChangeArrowheads="1"/>
          </p:cNvSpPr>
          <p:nvPr/>
        </p:nvSpPr>
        <p:spPr bwMode="auto">
          <a:xfrm>
            <a:off x="2051050" y="404813"/>
            <a:ext cx="6842125" cy="344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 i="0">
                <a:solidFill>
                  <a:srgbClr val="100993"/>
                </a:solidFill>
              </a:rPr>
              <a:t>Воспитатель предлагает самостоятельно сделать лед, как это сделать?</a:t>
            </a:r>
            <a:endParaRPr lang="ru-RU" sz="2000" b="0">
              <a:solidFill>
                <a:srgbClr val="100993"/>
              </a:solidFill>
            </a:endParaRPr>
          </a:p>
          <a:p>
            <a:r>
              <a:rPr lang="ru-RU" sz="2000" b="0" i="0">
                <a:solidFill>
                  <a:srgbClr val="100993"/>
                </a:solidFill>
              </a:rPr>
              <a:t>А возможно ли сделать лед цветным?</a:t>
            </a:r>
          </a:p>
          <a:p>
            <a:endParaRPr lang="ru-RU" sz="2000" b="0" i="0">
              <a:solidFill>
                <a:srgbClr val="100993"/>
              </a:solidFill>
            </a:endParaRPr>
          </a:p>
          <a:p>
            <a:r>
              <a:rPr lang="ru-RU" sz="2000" b="0" i="0">
                <a:solidFill>
                  <a:srgbClr val="100993"/>
                </a:solidFill>
                <a:latin typeface="Arial" charset="0"/>
              </a:rPr>
              <a:t>  </a:t>
            </a:r>
            <a:r>
              <a:rPr lang="ru-RU" sz="2000" b="0" i="0">
                <a:solidFill>
                  <a:srgbClr val="100993"/>
                </a:solidFill>
              </a:rPr>
              <a:t>Дети приходят к выводу, так как лед – это замерзшая вода, то нужно сделать цветной воду, а затем ее заморозить.</a:t>
            </a:r>
          </a:p>
          <a:p>
            <a:endParaRPr lang="ru-RU" sz="2000" b="0" i="0">
              <a:solidFill>
                <a:srgbClr val="100993"/>
              </a:solidFill>
            </a:endParaRPr>
          </a:p>
          <a:p>
            <a:r>
              <a:rPr lang="ru-RU" sz="2000" b="0" i="0">
                <a:solidFill>
                  <a:srgbClr val="100993"/>
                </a:solidFill>
              </a:rPr>
              <a:t>Практическая деятельность детей.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По окончанию практической деятельности рыбка предлагает украсить территорию детского сада получившимися ледяными фигурками.</a:t>
            </a:r>
          </a:p>
        </p:txBody>
      </p:sp>
      <p:pic>
        <p:nvPicPr>
          <p:cNvPr id="28674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03575" y="3895725"/>
            <a:ext cx="3455988" cy="2592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Text Box 6"/>
          <p:cNvSpPr txBox="1">
            <a:spLocks noChangeArrowheads="1"/>
          </p:cNvSpPr>
          <p:nvPr/>
        </p:nvSpPr>
        <p:spPr bwMode="auto">
          <a:xfrm>
            <a:off x="7019925" y="5013325"/>
            <a:ext cx="172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 i="0">
                <a:solidFill>
                  <a:srgbClr val="100993"/>
                </a:solidFill>
              </a:rPr>
              <a:t>Необходимые материалы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76375" y="26035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8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219700" y="2205038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9699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76375" y="386080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9600" y="60960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2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953000" y="381000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859338" y="620713"/>
            <a:ext cx="3513137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619250" y="3429000"/>
            <a:ext cx="235585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7"/>
          <p:cNvSpPr txBox="1">
            <a:spLocks noChangeArrowheads="1"/>
          </p:cNvSpPr>
          <p:nvPr/>
        </p:nvSpPr>
        <p:spPr bwMode="auto">
          <a:xfrm rot="10800000" flipV="1">
            <a:off x="2554288" y="2420938"/>
            <a:ext cx="4754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4000">
                <a:solidFill>
                  <a:srgbClr val="FF3300"/>
                </a:solidFill>
              </a:rPr>
              <a:t>СПАСИБО ЗА 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Рисунок 19" descr="Рисунок3.pn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835150" y="620713"/>
            <a:ext cx="6838950" cy="92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6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ru-RU" sz="2400" smtClean="0">
                <a:solidFill>
                  <a:srgbClr val="FF6600"/>
                </a:solidFill>
              </a:rPr>
              <a:t>Лаборатория «Солнышко»</a:t>
            </a:r>
          </a:p>
        </p:txBody>
      </p:sp>
      <p:sp>
        <p:nvSpPr>
          <p:cNvPr id="17411" name="Rectangle 8"/>
          <p:cNvSpPr>
            <a:spLocks noChangeArrowheads="1"/>
          </p:cNvSpPr>
          <p:nvPr/>
        </p:nvSpPr>
        <p:spPr bwMode="auto">
          <a:xfrm>
            <a:off x="4427538" y="1412875"/>
            <a:ext cx="3995737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0">
                <a:solidFill>
                  <a:srgbClr val="0B4B91"/>
                </a:solidFill>
              </a:rPr>
              <a:t>Дети дошкольного возраста – настоящие исследователи. </a:t>
            </a:r>
          </a:p>
          <a:p>
            <a:r>
              <a:rPr lang="ru-RU" sz="2000" i="0">
                <a:solidFill>
                  <a:srgbClr val="0B4B91"/>
                </a:solidFill>
              </a:rPr>
              <a:t>   Понимая значение экспериментирования для развития ребенка, мы открыли в группе лабораторию, которая оснащена необходимым оборудованием и материалами.</a:t>
            </a:r>
          </a:p>
        </p:txBody>
      </p:sp>
      <p:pic>
        <p:nvPicPr>
          <p:cNvPr id="17412" name="Picture 9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39863" y="1557338"/>
            <a:ext cx="2787650" cy="371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Picture 10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932363" y="3933825"/>
            <a:ext cx="3489325" cy="261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ChangeArrowheads="1"/>
          </p:cNvSpPr>
          <p:nvPr/>
        </p:nvSpPr>
        <p:spPr bwMode="auto">
          <a:xfrm>
            <a:off x="1835150" y="404813"/>
            <a:ext cx="6769100" cy="283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i="0">
                <a:solidFill>
                  <a:srgbClr val="100993"/>
                </a:solidFill>
              </a:rPr>
              <a:t>Цель исследовательской деятельности в детской лаборатории – способствовать развитию познавательной активности, любознательности, стремления к самостоятельному познанию и размышлению.</a:t>
            </a:r>
          </a:p>
          <a:p>
            <a:r>
              <a:rPr lang="ru-RU" sz="2000" i="0">
                <a:solidFill>
                  <a:srgbClr val="100993"/>
                </a:solidFill>
              </a:rPr>
              <a:t>Одна из главных задач экспериментальной деятельности детей дошкольного возраста – расширение представлений об окружающем мире через знакомство со свойствами различных объектов</a:t>
            </a:r>
            <a:r>
              <a:rPr lang="ru-RU" sz="2000" i="0">
                <a:solidFill>
                  <a:srgbClr val="100993"/>
                </a:solidFill>
                <a:latin typeface="Arial" charset="0"/>
              </a:rPr>
              <a:t>.</a:t>
            </a:r>
          </a:p>
        </p:txBody>
      </p:sp>
      <p:pic>
        <p:nvPicPr>
          <p:cNvPr id="19458" name="Picture 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675" y="3500438"/>
            <a:ext cx="3482975" cy="261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ChangeArrowheads="1"/>
          </p:cNvSpPr>
          <p:nvPr/>
        </p:nvSpPr>
        <p:spPr bwMode="auto">
          <a:xfrm>
            <a:off x="2627313" y="1557338"/>
            <a:ext cx="5976937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SzPct val="75000"/>
              <a:buFontTx/>
              <a:buBlip>
                <a:blip r:embed="rId3"/>
              </a:buBlip>
            </a:pPr>
            <a:endParaRPr lang="ru-RU" sz="2800" b="0" i="0"/>
          </a:p>
        </p:txBody>
      </p:sp>
      <p:pic>
        <p:nvPicPr>
          <p:cNvPr id="20483" name="Рисунок 4" descr="Рисунок3.pn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835150" y="765175"/>
            <a:ext cx="68389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051050" y="260350"/>
            <a:ext cx="67691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800">
                <a:solidFill>
                  <a:srgbClr val="FF6600"/>
                </a:solidFill>
                <a:latin typeface="Arial" charset="0"/>
              </a:rPr>
              <a:t>Цикл опытно-экспериментальной деятельности</a:t>
            </a:r>
          </a:p>
          <a:p>
            <a:pPr algn="ctr"/>
            <a:r>
              <a:rPr lang="ru-RU" sz="1800">
                <a:solidFill>
                  <a:srgbClr val="FF6600"/>
                </a:solidFill>
                <a:latin typeface="Arial" charset="0"/>
              </a:rPr>
              <a:t>с детьми старшего дошкольного возраста</a:t>
            </a:r>
          </a:p>
          <a:p>
            <a:pPr algn="ctr"/>
            <a:r>
              <a:rPr lang="ru-RU" sz="1800">
                <a:solidFill>
                  <a:srgbClr val="FF6600"/>
                </a:solidFill>
                <a:latin typeface="Arial" charset="0"/>
              </a:rPr>
              <a:t>«Свойства воды и льда»</a:t>
            </a:r>
          </a:p>
        </p:txBody>
      </p:sp>
      <p:sp>
        <p:nvSpPr>
          <p:cNvPr id="20485" name="Rectangle 6"/>
          <p:cNvSpPr>
            <a:spLocks noChangeArrowheads="1"/>
          </p:cNvSpPr>
          <p:nvPr/>
        </p:nvSpPr>
        <p:spPr bwMode="auto">
          <a:xfrm>
            <a:off x="1835150" y="1557338"/>
            <a:ext cx="6985000" cy="481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>
                <a:solidFill>
                  <a:srgbClr val="100993"/>
                </a:solidFill>
              </a:rPr>
              <a:t>I </a:t>
            </a:r>
            <a:r>
              <a:rPr lang="ru-RU" sz="2000">
                <a:solidFill>
                  <a:srgbClr val="100993"/>
                </a:solidFill>
              </a:rPr>
              <a:t>. Какая бывает вода?</a:t>
            </a:r>
          </a:p>
          <a:p>
            <a:r>
              <a:rPr lang="ru-RU" sz="2000" b="0" i="0">
                <a:solidFill>
                  <a:srgbClr val="100993"/>
                </a:solidFill>
              </a:rPr>
              <a:t>Целью первого этапа является: уточнить представления детей о свойствах воды (прозрачная, без                запаха, имеет вес, не имеет собственной формы);</a:t>
            </a:r>
          </a:p>
          <a:p>
            <a:endParaRPr lang="ru-RU" sz="2000" b="0" i="0">
              <a:solidFill>
                <a:srgbClr val="100993"/>
              </a:solidFill>
            </a:endParaRPr>
          </a:p>
          <a:p>
            <a:r>
              <a:rPr lang="ru-RU" sz="2000" b="0" i="0">
                <a:solidFill>
                  <a:srgbClr val="100993"/>
                </a:solidFill>
              </a:rPr>
              <a:t>    К детям приходит Капелька и предлагает послушать сказку: «Однажды на скотном дворе поспорили корова, лошадь и свинья – кого из них хозяйка больше любит. «Меня – промычала корова, - посмотрите, мое корыто самое большое и круглое, в нем самая вкусная вода.» «Нет, - стала спорить лошадь – мое корыто самое высокое, в нем больше воды, значит и хозяйка любит меня больше». «А у меня самая красивая вода – розовая, поэтому любимица хозяйки, я» - сказала свинья».</a:t>
            </a:r>
          </a:p>
          <a:p>
            <a:pPr>
              <a:spcBef>
                <a:spcPct val="50000"/>
              </a:spcBef>
            </a:pPr>
            <a:endParaRPr lang="ru-RU" sz="2000">
              <a:solidFill>
                <a:srgbClr val="10099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ChangeArrowheads="1"/>
          </p:cNvSpPr>
          <p:nvPr/>
        </p:nvSpPr>
        <p:spPr bwMode="auto">
          <a:xfrm>
            <a:off x="1979613" y="836613"/>
            <a:ext cx="6985000" cy="573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0" i="0">
                <a:solidFill>
                  <a:srgbClr val="100993"/>
                </a:solidFill>
              </a:rPr>
              <a:t>   Капелька просит детей помочь разрешить спор животных и выяснить, кого же больше любит хозяйка.</a:t>
            </a:r>
          </a:p>
          <a:p>
            <a:r>
              <a:rPr lang="ru-RU" sz="2000" b="0">
                <a:solidFill>
                  <a:srgbClr val="100993"/>
                </a:solidFill>
              </a:rPr>
              <a:t>   Какой формы вода? </a:t>
            </a:r>
            <a:r>
              <a:rPr lang="ru-RU" sz="2000" b="0" i="0">
                <a:solidFill>
                  <a:srgbClr val="100993"/>
                </a:solidFill>
              </a:rPr>
              <a:t>Вода принимает форму того сосуда, в который она налита. В каждом сосуде она имеет разную форму. В этом дети убеждаются, переливая воду в сосуды различной формы.</a:t>
            </a:r>
          </a:p>
          <a:p>
            <a:r>
              <a:rPr lang="ru-RU" sz="2000" b="0">
                <a:solidFill>
                  <a:srgbClr val="100993"/>
                </a:solidFill>
              </a:rPr>
              <a:t>   Имеет ли вода вес? </a:t>
            </a:r>
            <a:r>
              <a:rPr lang="ru-RU" sz="2000" b="0" i="0">
                <a:solidFill>
                  <a:srgbClr val="100993"/>
                </a:solidFill>
              </a:rPr>
              <a:t>Дети сравнивают пустую емкость и емкость с водой, убеждаясь, что вода имеет вес. Затем проверяют свои выводы сравнивая сосуды на чашечных и электронных весах. Вода имеет вес.</a:t>
            </a:r>
          </a:p>
          <a:p>
            <a:r>
              <a:rPr lang="ru-RU" sz="2000" b="0">
                <a:solidFill>
                  <a:srgbClr val="100993"/>
                </a:solidFill>
              </a:rPr>
              <a:t>   Каково цвета вода? </a:t>
            </a:r>
            <a:r>
              <a:rPr lang="ru-RU" sz="2000" b="0" i="0">
                <a:solidFill>
                  <a:srgbClr val="100993"/>
                </a:solidFill>
              </a:rPr>
              <a:t>Дети переливают воду в сосуды (корытца животных из сказки) разного цвета, приходят к выводу, что вода не имеет цвета.</a:t>
            </a:r>
          </a:p>
          <a:p>
            <a:r>
              <a:rPr lang="ru-RU" sz="2000" b="0">
                <a:solidFill>
                  <a:srgbClr val="100993"/>
                </a:solidFill>
              </a:rPr>
              <a:t>   В каком сосуде больше всего воды? </a:t>
            </a:r>
            <a:r>
              <a:rPr lang="ru-RU" sz="2000" b="0" i="0">
                <a:solidFill>
                  <a:srgbClr val="100993"/>
                </a:solidFill>
              </a:rPr>
              <a:t>Дети по очереди выливают из каждого сосуда воду в стакан. Так они убеждаются, что в каждом сосуде (корыте) было одинаковое количество воды.</a:t>
            </a:r>
            <a:endParaRPr lang="ru-RU" sz="2000" b="0">
              <a:solidFill>
                <a:srgbClr val="100993"/>
              </a:solidFill>
            </a:endParaRPr>
          </a:p>
          <a:p>
            <a:pPr>
              <a:spcBef>
                <a:spcPct val="50000"/>
              </a:spcBef>
            </a:pPr>
            <a:endParaRPr lang="ru-RU" sz="2000" b="0" i="0">
              <a:solidFill>
                <a:srgbClr val="10099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Содержимое 5"/>
          <p:cNvSpPr txBox="1">
            <a:spLocks/>
          </p:cNvSpPr>
          <p:nvPr/>
        </p:nvSpPr>
        <p:spPr bwMode="auto">
          <a:xfrm>
            <a:off x="2124075" y="476250"/>
            <a:ext cx="6408738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buFont typeface="Arial" charset="0"/>
              <a:buNone/>
            </a:pPr>
            <a:endParaRPr lang="ru-RU" sz="1300"/>
          </a:p>
        </p:txBody>
      </p:sp>
      <p:sp>
        <p:nvSpPr>
          <p:cNvPr id="22530" name="Содержимое 5"/>
          <p:cNvSpPr txBox="1">
            <a:spLocks/>
          </p:cNvSpPr>
          <p:nvPr/>
        </p:nvSpPr>
        <p:spPr bwMode="auto">
          <a:xfrm>
            <a:off x="2195513" y="5229225"/>
            <a:ext cx="6553200" cy="103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buFont typeface="Arial" charset="0"/>
              <a:buNone/>
            </a:pPr>
            <a:endParaRPr lang="ru-RU" sz="1400"/>
          </a:p>
        </p:txBody>
      </p:sp>
      <p:sp>
        <p:nvSpPr>
          <p:cNvPr id="22531" name="Rectangle 5"/>
          <p:cNvSpPr>
            <a:spLocks noChangeArrowheads="1"/>
          </p:cNvSpPr>
          <p:nvPr/>
        </p:nvSpPr>
        <p:spPr bwMode="auto">
          <a:xfrm>
            <a:off x="1835150" y="620713"/>
            <a:ext cx="68961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000" b="0">
                <a:solidFill>
                  <a:srgbClr val="100993"/>
                </a:solidFill>
              </a:rPr>
              <a:t>   Как убедиться, что вода прозрачная? </a:t>
            </a:r>
            <a:r>
              <a:rPr lang="ru-RU" sz="2000" b="0" i="0">
                <a:solidFill>
                  <a:srgbClr val="100993"/>
                </a:solidFill>
              </a:rPr>
              <a:t>Детям предлагается посмотреть сквозь воду в стаканчиках на игрушки, картинки. Дети приходят к выводу, что вода немного искажает предметы, но их видно хорошо. Вода чистая, прозрачная.</a:t>
            </a:r>
          </a:p>
          <a:p>
            <a:pPr algn="just"/>
            <a:r>
              <a:rPr lang="ru-RU" sz="2000" b="0">
                <a:solidFill>
                  <a:srgbClr val="100993"/>
                </a:solidFill>
              </a:rPr>
              <a:t>    Какая вода? </a:t>
            </a:r>
            <a:r>
              <a:rPr lang="ru-RU" sz="2000" b="0" i="0">
                <a:solidFill>
                  <a:srgbClr val="100993"/>
                </a:solidFill>
              </a:rPr>
              <a:t>Детям предлагается карта-схема при помощи которой они делают обобщающий вывод, что вода прозрачная, не имеет вкуса, запаха, цвета и формы, имеет вес.</a:t>
            </a:r>
          </a:p>
          <a:p>
            <a:pPr algn="just"/>
            <a:r>
              <a:rPr lang="ru-RU" sz="2000" b="0" i="0">
                <a:solidFill>
                  <a:srgbClr val="100993"/>
                </a:solidFill>
              </a:rPr>
              <a:t>     Вместе с капелькой дети разрешают спор животных – делают вывод, что хозяйка всех любит одинаково. Поэтому и  вода в корытцах одинаковая. </a:t>
            </a:r>
          </a:p>
          <a:p>
            <a:pPr algn="just"/>
            <a:r>
              <a:rPr lang="ru-RU" sz="2000" b="0" i="0">
                <a:solidFill>
                  <a:srgbClr val="100993"/>
                </a:solidFill>
              </a:rPr>
              <a:t>     Капелька предлагает детям узнать, можно ли с помощью соломинки для коктейля перелить воду из одного сосуда в другой. Предлагаются карточки – подсказки. Дети самостоятельно рассматривают задание и выполняют его по алгоритму.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4"/>
          <p:cNvSpPr>
            <a:spLocks noChangeArrowheads="1"/>
          </p:cNvSpPr>
          <p:nvPr/>
        </p:nvSpPr>
        <p:spPr bwMode="auto">
          <a:xfrm>
            <a:off x="1908175" y="476250"/>
            <a:ext cx="7056438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/>
            <a:r>
              <a:rPr lang="ru-RU" sz="2000">
                <a:solidFill>
                  <a:srgbClr val="100993"/>
                </a:solidFill>
              </a:rPr>
              <a:t>Алгоритм действий с соломинкой</a:t>
            </a:r>
          </a:p>
          <a:p>
            <a:pPr marL="342900" indent="-342900"/>
            <a:r>
              <a:rPr lang="ru-RU" sz="2000" b="0" i="0">
                <a:solidFill>
                  <a:srgbClr val="100993"/>
                </a:solidFill>
              </a:rPr>
              <a:t>* Поставить рядом два стакана – один с водой, другой пустой.</a:t>
            </a:r>
          </a:p>
          <a:p>
            <a:pPr marL="342900" indent="-342900"/>
            <a:r>
              <a:rPr lang="ru-RU" sz="2000" b="0" i="0">
                <a:solidFill>
                  <a:srgbClr val="100993"/>
                </a:solidFill>
              </a:rPr>
              <a:t>* Опустить соломинку в воду.</a:t>
            </a:r>
          </a:p>
          <a:p>
            <a:pPr marL="342900" indent="-342900"/>
            <a:r>
              <a:rPr lang="ru-RU" sz="2000" b="0" i="0">
                <a:solidFill>
                  <a:srgbClr val="100993"/>
                </a:solidFill>
              </a:rPr>
              <a:t>* Зажать указательным пальцем соломинку сверху и перенести к пустому стакану.</a:t>
            </a:r>
          </a:p>
          <a:p>
            <a:pPr marL="342900" indent="-342900"/>
            <a:r>
              <a:rPr lang="ru-RU" sz="2000" b="0" i="0">
                <a:solidFill>
                  <a:srgbClr val="100993"/>
                </a:solidFill>
              </a:rPr>
              <a:t>* Снять палец с соломинки – вода вытечет в пустой стакан.</a:t>
            </a:r>
          </a:p>
          <a:p>
            <a:pPr marL="342900" indent="-342900" algn="just"/>
            <a:r>
              <a:rPr lang="ru-RU" sz="2000" b="0" i="0">
                <a:solidFill>
                  <a:srgbClr val="100993"/>
                </a:solidFill>
              </a:rPr>
              <a:t>         </a:t>
            </a:r>
            <a:endParaRPr lang="ru-RU" sz="2000" b="0" i="0">
              <a:solidFill>
                <a:srgbClr val="100993"/>
              </a:solidFill>
              <a:latin typeface="Arial" charset="0"/>
            </a:endParaRPr>
          </a:p>
          <a:p>
            <a:pPr marL="342900" indent="-342900" algn="just"/>
            <a:r>
              <a:rPr lang="ru-RU" sz="2000" b="0" i="0">
                <a:solidFill>
                  <a:srgbClr val="100993"/>
                </a:solidFill>
                <a:latin typeface="Arial" charset="0"/>
              </a:rPr>
              <a:t>        </a:t>
            </a:r>
            <a:r>
              <a:rPr lang="ru-RU" sz="2000" b="0" i="0">
                <a:solidFill>
                  <a:srgbClr val="100993"/>
                </a:solidFill>
              </a:rPr>
              <a:t>Проводится игра-соревнование «Кто больше перенесет воды за 1 минуту при помощи соломинки.</a:t>
            </a:r>
          </a:p>
          <a:p>
            <a:pPr marL="342900" indent="-342900" algn="just"/>
            <a:r>
              <a:rPr lang="ru-RU" sz="2000" b="0" i="0">
                <a:solidFill>
                  <a:srgbClr val="100993"/>
                </a:solidFill>
              </a:rPr>
              <a:t>         Капелька благодарит детей за помощь и передает им письмо от золотой рыбки. Рыбка собирается в гости к детям и с нетерпением ждет встречи с ними на следующем занятии.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450" y="47625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8" name="Picture 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3800" y="981075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8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003800" y="3789363"/>
            <a:ext cx="3586163" cy="269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0" name="Picture 9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979613" y="3213100"/>
            <a:ext cx="2549525" cy="339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1" name="Text Box 10"/>
          <p:cNvSpPr txBox="1">
            <a:spLocks noChangeArrowheads="1"/>
          </p:cNvSpPr>
          <p:nvPr/>
        </p:nvSpPr>
        <p:spPr bwMode="auto">
          <a:xfrm>
            <a:off x="5364163" y="476250"/>
            <a:ext cx="33115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0" i="0">
                <a:solidFill>
                  <a:srgbClr val="100993"/>
                </a:solidFill>
              </a:rPr>
              <a:t>Вода имеет вес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72225" y="549275"/>
            <a:ext cx="2228850" cy="297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2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3810000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3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403350" y="2708275"/>
            <a:ext cx="3513138" cy="2635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4" name="Text Box 7"/>
          <p:cNvSpPr txBox="1">
            <a:spLocks noChangeArrowheads="1"/>
          </p:cNvSpPr>
          <p:nvPr/>
        </p:nvSpPr>
        <p:spPr bwMode="auto">
          <a:xfrm>
            <a:off x="2339975" y="765175"/>
            <a:ext cx="3311525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 b="0" i="0">
                <a:solidFill>
                  <a:srgbClr val="100993"/>
                </a:solidFill>
              </a:rPr>
              <a:t>Вода прозрачная, не имеет собственной формы, цвета, запаха.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6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6C0000"/>
      </a:hlink>
      <a:folHlink>
        <a:srgbClr val="974806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884</Words>
  <Application>Microsoft Office PowerPoint</Application>
  <PresentationFormat>Экран (4:3)</PresentationFormat>
  <Paragraphs>61</Paragraphs>
  <Slides>15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Я  познаю мир</vt:lpstr>
      <vt:lpstr>Лаборатория «Солнышко»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Павел</cp:lastModifiedBy>
  <cp:revision>19</cp:revision>
  <dcterms:created xsi:type="dcterms:W3CDTF">2014-08-08T16:01:14Z</dcterms:created>
  <dcterms:modified xsi:type="dcterms:W3CDTF">2015-10-27T10:02:57Z</dcterms:modified>
</cp:coreProperties>
</file>