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93" r:id="rId2"/>
    <p:sldId id="299" r:id="rId3"/>
    <p:sldId id="283" r:id="rId4"/>
    <p:sldId id="285" r:id="rId5"/>
    <p:sldId id="300" r:id="rId6"/>
    <p:sldId id="301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E08"/>
    <a:srgbClr val="B92D14"/>
    <a:srgbClr val="35759D"/>
    <a:srgbClr val="35B19D"/>
    <a:srgbClr val="000000"/>
    <a:srgbClr val="FFFF00"/>
    <a:srgbClr val="491403"/>
    <a:srgbClr val="3A100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536" autoAdjust="0"/>
    <p:restoredTop sz="95596" autoAdjust="0"/>
  </p:normalViewPr>
  <p:slideViewPr>
    <p:cSldViewPr>
      <p:cViewPr>
        <p:scale>
          <a:sx n="64" d="100"/>
          <a:sy n="64" d="100"/>
        </p:scale>
        <p:origin x="-1566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40631-6C09-43D0-A698-556D5C3F25DC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D7624-D55A-4DDC-B81B-9F653FE37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57D564-8390-4B15-8936-AA431FD888CA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4724400"/>
            <a:ext cx="6553200" cy="70485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10200"/>
            <a:ext cx="6553200" cy="6858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3048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581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581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229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00200"/>
            <a:ext cx="7315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                          Задачи .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/>
              <a:t>Укреплять физическое и психическое здоровье детей, развивать двигательную активность, воспитывать гигиеническую культуру, приобщать к ценностям здорового образа жизни.</a:t>
            </a:r>
          </a:p>
          <a:p>
            <a:r>
              <a:rPr lang="ru-RU" sz="2400" b="1" dirty="0" smtClean="0"/>
              <a:t> Развивать гуманистическую направленность отношения детей к миру, воспитывать культуру общения, доброжелательность .</a:t>
            </a:r>
          </a:p>
          <a:p>
            <a:r>
              <a:rPr lang="ru-RU" sz="2400" b="1" dirty="0" smtClean="0"/>
              <a:t>Развивать познавательную активность, любознательность, стремление детей к экспериментированию с предметами, материалами,</a:t>
            </a:r>
          </a:p>
          <a:p>
            <a:r>
              <a:rPr lang="ru-RU" sz="2400" b="1" dirty="0" smtClean="0"/>
              <a:t> Развивать инициативу и самостоятельность детей.</a:t>
            </a:r>
            <a:endParaRPr lang="ru-RU" sz="24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2348880"/>
          </a:xfrm>
        </p:spPr>
        <p:txBody>
          <a:bodyPr/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Дети нашей группы регулярно занимались плаванием, активно участвовали в соревнованиях:</a:t>
            </a:r>
            <a:br>
              <a:rPr lang="ru-RU" sz="2400" b="1" dirty="0" smtClean="0"/>
            </a:br>
            <a:r>
              <a:rPr lang="ru-RU" sz="2400" b="1" dirty="0" smtClean="0"/>
              <a:t> «Папа, мама, я - спортивная семья», «Спортивные игры с мячами» .Для учителей физкультуры городского методического объединения было проведено показательное занятие «Мы космонавты».</a:t>
            </a:r>
            <a:r>
              <a:rPr lang="ru-RU" sz="2400" b="1" dirty="0" smtClean="0">
                <a:solidFill>
                  <a:schemeClr val="tx2"/>
                </a:solidFill>
              </a:rPr>
              <a:t> Поддерживая стремление детей к экспериментированию с предметами, природными материалами, мы учили умению наблюдать и сравнивать, тем самым расширять кругозор детей и углублять представление о мире. Результатом такой работы стало успешное участие во Всероссийском конкурсе «Человек и природа».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  <p:pic>
        <p:nvPicPr>
          <p:cNvPr id="4" name="Содержимое 3" descr="P10806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31432" y="3933056"/>
            <a:ext cx="5112568" cy="2924944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53128" cy="2636912"/>
          </a:xfrm>
        </p:spPr>
        <p:txBody>
          <a:bodyPr/>
          <a:lstStyle/>
          <a:p>
            <a:r>
              <a:rPr lang="ru-RU" sz="2400" b="1" dirty="0" smtClean="0"/>
              <a:t>Ребенок делает выводы о своих достижениях в разных видах деятельности. Используя инновационные коррекционные технологии- </a:t>
            </a:r>
            <a:r>
              <a:rPr lang="ru-RU" sz="2400" b="1" dirty="0" err="1" smtClean="0"/>
              <a:t>Изотерапия</a:t>
            </a:r>
            <a:r>
              <a:rPr lang="ru-RU" sz="2400" b="1" dirty="0" smtClean="0"/>
              <a:t> и </a:t>
            </a:r>
            <a:r>
              <a:rPr lang="ru-RU" sz="2400" b="1" dirty="0" err="1" smtClean="0"/>
              <a:t>Сказкотерапия</a:t>
            </a:r>
            <a:r>
              <a:rPr lang="ru-RU" sz="2400" b="1" dirty="0" smtClean="0"/>
              <a:t>, мы дали возможность понять: главное - выразить себя, это поможет лучше видеть мир и себя в нём.</a:t>
            </a:r>
            <a:br>
              <a:rPr lang="ru-RU" sz="2400" b="1" dirty="0" smtClean="0"/>
            </a:br>
            <a:endParaRPr lang="ru-RU" sz="3600" dirty="0"/>
          </a:p>
        </p:txBody>
      </p:sp>
      <p:pic>
        <p:nvPicPr>
          <p:cNvPr id="4" name="Содержимое 3" descr="P10806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51200" y="3086472"/>
            <a:ext cx="5892800" cy="3771528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988840"/>
            <a:ext cx="84056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Большая работа с детьми проводилась нами по воспитанию культуры общения, дружеских взаимоотношений, стремления к сотрудничеству в групповых занятиях. Чувство коллективизма является самой активной движущей становления личности и, в частности, самосознания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2132856"/>
          </a:xfrm>
        </p:spPr>
        <p:txBody>
          <a:bodyPr/>
          <a:lstStyle/>
          <a:p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> </a:t>
            </a:r>
            <a:r>
              <a:rPr lang="ru-RU" sz="2400" b="1" dirty="0" smtClean="0"/>
              <a:t>Для обогащения эстетических чувств и впечатлений ребят, развития выразительного и связанного умения передавать свою речь нами проведена огромная работа при подготовке группы к конкурсам :«Стихи о Войне», «Лейся песня», праздникам «Золотая осень», «Новогоднее представление», «8 Марта» , «9Мая» Дошкольников интересуют вопросы: Откуда берутся мысли? Почему я думаю словами, а не говорю? Почему зубы разные? И они находят ответы на занятиях , где используются наглядные пособия, макеты, плакаты, </a:t>
            </a:r>
            <a:r>
              <a:rPr lang="ru-RU" sz="2400" b="1" dirty="0" err="1" smtClean="0"/>
              <a:t>мультимедийные</a:t>
            </a:r>
            <a:r>
              <a:rPr lang="ru-RU" sz="2400" b="1" dirty="0" smtClean="0"/>
              <a:t> презентации.</a:t>
            </a:r>
            <a:endParaRPr lang="ru-RU" sz="24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115616" y="5157192"/>
            <a:ext cx="7315200" cy="44196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04800"/>
            <a:ext cx="8282880" cy="2188096"/>
          </a:xfrm>
        </p:spPr>
        <p:txBody>
          <a:bodyPr/>
          <a:lstStyle/>
          <a:p>
            <a:r>
              <a:rPr lang="ru-RU" sz="2400" b="1" dirty="0" smtClean="0"/>
              <a:t>Дети в поисково-исследовательской деятельности получают возможность удовлетворить свою любознательность. Одной из наиболее эффективных форм  работы по формированию целевых ориентиров и развитию познавательных интересов являются проектные технологии.  Так  в связи с празднованием 70-летия Победы мы запустили проект«Мой прадедушка».</a:t>
            </a:r>
            <a:endParaRPr lang="ru-RU" sz="2400" b="1" dirty="0"/>
          </a:p>
        </p:txBody>
      </p:sp>
      <p:pic>
        <p:nvPicPr>
          <p:cNvPr id="6" name="Содержимое 5" descr="J:\Лейся песня\стенды\5 гр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3208" t="2397" r="5875" b="10849"/>
          <a:stretch/>
        </p:blipFill>
        <p:spPr bwMode="auto">
          <a:xfrm>
            <a:off x="683568" y="2852936"/>
            <a:ext cx="7560840" cy="40050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                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    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«Лицо России глазами детей»</a:t>
            </a:r>
            <a:br>
              <a:rPr lang="ru-RU" sz="2400" b="1" dirty="0" smtClean="0"/>
            </a:br>
            <a:r>
              <a:rPr lang="ru-RU" sz="2400" b="1" dirty="0" smtClean="0"/>
              <a:t>Работая в этом проекте, ребята получили представление о величии своей страны.</a:t>
            </a:r>
            <a:br>
              <a:rPr lang="ru-RU" sz="2400" b="1" dirty="0" smtClean="0"/>
            </a:br>
            <a:r>
              <a:rPr lang="ru-RU" sz="2400" b="1" dirty="0" smtClean="0"/>
              <a:t> Своей работой мы помогли дошкольникам:</a:t>
            </a:r>
            <a:br>
              <a:rPr lang="ru-RU" sz="2400" b="1" dirty="0" smtClean="0"/>
            </a:br>
            <a:r>
              <a:rPr lang="ru-RU" sz="2400" b="1" dirty="0" smtClean="0"/>
              <a:t>Осознать свои физические возможности, умения, нравственные качества, переживания.</a:t>
            </a:r>
            <a:br>
              <a:rPr lang="ru-RU" sz="2400" b="1" dirty="0" smtClean="0"/>
            </a:br>
            <a:r>
              <a:rPr lang="ru-RU" sz="2400" b="1" dirty="0" smtClean="0"/>
              <a:t>Правильно дифференцировать самооценку и самокритику .</a:t>
            </a:r>
            <a:br>
              <a:rPr lang="ru-RU" sz="2400" b="1" dirty="0" smtClean="0"/>
            </a:br>
            <a:r>
              <a:rPr lang="ru-RU" sz="2400" b="1" dirty="0" smtClean="0"/>
              <a:t>Получить представление о родной стране, познать патриотическое чувство и чувство толерантности к другим народам.</a:t>
            </a:r>
            <a:br>
              <a:rPr lang="ru-RU" sz="2400" b="1" dirty="0" smtClean="0"/>
            </a:br>
            <a:r>
              <a:rPr lang="ru-RU" sz="2400" b="1" dirty="0" smtClean="0"/>
              <a:t>Формировать познавательные интересы как один из ключевых параметров успешного обучения в школе.</a:t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39552" y="4725144"/>
            <a:ext cx="4104455" cy="29609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139700">
              <a:srgbClr val="F79646">
                <a:satMod val="175000"/>
                <a:alpha val="40000"/>
              </a:srgb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860032" y="4725144"/>
            <a:ext cx="3630637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139700">
              <a:srgbClr val="F79646">
                <a:satMod val="175000"/>
                <a:alpha val="40000"/>
              </a:srgb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9">
      <a:dk1>
        <a:srgbClr val="4D4D4D"/>
      </a:dk1>
      <a:lt1>
        <a:srgbClr val="FFFFFF"/>
      </a:lt1>
      <a:dk2>
        <a:srgbClr val="4D4D4D"/>
      </a:dk2>
      <a:lt2>
        <a:srgbClr val="A25E26"/>
      </a:lt2>
      <a:accent1>
        <a:srgbClr val="F6D300"/>
      </a:accent1>
      <a:accent2>
        <a:srgbClr val="FFBE3B"/>
      </a:accent2>
      <a:accent3>
        <a:srgbClr val="FFFFFF"/>
      </a:accent3>
      <a:accent4>
        <a:srgbClr val="404040"/>
      </a:accent4>
      <a:accent5>
        <a:srgbClr val="FAE6AA"/>
      </a:accent5>
      <a:accent6>
        <a:srgbClr val="E7AC35"/>
      </a:accent6>
      <a:hlink>
        <a:srgbClr val="D49E06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B33617"/>
        </a:lt2>
        <a:accent1>
          <a:srgbClr val="DC6900"/>
        </a:accent1>
        <a:accent2>
          <a:srgbClr val="ED9500"/>
        </a:accent2>
        <a:accent3>
          <a:srgbClr val="FFFFFF"/>
        </a:accent3>
        <a:accent4>
          <a:srgbClr val="404040"/>
        </a:accent4>
        <a:accent5>
          <a:srgbClr val="EBB9AA"/>
        </a:accent5>
        <a:accent6>
          <a:srgbClr val="D78700"/>
        </a:accent6>
        <a:hlink>
          <a:srgbClr val="F8BE1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965300"/>
        </a:lt2>
        <a:accent1>
          <a:srgbClr val="AC6000"/>
        </a:accent1>
        <a:accent2>
          <a:srgbClr val="C96409"/>
        </a:accent2>
        <a:accent3>
          <a:srgbClr val="FFFFFF"/>
        </a:accent3>
        <a:accent4>
          <a:srgbClr val="404040"/>
        </a:accent4>
        <a:accent5>
          <a:srgbClr val="D2B6AA"/>
        </a:accent5>
        <a:accent6>
          <a:srgbClr val="B65A07"/>
        </a:accent6>
        <a:hlink>
          <a:srgbClr val="C67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06A04"/>
        </a:lt2>
        <a:accent1>
          <a:srgbClr val="AC6000"/>
        </a:accent1>
        <a:accent2>
          <a:srgbClr val="C96409"/>
        </a:accent2>
        <a:accent3>
          <a:srgbClr val="FFFFFF"/>
        </a:accent3>
        <a:accent4>
          <a:srgbClr val="404040"/>
        </a:accent4>
        <a:accent5>
          <a:srgbClr val="D2B6AA"/>
        </a:accent5>
        <a:accent6>
          <a:srgbClr val="B65A07"/>
        </a:accent6>
        <a:hlink>
          <a:srgbClr val="C67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C7C58A"/>
        </a:lt2>
        <a:accent1>
          <a:srgbClr val="B2AB75"/>
        </a:accent1>
        <a:accent2>
          <a:srgbClr val="DED37A"/>
        </a:accent2>
        <a:accent3>
          <a:srgbClr val="FFFFFF"/>
        </a:accent3>
        <a:accent4>
          <a:srgbClr val="404040"/>
        </a:accent4>
        <a:accent5>
          <a:srgbClr val="D5D2BD"/>
        </a:accent5>
        <a:accent6>
          <a:srgbClr val="C9BF6E"/>
        </a:accent6>
        <a:hlink>
          <a:srgbClr val="D2CB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BCBA72"/>
        </a:lt2>
        <a:accent1>
          <a:srgbClr val="A39A5B"/>
        </a:accent1>
        <a:accent2>
          <a:srgbClr val="D8CA62"/>
        </a:accent2>
        <a:accent3>
          <a:srgbClr val="FFFFFF"/>
        </a:accent3>
        <a:accent4>
          <a:srgbClr val="404040"/>
        </a:accent4>
        <a:accent5>
          <a:srgbClr val="CECAB5"/>
        </a:accent5>
        <a:accent6>
          <a:srgbClr val="C4B758"/>
        </a:accent6>
        <a:hlink>
          <a:srgbClr val="C7BE6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AD55"/>
        </a:lt2>
        <a:accent1>
          <a:srgbClr val="968E54"/>
        </a:accent1>
        <a:accent2>
          <a:srgbClr val="D2C24A"/>
        </a:accent2>
        <a:accent3>
          <a:srgbClr val="FFFFFF"/>
        </a:accent3>
        <a:accent4>
          <a:srgbClr val="404040"/>
        </a:accent4>
        <a:accent5>
          <a:srgbClr val="C9C6B3"/>
        </a:accent5>
        <a:accent6>
          <a:srgbClr val="BEB042"/>
        </a:accent6>
        <a:hlink>
          <a:srgbClr val="C1B75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A25E26"/>
        </a:lt2>
        <a:accent1>
          <a:srgbClr val="F6D300"/>
        </a:accent1>
        <a:accent2>
          <a:srgbClr val="FFBE3B"/>
        </a:accent2>
        <a:accent3>
          <a:srgbClr val="FFFFFF"/>
        </a:accent3>
        <a:accent4>
          <a:srgbClr val="404040"/>
        </a:accent4>
        <a:accent5>
          <a:srgbClr val="FAE6AA"/>
        </a:accent5>
        <a:accent6>
          <a:srgbClr val="E7AC35"/>
        </a:accent6>
        <a:hlink>
          <a:srgbClr val="D49E0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A98B0B"/>
        </a:lt2>
        <a:accent1>
          <a:srgbClr val="DBBE0F"/>
        </a:accent1>
        <a:accent2>
          <a:srgbClr val="D0AD1A"/>
        </a:accent2>
        <a:accent3>
          <a:srgbClr val="FFFFFF"/>
        </a:accent3>
        <a:accent4>
          <a:srgbClr val="404040"/>
        </a:accent4>
        <a:accent5>
          <a:srgbClr val="EADBAA"/>
        </a:accent5>
        <a:accent6>
          <a:srgbClr val="BC9C16"/>
        </a:accent6>
        <a:hlink>
          <a:srgbClr val="E3CA3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447</TotalTime>
  <Words>177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powerpoint-template</vt:lpstr>
      <vt:lpstr>                          Задачи .</vt:lpstr>
      <vt:lpstr>      Дети нашей группы регулярно занимались плаванием, активно участвовали в соревнованиях:  «Папа, мама, я - спортивная семья», «Спортивные игры с мячами» .Для учителей физкультуры городского методического объединения было проведено показательное занятие «Мы космонавты». Поддерживая стремление детей к экспериментированию с предметами, природными материалами, мы учили умению наблюдать и сравнивать, тем самым расширять кругозор детей и углублять представление о мире. Результатом такой работы стало успешное участие во Всероссийском конкурсе «Человек и природа». </vt:lpstr>
      <vt:lpstr>Ребенок делает выводы о своих достижениях в разных видах деятельности. Используя инновационные коррекционные технологии- Изотерапия и Сказкотерапия, мы дали возможность понять: главное - выразить себя, это поможет лучше видеть мир и себя в нём. </vt:lpstr>
      <vt:lpstr>   Для обогащения эстетических чувств и впечатлений ребят, развития выразительного и связанного умения передавать свою речь нами проведена огромная работа при подготовке группы к конкурсам :«Стихи о Войне», «Лейся песня», праздникам «Золотая осень», «Новогоднее представление», «8 Марта» , «9Мая» Дошкольников интересуют вопросы: Откуда берутся мысли? Почему я думаю словами, а не говорю? Почему зубы разные? И они находят ответы на занятиях , где используются наглядные пособия, макеты, плакаты, мультимедийные презентации.</vt:lpstr>
      <vt:lpstr>Дети в поисково-исследовательской деятельности получают возможность удовлетворить свою любознательность. Одной из наиболее эффективных форм  работы по формированию целевых ориентиров и развитию познавательных интересов являются проектные технологии.  Так  в связи с празднованием 70-летия Победы мы запустили проект«Мой прадедушка».</vt:lpstr>
      <vt:lpstr>                               «Лицо России глазами детей» Работая в этом проекте, ребята получили представление о величии своей страны.  Своей работой мы помогли дошкольникам: Осознать свои физические возможности, умения, нравственные качества, переживания. Правильно дифференцировать самооценку и самокритику . Получить представление о родной стране, познать патриотическое чувство и чувство толерантности к другим народам. Формировать познавательные интересы как один из ключевых параметров успешного обучения в школе.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проделанной работе за 2014-2015 учебный год</dc:title>
  <dc:creator>Роман Панкратов</dc:creator>
  <cp:lastModifiedBy>Roman</cp:lastModifiedBy>
  <cp:revision>53</cp:revision>
  <dcterms:created xsi:type="dcterms:W3CDTF">2015-09-02T14:34:17Z</dcterms:created>
  <dcterms:modified xsi:type="dcterms:W3CDTF">2015-10-28T16:42:01Z</dcterms:modified>
</cp:coreProperties>
</file>