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62" r:id="rId4"/>
    <p:sldId id="263" r:id="rId5"/>
    <p:sldId id="258" r:id="rId6"/>
    <p:sldId id="261" r:id="rId7"/>
    <p:sldId id="259" r:id="rId8"/>
    <p:sldId id="260"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4DEA54F1-9970-4729-A97C-C077E6DB2C67}"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DEA54F1-9970-4729-A97C-C077E6DB2C67}" type="slidenum">
              <a:rPr lang="ru-RU" smtClean="0"/>
              <a:pPr/>
              <a:t>‹#›</a:t>
            </a:fld>
            <a:endParaRPr lang="ru-RU"/>
          </a:p>
        </p:txBody>
      </p:sp>
    </p:spTree>
  </p:cSld>
  <p:clrMapOvr>
    <a:masterClrMapping/>
  </p:clrMapOvr>
  <p:transition spd="med">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DEA54F1-9970-4729-A97C-C077E6DB2C67}" type="slidenum">
              <a:rPr lang="ru-RU" smtClean="0"/>
              <a:pPr/>
              <a:t>‹#›</a:t>
            </a:fld>
            <a:endParaRPr lang="ru-RU"/>
          </a:p>
        </p:txBody>
      </p:sp>
    </p:spTree>
  </p:cSld>
  <p:clrMapOvr>
    <a:masterClrMapping/>
  </p:clrMapOvr>
  <p:transition spd="med">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DEA54F1-9970-4729-A97C-C077E6DB2C67}" type="slidenum">
              <a:rPr lang="ru-RU" smtClean="0"/>
              <a:pPr/>
              <a:t>‹#›</a:t>
            </a:fld>
            <a:endParaRPr lang="ru-RU"/>
          </a:p>
        </p:txBody>
      </p:sp>
    </p:spTree>
  </p:cSld>
  <p:clrMapOvr>
    <a:masterClrMapping/>
  </p:clrMapOvr>
  <p:transition spd="med">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4DEA54F1-9970-4729-A97C-C077E6DB2C67}"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DEA54F1-9970-4729-A97C-C077E6DB2C67}" type="slidenum">
              <a:rPr lang="ru-RU" smtClean="0"/>
              <a:pPr/>
              <a:t>‹#›</a:t>
            </a:fld>
            <a:endParaRPr lang="ru-RU"/>
          </a:p>
        </p:txBody>
      </p:sp>
    </p:spTree>
  </p:cSld>
  <p:clrMapOvr>
    <a:masterClrMapping/>
  </p:clrMapOvr>
  <p:transition spd="med">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4DEA54F1-9970-4729-A97C-C077E6DB2C67}" type="slidenum">
              <a:rPr lang="ru-RU" smtClean="0"/>
              <a:pPr/>
              <a:t>‹#›</a:t>
            </a:fld>
            <a:endParaRPr lang="ru-RU"/>
          </a:p>
        </p:txBody>
      </p:sp>
    </p:spTree>
  </p:cSld>
  <p:clrMapOvr>
    <a:masterClrMapping/>
  </p:clrMapOvr>
  <p:transition spd="med">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4DEA54F1-9970-4729-A97C-C077E6DB2C67}" type="slidenum">
              <a:rPr lang="ru-RU" smtClean="0"/>
              <a:pPr/>
              <a:t>‹#›</a:t>
            </a:fld>
            <a:endParaRPr lang="ru-RU"/>
          </a:p>
        </p:txBody>
      </p:sp>
    </p:spTree>
  </p:cSld>
  <p:clrMapOvr>
    <a:masterClrMapping/>
  </p:clrMapOvr>
  <p:transition spd="med">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4DEA54F1-9970-4729-A97C-C077E6DB2C67}"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DEA54F1-9970-4729-A97C-C077E6DB2C67}" type="slidenum">
              <a:rPr lang="ru-RU" smtClean="0"/>
              <a:pPr/>
              <a:t>‹#›</a:t>
            </a:fld>
            <a:endParaRPr lang="ru-RU"/>
          </a:p>
        </p:txBody>
      </p:sp>
    </p:spTree>
  </p:cSld>
  <p:clrMapOvr>
    <a:masterClrMapping/>
  </p:clrMapOvr>
  <p:transition spd="med">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E025ACAF-E807-4FBF-A115-F1C694A9B29E}" type="datetimeFigureOut">
              <a:rPr lang="ru-RU" smtClean="0"/>
              <a:pPr/>
              <a:t>11.09.2015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4DEA54F1-9970-4729-A97C-C077E6DB2C67}"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spd="med">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E025ACAF-E807-4FBF-A115-F1C694A9B29E}" type="datetimeFigureOut">
              <a:rPr lang="ru-RU" smtClean="0"/>
              <a:pPr/>
              <a:t>11.09.2015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DEA54F1-9970-4729-A97C-C077E6DB2C67}"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med">
    <p:wheel spokes="8"/>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1844824"/>
            <a:ext cx="7128792" cy="1800200"/>
          </a:xfrm>
        </p:spPr>
        <p:txBody>
          <a:bodyPr>
            <a:normAutofit/>
          </a:bodyPr>
          <a:lstStyle/>
          <a:p>
            <a:pPr algn="ctr"/>
            <a:r>
              <a:rPr lang="ru-RU" sz="4000" dirty="0" smtClean="0">
                <a:solidFill>
                  <a:schemeClr val="tx1"/>
                </a:solidFill>
                <a:latin typeface="Times New Roman" pitchFamily="18" charset="0"/>
                <a:cs typeface="Times New Roman" pitchFamily="18" charset="0"/>
              </a:rPr>
              <a:t>Память и внимание младших дошкольников 3-5 лет</a:t>
            </a:r>
            <a:endParaRPr lang="ru-RU" sz="4000"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499992" y="4293096"/>
            <a:ext cx="3272408" cy="1345704"/>
          </a:xfrm>
        </p:spPr>
        <p:txBody>
          <a:bodyPr>
            <a:normAutofit/>
          </a:bodyPr>
          <a:lstStyle/>
          <a:p>
            <a:pPr algn="ctr"/>
            <a:r>
              <a:rPr lang="ru-RU" sz="1400" dirty="0" smtClean="0">
                <a:solidFill>
                  <a:schemeClr val="tx1"/>
                </a:solidFill>
                <a:latin typeface="Times New Roman" pitchFamily="18" charset="0"/>
                <a:cs typeface="Times New Roman" pitchFamily="18" charset="0"/>
              </a:rPr>
              <a:t>Подготовила воспитатель МБДОУ №74 г. </a:t>
            </a:r>
            <a:r>
              <a:rPr lang="ru-RU" sz="1400" smtClean="0">
                <a:solidFill>
                  <a:schemeClr val="tx1"/>
                </a:solidFill>
                <a:latin typeface="Times New Roman" pitchFamily="18" charset="0"/>
                <a:cs typeface="Times New Roman" pitchFamily="18" charset="0"/>
              </a:rPr>
              <a:t>Нижнекамска</a:t>
            </a:r>
            <a:endParaRPr lang="ru-RU" sz="1400" dirty="0" smtClean="0">
              <a:solidFill>
                <a:schemeClr val="tx1"/>
              </a:solidFill>
              <a:latin typeface="Times New Roman" pitchFamily="18" charset="0"/>
              <a:cs typeface="Times New Roman" pitchFamily="18" charset="0"/>
            </a:endParaRPr>
          </a:p>
          <a:p>
            <a:pPr algn="ctr"/>
            <a:r>
              <a:rPr lang="ru-RU" sz="1400" dirty="0" smtClean="0">
                <a:solidFill>
                  <a:schemeClr val="tx1"/>
                </a:solidFill>
                <a:latin typeface="Times New Roman" pitchFamily="18" charset="0"/>
                <a:cs typeface="Times New Roman" pitchFamily="18" charset="0"/>
              </a:rPr>
              <a:t>Валиева </a:t>
            </a:r>
            <a:r>
              <a:rPr lang="ru-RU" sz="1400" dirty="0" err="1" smtClean="0">
                <a:solidFill>
                  <a:schemeClr val="tx1"/>
                </a:solidFill>
                <a:latin typeface="Times New Roman" pitchFamily="18" charset="0"/>
                <a:cs typeface="Times New Roman" pitchFamily="18" charset="0"/>
              </a:rPr>
              <a:t>Альфия</a:t>
            </a:r>
            <a:r>
              <a:rPr lang="ru-RU" sz="1400" dirty="0" smtClean="0">
                <a:solidFill>
                  <a:schemeClr val="tx1"/>
                </a:solidFill>
                <a:latin typeface="Times New Roman" pitchFamily="18" charset="0"/>
                <a:cs typeface="Times New Roman" pitchFamily="18" charset="0"/>
              </a:rPr>
              <a:t> </a:t>
            </a:r>
            <a:r>
              <a:rPr lang="ru-RU" sz="1400" dirty="0" err="1" smtClean="0">
                <a:solidFill>
                  <a:schemeClr val="tx1"/>
                </a:solidFill>
                <a:latin typeface="Times New Roman" pitchFamily="18" charset="0"/>
                <a:cs typeface="Times New Roman" pitchFamily="18" charset="0"/>
              </a:rPr>
              <a:t>Вализановна</a:t>
            </a:r>
            <a:endParaRPr lang="ru-RU" sz="1400" dirty="0" smtClean="0">
              <a:solidFill>
                <a:schemeClr val="tx1"/>
              </a:solidFill>
              <a:latin typeface="Times New Roman" pitchFamily="18" charset="0"/>
              <a:cs typeface="Times New Roman" pitchFamily="18" charset="0"/>
            </a:endParaRPr>
          </a:p>
          <a:p>
            <a:endParaRPr lang="ru-RU" sz="1400" dirty="0">
              <a:solidFill>
                <a:schemeClr val="tx1"/>
              </a:solidFill>
            </a:endParaRPr>
          </a:p>
        </p:txBody>
      </p:sp>
    </p:spTree>
  </p:cSld>
  <p:clrMapOvr>
    <a:masterClrMapping/>
  </p:clrMapOvr>
  <p:transition spd="med">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980728"/>
            <a:ext cx="7344816" cy="5267672"/>
          </a:xfrm>
        </p:spPr>
        <p:txBody>
          <a:bodyPr>
            <a:normAutofit/>
          </a:bodyPr>
          <a:lstStyle/>
          <a:p>
            <a:r>
              <a:rPr lang="ru-RU" sz="1400" b="1" dirty="0" smtClean="0">
                <a:latin typeface="Times New Roman" pitchFamily="18" charset="0"/>
                <a:cs typeface="Times New Roman" pitchFamily="18" charset="0"/>
              </a:rPr>
              <a:t>5. Чем больше информации включено в деятельность, которую совершает ребенок, тем быстрее и прочнее она запоминается. </a:t>
            </a:r>
            <a:r>
              <a:rPr lang="ru-RU" sz="1400" dirty="0" smtClean="0">
                <a:latin typeface="Times New Roman" pitchFamily="18" charset="0"/>
                <a:cs typeface="Times New Roman" pitchFamily="18" charset="0"/>
              </a:rPr>
              <a:t>С одной стороны, если знания включены в какую-то деятельность, которую осуществляет ребенок, то они усваиваются быстрее. С другой стороны, особенно хорошо запоминается та информация, которая используется в деятельности ребенка, то есть применяется на практике. </a:t>
            </a:r>
          </a:p>
          <a:p>
            <a:r>
              <a:rPr lang="ru-RU" sz="1400" b="1" dirty="0" smtClean="0">
                <a:latin typeface="Times New Roman" pitchFamily="18" charset="0"/>
                <a:cs typeface="Times New Roman" pitchFamily="18" charset="0"/>
              </a:rPr>
              <a:t>6. Заучиваемый материал должен быть понятен ребенку. </a:t>
            </a:r>
            <a:r>
              <a:rPr lang="ru-RU" sz="1400" dirty="0" smtClean="0">
                <a:latin typeface="Times New Roman" pitchFamily="18" charset="0"/>
                <a:cs typeface="Times New Roman" pitchFamily="18" charset="0"/>
              </a:rPr>
              <a:t>Непонятная информация обычно не вызывает интереса. А понятная, наоборот, запоминается быстрее и прочнее, так как ассоциируется с уже усвоенными ранее знаниями.</a:t>
            </a:r>
          </a:p>
          <a:p>
            <a:r>
              <a:rPr lang="ru-RU" sz="1400" b="1" dirty="0" smtClean="0">
                <a:latin typeface="Times New Roman" pitchFamily="18" charset="0"/>
                <a:cs typeface="Times New Roman" pitchFamily="18" charset="0"/>
              </a:rPr>
              <a:t>7. Середина материала запоминается хуже, чем начало и конец. </a:t>
            </a:r>
            <a:r>
              <a:rPr lang="ru-RU" sz="1400" dirty="0" smtClean="0">
                <a:latin typeface="Times New Roman" pitchFamily="18" charset="0"/>
                <a:cs typeface="Times New Roman" pitchFamily="18" charset="0"/>
              </a:rPr>
              <a:t>Середина материала требует большего числа повторений, большего понимания и внимания.</a:t>
            </a:r>
          </a:p>
          <a:p>
            <a:r>
              <a:rPr lang="ru-RU" sz="1400" b="1" dirty="0" smtClean="0">
                <a:latin typeface="Times New Roman" pitchFamily="18" charset="0"/>
                <a:cs typeface="Times New Roman" pitchFamily="18" charset="0"/>
              </a:rPr>
              <a:t>8. Память нужно «кормить» полезной для нее пищей:</a:t>
            </a:r>
          </a:p>
          <a:p>
            <a:pPr>
              <a:buNone/>
            </a:pPr>
            <a:r>
              <a:rPr lang="ru-RU" sz="1400" dirty="0" smtClean="0">
                <a:latin typeface="Times New Roman" pitchFamily="18" charset="0"/>
                <a:cs typeface="Times New Roman" pitchFamily="18" charset="0"/>
              </a:rPr>
              <a:t>          Полезной едой;</a:t>
            </a:r>
          </a:p>
          <a:p>
            <a:pPr>
              <a:buNone/>
            </a:pPr>
            <a:r>
              <a:rPr lang="ru-RU" sz="1400" dirty="0" smtClean="0">
                <a:latin typeface="Times New Roman" pitchFamily="18" charset="0"/>
                <a:cs typeface="Times New Roman" pitchFamily="18" charset="0"/>
              </a:rPr>
              <a:t>          Физическими нагрузками. спортом и прогулками на свежем воздухе.</a:t>
            </a:r>
          </a:p>
          <a:p>
            <a:pPr algn="ctr" fontAlgn="base">
              <a:buNone/>
            </a:pPr>
            <a:r>
              <a:rPr lang="ru-RU" sz="1600" b="1" dirty="0" smtClean="0">
                <a:latin typeface="Times New Roman" pitchFamily="18" charset="0"/>
                <a:cs typeface="Times New Roman" pitchFamily="18" charset="0"/>
              </a:rPr>
              <a:t>Общие рекомендации к проведению игр</a:t>
            </a:r>
            <a:r>
              <a:rPr lang="ru-RU" sz="1400" b="1" dirty="0" smtClean="0">
                <a:latin typeface="Times New Roman" pitchFamily="18" charset="0"/>
                <a:cs typeface="Times New Roman" pitchFamily="18" charset="0"/>
              </a:rPr>
              <a:t>:</a:t>
            </a:r>
          </a:p>
          <a:p>
            <a:pPr lvl="0" fontAlgn="base"/>
            <a:r>
              <a:rPr lang="ru-RU" sz="1400" dirty="0" smtClean="0">
                <a:latin typeface="Times New Roman" pitchFamily="18" charset="0"/>
                <a:cs typeface="Times New Roman" pitchFamily="18" charset="0"/>
              </a:rPr>
              <a:t>играйте с малышом, когда у него и у вас хорошее настроение;</a:t>
            </a:r>
          </a:p>
          <a:p>
            <a:pPr lvl="0" fontAlgn="base"/>
            <a:r>
              <a:rPr lang="ru-RU" sz="1400" dirty="0" smtClean="0">
                <a:latin typeface="Times New Roman" pitchFamily="18" charset="0"/>
                <a:cs typeface="Times New Roman" pitchFamily="18" charset="0"/>
              </a:rPr>
              <a:t>игры усложняются постепенно, а начинать нужно с самого простого;</a:t>
            </a:r>
          </a:p>
          <a:p>
            <a:pPr lvl="0" fontAlgn="base"/>
            <a:r>
              <a:rPr lang="ru-RU" sz="1400" dirty="0" smtClean="0">
                <a:latin typeface="Times New Roman" pitchFamily="18" charset="0"/>
                <a:cs typeface="Times New Roman" pitchFamily="18" charset="0"/>
              </a:rPr>
              <a:t>материал для игр (картинки, сюжеты) выбирайте понятный для восприятия ребенка;</a:t>
            </a:r>
          </a:p>
          <a:p>
            <a:pPr lvl="0" fontAlgn="base"/>
            <a:r>
              <a:rPr lang="ru-RU" sz="1400" dirty="0" smtClean="0">
                <a:latin typeface="Times New Roman" pitchFamily="18" charset="0"/>
                <a:cs typeface="Times New Roman" pitchFamily="18" charset="0"/>
              </a:rPr>
              <a:t>начинайте играть с повторения того, что ребёнок уже знает, чтобы закрепить полученные знания и создать ситуацию успеха.</a:t>
            </a:r>
          </a:p>
          <a:p>
            <a:pPr>
              <a:buNone/>
            </a:pPr>
            <a:endParaRPr lang="ru-RU" sz="1400" dirty="0">
              <a:latin typeface="Times New Roman" pitchFamily="18" charset="0"/>
              <a:cs typeface="Times New Roman" pitchFamily="18" charset="0"/>
            </a:endParaRPr>
          </a:p>
        </p:txBody>
      </p:sp>
      <p:pic>
        <p:nvPicPr>
          <p:cNvPr id="6" name="Рисунок 5" descr="shablony-006.png"/>
          <p:cNvPicPr>
            <a:picLocks noChangeAspect="1"/>
          </p:cNvPicPr>
          <p:nvPr/>
        </p:nvPicPr>
        <p:blipFill>
          <a:blip r:embed="rId2" cstate="print"/>
          <a:stretch>
            <a:fillRect/>
          </a:stretch>
        </p:blipFill>
        <p:spPr>
          <a:xfrm>
            <a:off x="6732240" y="3212976"/>
            <a:ext cx="2016224" cy="1800200"/>
          </a:xfrm>
          <a:prstGeom prst="rect">
            <a:avLst/>
          </a:prstGeom>
        </p:spPr>
      </p:pic>
    </p:spTree>
  </p:cSld>
  <p:clrMapOvr>
    <a:masterClrMapping/>
  </p:clrMapOvr>
  <p:transition spd="med">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1354162"/>
          </a:xfrm>
        </p:spPr>
        <p:txBody>
          <a:bodyPr>
            <a:normAutofit/>
          </a:bodyPr>
          <a:lstStyle/>
          <a:p>
            <a:pPr algn="l">
              <a:buFont typeface="Arial" pitchFamily="34" charset="0"/>
              <a:buChar char="•"/>
            </a:pPr>
            <a:r>
              <a:rPr lang="ru-RU" sz="1600" u="sng" dirty="0" smtClean="0">
                <a:solidFill>
                  <a:schemeClr val="tx1"/>
                </a:solidFill>
                <a:latin typeface="Times New Roman" pitchFamily="18" charset="0"/>
                <a:cs typeface="Times New Roman" pitchFamily="18" charset="0"/>
              </a:rPr>
              <a:t>Игры направленные на</a:t>
            </a:r>
            <a:r>
              <a:rPr lang="ru-RU" sz="1600" dirty="0" smtClean="0">
                <a:solidFill>
                  <a:schemeClr val="tx1"/>
                </a:solidFill>
                <a:latin typeface="Times New Roman" pitchFamily="18" charset="0"/>
                <a:cs typeface="Times New Roman" pitchFamily="18" charset="0"/>
              </a:rPr>
              <a:t> развитие зрительной памяти, концентрации зрительного внимания, развитие устойчивости взгляда.</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980728"/>
            <a:ext cx="8229600" cy="5145435"/>
          </a:xfrm>
        </p:spPr>
        <p:txBody>
          <a:bodyPr>
            <a:normAutofit/>
          </a:bodyPr>
          <a:lstStyle/>
          <a:p>
            <a:pPr>
              <a:buNone/>
            </a:pPr>
            <a:r>
              <a:rPr lang="ru-RU" sz="1400" dirty="0" smtClean="0">
                <a:latin typeface="Times New Roman" pitchFamily="18" charset="0"/>
                <a:cs typeface="Times New Roman" pitchFamily="18" charset="0"/>
              </a:rPr>
              <a:t>    • </a:t>
            </a:r>
            <a:r>
              <a:rPr lang="ru-RU" sz="1200" dirty="0" smtClean="0">
                <a:latin typeface="Times New Roman" pitchFamily="18" charset="0"/>
                <a:cs typeface="Times New Roman" pitchFamily="18" charset="0"/>
              </a:rPr>
              <a:t>НАЙДИ ИГРУШКУ • ПРЯТКИ • НАЙДИ ТАЙНИК • ФОТОГРАФИЯ, ИЛИ ЧЕГО НЕ ХВАТАЕТ? •ЧТО ИЗМЕНИЛОСЬ?</a:t>
            </a:r>
            <a:r>
              <a:rPr lang="ru-RU" sz="1200" b="1"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УЗОРЫ  др.игры.</a:t>
            </a:r>
            <a:endParaRPr lang="ru-RU" sz="1400" dirty="0" smtClean="0">
              <a:latin typeface="Times New Roman" pitchFamily="18" charset="0"/>
              <a:cs typeface="Times New Roman" pitchFamily="18" charset="0"/>
            </a:endParaRPr>
          </a:p>
          <a:p>
            <a:pPr>
              <a:buNone/>
            </a:pPr>
            <a:endParaRPr lang="ru-RU" sz="1400" dirty="0" smtClean="0">
              <a:latin typeface="Times New Roman" pitchFamily="18" charset="0"/>
              <a:cs typeface="Times New Roman" pitchFamily="18" charset="0"/>
            </a:endParaRPr>
          </a:p>
          <a:p>
            <a:r>
              <a:rPr lang="ru-RU" sz="1700" u="sng" dirty="0" smtClean="0">
                <a:latin typeface="Times New Roman" pitchFamily="18" charset="0"/>
                <a:cs typeface="Times New Roman" pitchFamily="18" charset="0"/>
              </a:rPr>
              <a:t> Игры для развития  слухоречевой памяти </a:t>
            </a:r>
            <a:r>
              <a:rPr lang="ru-RU" sz="1700" dirty="0" smtClean="0">
                <a:latin typeface="Times New Roman" pitchFamily="18" charset="0"/>
                <a:cs typeface="Times New Roman" pitchFamily="18" charset="0"/>
              </a:rPr>
              <a:t> формируют устойчивость акустического внимания, расширение объема слухового восприятия, подготовка акустических систем ребенка к усвоению фонем родного языка:</a:t>
            </a:r>
          </a:p>
          <a:p>
            <a:pPr>
              <a:buNone/>
            </a:pPr>
            <a:r>
              <a:rPr lang="ru-RU" sz="1400" dirty="0" smtClean="0">
                <a:latin typeface="Times New Roman" pitchFamily="18" charset="0"/>
                <a:cs typeface="Times New Roman" pitchFamily="18" charset="0"/>
              </a:rPr>
              <a:t>             </a:t>
            </a:r>
            <a:r>
              <a:rPr lang="ru-RU" sz="1200" dirty="0" smtClean="0">
                <a:latin typeface="Times New Roman" pitchFamily="18" charset="0"/>
                <a:cs typeface="Times New Roman" pitchFamily="18" charset="0"/>
              </a:rPr>
              <a:t>• ЗА ПОКУПКАМИ• ПУТЕШЕСТВИЕ •КТО ПРИШЕЛ В ГОСТИ? •ВЕСЕЛЫЙ ПОЕЗД •НАЙДИ ПАРУ и др.</a:t>
            </a:r>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ru-RU" sz="1400" u="sng" dirty="0" smtClean="0">
                <a:latin typeface="Times New Roman" pitchFamily="18" charset="0"/>
                <a:cs typeface="Times New Roman" pitchFamily="18" charset="0"/>
              </a:rPr>
              <a:t> </a:t>
            </a:r>
            <a:r>
              <a:rPr lang="ru-RU" sz="1700" u="sng" dirty="0" smtClean="0">
                <a:latin typeface="Times New Roman" pitchFamily="18" charset="0"/>
                <a:cs typeface="Times New Roman" pitchFamily="18" charset="0"/>
              </a:rPr>
              <a:t>Двигательная память :  </a:t>
            </a:r>
            <a:r>
              <a:rPr lang="ru-RU" sz="1700" dirty="0" smtClean="0">
                <a:latin typeface="Times New Roman" pitchFamily="18" charset="0"/>
                <a:cs typeface="Times New Roman" pitchFamily="18" charset="0"/>
              </a:rPr>
              <a:t>• ТАНЕЦ •Это универсальная игра, направленная на развитие не только двигательной памяти, но и зрительной, слухоречевой, а также пространственных представлений и воображения.</a:t>
            </a:r>
          </a:p>
          <a:p>
            <a:pPr>
              <a:buNone/>
            </a:pPr>
            <a:r>
              <a:rPr lang="ru-RU" sz="1500" dirty="0" smtClean="0">
                <a:latin typeface="Times New Roman" pitchFamily="18" charset="0"/>
                <a:cs typeface="Times New Roman" pitchFamily="18" charset="0"/>
              </a:rPr>
              <a:t>              Можно и нужно развивать все виды памяти ребенка в повседневной жизни, в быту. Просите ребенка время от времени, закрыв глаза, угадывать на ощупь принесенный вами предмет (тактильная память), на вкус угадывать приготовленное блюдо, по звуку (шум, треск, звон и т. д.) определять знакомый ему источник.</a:t>
            </a:r>
          </a:p>
          <a:p>
            <a:pPr>
              <a:buNone/>
            </a:pPr>
            <a:r>
              <a:rPr lang="ru-RU" sz="1500" dirty="0" smtClean="0">
                <a:latin typeface="Times New Roman" pitchFamily="18" charset="0"/>
                <a:cs typeface="Times New Roman" pitchFamily="18" charset="0"/>
              </a:rPr>
              <a:t> </a:t>
            </a:r>
          </a:p>
          <a:p>
            <a:endParaRPr lang="ru-RU" sz="1400" dirty="0">
              <a:latin typeface="Times New Roman" pitchFamily="18" charset="0"/>
              <a:cs typeface="Times New Roman" pitchFamily="18" charset="0"/>
            </a:endParaRPr>
          </a:p>
        </p:txBody>
      </p:sp>
      <p:pic>
        <p:nvPicPr>
          <p:cNvPr id="4" name="Picture 2" descr="D:\Новая папка (2)\Volshebnye_korobochki.jpg"/>
          <p:cNvPicPr>
            <a:picLocks noChangeAspect="1" noChangeArrowheads="1"/>
          </p:cNvPicPr>
          <p:nvPr/>
        </p:nvPicPr>
        <p:blipFill>
          <a:blip r:embed="rId2" cstate="print"/>
          <a:srcRect/>
          <a:stretch>
            <a:fillRect/>
          </a:stretch>
        </p:blipFill>
        <p:spPr bwMode="auto">
          <a:xfrm>
            <a:off x="6588224" y="4869160"/>
            <a:ext cx="2088000" cy="1551065"/>
          </a:xfrm>
          <a:prstGeom prst="rect">
            <a:avLst/>
          </a:prstGeom>
          <a:noFill/>
        </p:spPr>
      </p:pic>
      <p:pic>
        <p:nvPicPr>
          <p:cNvPr id="4098" name="Picture 2" descr="D:\Новая папка (2)\shop_items_catalog_image1121.jpg"/>
          <p:cNvPicPr>
            <a:picLocks noChangeAspect="1" noChangeArrowheads="1"/>
          </p:cNvPicPr>
          <p:nvPr/>
        </p:nvPicPr>
        <p:blipFill>
          <a:blip r:embed="rId3" cstate="print"/>
          <a:srcRect/>
          <a:stretch>
            <a:fillRect/>
          </a:stretch>
        </p:blipFill>
        <p:spPr bwMode="auto">
          <a:xfrm>
            <a:off x="611560" y="5085184"/>
            <a:ext cx="1944000" cy="1409400"/>
          </a:xfrm>
          <a:prstGeom prst="rect">
            <a:avLst/>
          </a:prstGeom>
          <a:noFill/>
        </p:spPr>
      </p:pic>
      <p:pic>
        <p:nvPicPr>
          <p:cNvPr id="4100" name="Picture 4" descr="D:\Новая папка (2)\1361084091.jpg"/>
          <p:cNvPicPr>
            <a:picLocks noChangeAspect="1" noChangeArrowheads="1"/>
          </p:cNvPicPr>
          <p:nvPr/>
        </p:nvPicPr>
        <p:blipFill>
          <a:blip r:embed="rId4" cstate="print"/>
          <a:srcRect/>
          <a:stretch>
            <a:fillRect/>
          </a:stretch>
        </p:blipFill>
        <p:spPr bwMode="auto">
          <a:xfrm>
            <a:off x="3635896" y="5157192"/>
            <a:ext cx="1980000" cy="148104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11960" y="274638"/>
            <a:ext cx="2520280" cy="1426170"/>
          </a:xfrm>
        </p:spPr>
        <p:txBody>
          <a:bodyPr>
            <a:normAutofit/>
          </a:bodyPr>
          <a:lstStyle/>
          <a:p>
            <a:pPr algn="ctr"/>
            <a:r>
              <a:rPr lang="ru-RU" sz="2000" dirty="0" smtClean="0">
                <a:solidFill>
                  <a:schemeClr val="tx1"/>
                </a:solidFill>
                <a:latin typeface="Times New Roman" pitchFamily="18" charset="0"/>
                <a:cs typeface="Times New Roman" pitchFamily="18" charset="0"/>
              </a:rPr>
              <a:t>Внимание</a:t>
            </a:r>
            <a:endParaRPr lang="ru-RU" sz="20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827584" y="1628800"/>
            <a:ext cx="7704856" cy="4896544"/>
          </a:xfrm>
        </p:spPr>
        <p:txBody>
          <a:bodyPr>
            <a:normAutofit/>
          </a:bodyPr>
          <a:lstStyle/>
          <a:p>
            <a:r>
              <a:rPr lang="ru-RU" sz="1400" b="1" dirty="0" smtClean="0">
                <a:latin typeface="Times New Roman" pitchFamily="18" charset="0"/>
                <a:cs typeface="Times New Roman" pitchFamily="18" charset="0"/>
              </a:rPr>
              <a:t>Внимание</a:t>
            </a:r>
            <a:r>
              <a:rPr lang="ru-RU" sz="1400" dirty="0" smtClean="0">
                <a:latin typeface="Times New Roman" pitchFamily="18" charset="0"/>
                <a:cs typeface="Times New Roman" pitchFamily="18" charset="0"/>
              </a:rPr>
              <a:t> - это направленность и сосредоточенность нашего сознания на определенном объекте: </a:t>
            </a:r>
            <a:r>
              <a:rPr lang="ru-RU" sz="1400" i="1" dirty="0" smtClean="0">
                <a:latin typeface="Times New Roman" pitchFamily="18" charset="0"/>
                <a:cs typeface="Times New Roman" pitchFamily="18" charset="0"/>
              </a:rPr>
              <a:t>Внешнее внимание</a:t>
            </a:r>
            <a:r>
              <a:rPr lang="ru-RU" sz="1400" dirty="0" smtClean="0">
                <a:latin typeface="Times New Roman" pitchFamily="18" charset="0"/>
                <a:cs typeface="Times New Roman" pitchFamily="18" charset="0"/>
              </a:rPr>
              <a:t> направлено на окружающие предметы и явления, </a:t>
            </a:r>
            <a:r>
              <a:rPr lang="ru-RU" sz="1400" i="1" dirty="0" smtClean="0">
                <a:latin typeface="Times New Roman" pitchFamily="18" charset="0"/>
                <a:cs typeface="Times New Roman" pitchFamily="18" charset="0"/>
              </a:rPr>
              <a:t>внутреннее -</a:t>
            </a:r>
            <a:r>
              <a:rPr lang="ru-RU" sz="1400" dirty="0" smtClean="0">
                <a:latin typeface="Times New Roman" pitchFamily="18" charset="0"/>
                <a:cs typeface="Times New Roman" pitchFamily="18" charset="0"/>
              </a:rPr>
              <a:t> на собственные мысли, чувства и переживания.</a:t>
            </a:r>
          </a:p>
          <a:p>
            <a:r>
              <a:rPr lang="ru-RU" sz="1600" b="1" dirty="0" smtClean="0">
                <a:latin typeface="Times New Roman" pitchFamily="18" charset="0"/>
                <a:cs typeface="Times New Roman" pitchFamily="18" charset="0"/>
              </a:rPr>
              <a:t>Виды внимания:</a:t>
            </a:r>
          </a:p>
          <a:p>
            <a:r>
              <a:rPr lang="ru-RU" sz="1400" b="1" dirty="0" smtClean="0">
                <a:latin typeface="Times New Roman" pitchFamily="18" charset="0"/>
                <a:cs typeface="Times New Roman" pitchFamily="18" charset="0"/>
              </a:rPr>
              <a:t>Непроизвольное внимание</a:t>
            </a:r>
            <a:r>
              <a:rPr lang="ru-RU" sz="1400" dirty="0" smtClean="0">
                <a:latin typeface="Times New Roman" pitchFamily="18" charset="0"/>
                <a:cs typeface="Times New Roman" pitchFamily="18" charset="0"/>
              </a:rPr>
              <a:t> не зависит ни от нашего желания, ни от нашей воли или намерений. Оно происходит, возникает как бы само по себе, без всяких усилий с нашей стороны.</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Произвольным (преднамеренным) вниманием,</a:t>
            </a:r>
            <a:r>
              <a:rPr lang="ru-RU" sz="1400" dirty="0" smtClean="0">
                <a:latin typeface="Times New Roman" pitchFamily="18" charset="0"/>
                <a:cs typeface="Times New Roman" pitchFamily="18" charset="0"/>
              </a:rPr>
              <a:t> когда человек ставит себе определенную цель и прилагает усилия, старания для ее достижени</a:t>
            </a:r>
            <a:r>
              <a:rPr lang="tt-RU" sz="1400" dirty="0" smtClean="0">
                <a:latin typeface="Times New Roman" pitchFamily="18" charset="0"/>
                <a:cs typeface="Times New Roman" pitchFamily="18" charset="0"/>
              </a:rPr>
              <a:t>я. </a:t>
            </a:r>
            <a:r>
              <a:rPr lang="ru-RU" sz="1400" dirty="0" smtClean="0">
                <a:latin typeface="Times New Roman" pitchFamily="18" charset="0"/>
                <a:cs typeface="Times New Roman" pitchFamily="18" charset="0"/>
              </a:rPr>
              <a:t>Произвольное внимание иногда переходит в так называемое </a:t>
            </a:r>
            <a:r>
              <a:rPr lang="ru-RU" sz="1400" i="1" dirty="0" err="1" smtClean="0">
                <a:latin typeface="Times New Roman" pitchFamily="18" charset="0"/>
                <a:cs typeface="Times New Roman" pitchFamily="18" charset="0"/>
              </a:rPr>
              <a:t>послепроизвольное</a:t>
            </a:r>
            <a:r>
              <a:rPr lang="ru-RU" sz="1400" i="1" dirty="0" smtClean="0">
                <a:latin typeface="Times New Roman" pitchFamily="18" charset="0"/>
                <a:cs typeface="Times New Roman" pitchFamily="18" charset="0"/>
              </a:rPr>
              <a:t> внимание.</a:t>
            </a:r>
            <a:r>
              <a:rPr lang="ru-RU" sz="1400" dirty="0" smtClean="0">
                <a:latin typeface="Times New Roman" pitchFamily="18" charset="0"/>
                <a:cs typeface="Times New Roman" pitchFamily="18" charset="0"/>
              </a:rPr>
              <a:t> Одним из условий такого перехода является интерес к определенной деятельности. </a:t>
            </a:r>
          </a:p>
          <a:p>
            <a:endParaRPr lang="ru-RU" sz="1400" b="1" dirty="0">
              <a:latin typeface="Times New Roman" pitchFamily="18" charset="0"/>
              <a:cs typeface="Times New Roman" pitchFamily="18" charset="0"/>
            </a:endParaRPr>
          </a:p>
        </p:txBody>
      </p:sp>
      <p:pic>
        <p:nvPicPr>
          <p:cNvPr id="9" name="Рисунок 8" descr="priem.jpg"/>
          <p:cNvPicPr>
            <a:picLocks noChangeAspect="1"/>
          </p:cNvPicPr>
          <p:nvPr/>
        </p:nvPicPr>
        <p:blipFill>
          <a:blip r:embed="rId2" cstate="print"/>
          <a:stretch>
            <a:fillRect/>
          </a:stretch>
        </p:blipFill>
        <p:spPr>
          <a:xfrm>
            <a:off x="5364088" y="4221088"/>
            <a:ext cx="3001516" cy="2251137"/>
          </a:xfrm>
          <a:prstGeom prst="rect">
            <a:avLst/>
          </a:prstGeom>
        </p:spPr>
      </p:pic>
      <p:pic>
        <p:nvPicPr>
          <p:cNvPr id="2050" name="Picture 2" descr="D:\Новая папка (2)\Haber_img.jpg"/>
          <p:cNvPicPr>
            <a:picLocks noChangeAspect="1" noChangeArrowheads="1"/>
          </p:cNvPicPr>
          <p:nvPr/>
        </p:nvPicPr>
        <p:blipFill>
          <a:blip r:embed="rId3" cstate="print"/>
          <a:srcRect/>
          <a:stretch>
            <a:fillRect/>
          </a:stretch>
        </p:blipFill>
        <p:spPr bwMode="auto">
          <a:xfrm>
            <a:off x="2195736" y="0"/>
            <a:ext cx="1476000" cy="144016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274638"/>
            <a:ext cx="6161888" cy="1143000"/>
          </a:xfrm>
        </p:spPr>
        <p:txBody>
          <a:bodyPr>
            <a:normAutofit fontScale="90000"/>
          </a:bodyPr>
          <a:lstStyle/>
          <a:p>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
            </a:r>
            <a:br>
              <a:rPr lang="ru-RU" sz="1800" b="1" dirty="0" smtClean="0">
                <a:solidFill>
                  <a:schemeClr val="tx1"/>
                </a:solidFill>
                <a:latin typeface="Times New Roman" pitchFamily="18" charset="0"/>
                <a:cs typeface="Times New Roman" pitchFamily="18" charset="0"/>
              </a:rPr>
            </a:br>
            <a:r>
              <a:rPr lang="ru-RU" sz="1800" b="1" dirty="0" smtClean="0">
                <a:solidFill>
                  <a:schemeClr val="tx1"/>
                </a:solidFill>
                <a:latin typeface="Times New Roman" pitchFamily="18" charset="0"/>
                <a:cs typeface="Times New Roman" pitchFamily="18" charset="0"/>
              </a:rPr>
              <a:t>Свойства внимания:</a:t>
            </a:r>
            <a:r>
              <a:rPr lang="ru-RU" sz="1800" b="1" dirty="0" smtClean="0">
                <a:latin typeface="Times New Roman" pitchFamily="18" charset="0"/>
                <a:cs typeface="Times New Roman" pitchFamily="18" charset="0"/>
              </a:rPr>
              <a:t/>
            </a:r>
            <a:br>
              <a:rPr lang="ru-RU" sz="1800" b="1" dirty="0" smtClean="0">
                <a:latin typeface="Times New Roman" pitchFamily="18" charset="0"/>
                <a:cs typeface="Times New Roman" pitchFamily="18" charset="0"/>
              </a:rPr>
            </a:br>
            <a:endParaRPr lang="ru-RU" sz="1800" b="1" dirty="0"/>
          </a:p>
        </p:txBody>
      </p:sp>
      <p:sp>
        <p:nvSpPr>
          <p:cNvPr id="3" name="Содержимое 2"/>
          <p:cNvSpPr>
            <a:spLocks noGrp="1"/>
          </p:cNvSpPr>
          <p:nvPr>
            <p:ph idx="1"/>
          </p:nvPr>
        </p:nvSpPr>
        <p:spPr>
          <a:xfrm>
            <a:off x="2843808" y="1484784"/>
            <a:ext cx="6089880" cy="4763616"/>
          </a:xfrm>
        </p:spPr>
        <p:txBody>
          <a:bodyPr>
            <a:normAutofit/>
          </a:bodyPr>
          <a:lstStyle/>
          <a:p>
            <a:r>
              <a:rPr lang="ru-RU" sz="1400" b="1" dirty="0" smtClean="0">
                <a:latin typeface="Times New Roman" pitchFamily="18" charset="0"/>
                <a:cs typeface="Times New Roman" pitchFamily="18" charset="0"/>
              </a:rPr>
              <a:t>Сосредоточенность</a:t>
            </a:r>
            <a:r>
              <a:rPr lang="ru-RU" sz="1400" dirty="0" smtClean="0">
                <a:latin typeface="Times New Roman" pitchFamily="18" charset="0"/>
                <a:cs typeface="Times New Roman" pitchFamily="18" charset="0"/>
              </a:rPr>
              <a:t> - это удержание внимания на одном объекте или одной деятельности при отвлечении от всего остального.</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Устойчивость</a:t>
            </a:r>
            <a:r>
              <a:rPr lang="ru-RU" sz="1400" dirty="0" smtClean="0">
                <a:latin typeface="Times New Roman" pitchFamily="18" charset="0"/>
                <a:cs typeface="Times New Roman" pitchFamily="18" charset="0"/>
              </a:rPr>
              <a:t> - это длительное удержание внимания на предмете или какой-нибудь деятельности</a:t>
            </a:r>
            <a:r>
              <a:rPr lang="tt-RU" sz="1400" dirty="0" smtClean="0">
                <a:latin typeface="Times New Roman" pitchFamily="18" charset="0"/>
                <a:cs typeface="Times New Roman" pitchFamily="18" charset="0"/>
              </a:rPr>
              <a:t>.</a:t>
            </a:r>
            <a:r>
              <a:rPr lang="tt-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Объем</a:t>
            </a:r>
            <a:r>
              <a:rPr lang="ru-RU" sz="1400" dirty="0" smtClean="0">
                <a:latin typeface="Times New Roman" pitchFamily="18" charset="0"/>
                <a:cs typeface="Times New Roman" pitchFamily="18" charset="0"/>
              </a:rPr>
              <a:t> - это количество объектов, которые охватываются вниманием </a:t>
            </a:r>
            <a:r>
              <a:rPr lang="ru-RU" sz="1400" dirty="0" err="1" smtClean="0">
                <a:latin typeface="Times New Roman" pitchFamily="18" charset="0"/>
                <a:cs typeface="Times New Roman" pitchFamily="18" charset="0"/>
              </a:rPr>
              <a:t>одномоментно</a:t>
            </a:r>
            <a:r>
              <a:rPr lang="ru-RU" sz="1400" dirty="0" smtClean="0">
                <a:latin typeface="Times New Roman" pitchFamily="18" charset="0"/>
                <a:cs typeface="Times New Roman" pitchFamily="18" charset="0"/>
              </a:rPr>
              <a:t>, одновременно</a:t>
            </a:r>
            <a:r>
              <a:rPr lang="tt-RU" sz="1400" dirty="0" smtClean="0">
                <a:latin typeface="Times New Roman" pitchFamily="18" charset="0"/>
                <a:cs typeface="Times New Roman" pitchFamily="18" charset="0"/>
              </a:rPr>
              <a:t>.</a:t>
            </a:r>
          </a:p>
          <a:p>
            <a:r>
              <a:rPr lang="tt-RU"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Распределение внимания</a:t>
            </a:r>
            <a:r>
              <a:rPr lang="ru-RU" sz="1400" dirty="0" smtClean="0">
                <a:latin typeface="Times New Roman" pitchFamily="18" charset="0"/>
                <a:cs typeface="Times New Roman" pitchFamily="18" charset="0"/>
              </a:rPr>
              <a:t> - это умение выполнять две или более различные деятельности, удерживая на них свое внимание.</a:t>
            </a:r>
            <a:r>
              <a:rPr lang="ru-RU" sz="1400" b="1" dirty="0" smtClean="0">
                <a:latin typeface="Times New Roman" pitchFamily="18" charset="0"/>
                <a:cs typeface="Times New Roman" pitchFamily="18" charset="0"/>
              </a:rPr>
              <a:t> </a:t>
            </a:r>
          </a:p>
          <a:p>
            <a:r>
              <a:rPr lang="ru-RU" sz="1400" b="1" dirty="0" smtClean="0">
                <a:latin typeface="Times New Roman" pitchFamily="18" charset="0"/>
                <a:cs typeface="Times New Roman" pitchFamily="18" charset="0"/>
              </a:rPr>
              <a:t>Переключение</a:t>
            </a:r>
            <a:r>
              <a:rPr lang="ru-RU" sz="1400" dirty="0" smtClean="0">
                <a:latin typeface="Times New Roman" pitchFamily="18" charset="0"/>
                <a:cs typeface="Times New Roman" pitchFamily="18" charset="0"/>
              </a:rPr>
              <a:t> - это сознательное и осмысленное перемещение внимания с одного предмета или действия на другие, это перестройка внимания, переход его с одного объекта на другой в связи с изменением задачи деятельности</a:t>
            </a:r>
            <a:r>
              <a:rPr lang="tt-RU"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endParaRPr lang="ru-RU" dirty="0"/>
          </a:p>
        </p:txBody>
      </p:sp>
      <p:pic>
        <p:nvPicPr>
          <p:cNvPr id="6" name="Рисунок 5" descr="89a3e0d315e3cef76f6bcfa03a21611f_b.jpg"/>
          <p:cNvPicPr>
            <a:picLocks noChangeAspect="1"/>
          </p:cNvPicPr>
          <p:nvPr/>
        </p:nvPicPr>
        <p:blipFill>
          <a:blip r:embed="rId2" cstate="print"/>
          <a:srcRect b="15556"/>
          <a:stretch>
            <a:fillRect/>
          </a:stretch>
        </p:blipFill>
        <p:spPr>
          <a:xfrm>
            <a:off x="323528" y="620688"/>
            <a:ext cx="2376000" cy="2448272"/>
          </a:xfrm>
          <a:prstGeom prst="rect">
            <a:avLst/>
          </a:prstGeom>
        </p:spPr>
      </p:pic>
      <p:pic>
        <p:nvPicPr>
          <p:cNvPr id="4098" name="Picture 2" descr="D:\Новая папка (2)\1312741369_ef9b1c795c.jpg"/>
          <p:cNvPicPr>
            <a:picLocks noChangeAspect="1" noChangeArrowheads="1"/>
          </p:cNvPicPr>
          <p:nvPr/>
        </p:nvPicPr>
        <p:blipFill>
          <a:blip r:embed="rId3" cstate="print"/>
          <a:srcRect/>
          <a:stretch>
            <a:fillRect/>
          </a:stretch>
        </p:blipFill>
        <p:spPr bwMode="auto">
          <a:xfrm>
            <a:off x="611560" y="4509120"/>
            <a:ext cx="2808000" cy="204984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chemeClr val="tx1"/>
                </a:solidFill>
                <a:latin typeface="Times New Roman" pitchFamily="18" charset="0"/>
                <a:cs typeface="Times New Roman" pitchFamily="18" charset="0"/>
              </a:rPr>
              <a:t>Виды нарушения внимания</a:t>
            </a:r>
            <a:endParaRPr lang="ru-RU" sz="20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1435608" y="2492896"/>
            <a:ext cx="7498080" cy="2880320"/>
          </a:xfrm>
        </p:spPr>
        <p:txBody>
          <a:bodyPr>
            <a:normAutofit fontScale="92500" lnSpcReduction="10000"/>
          </a:bodyPr>
          <a:lstStyle/>
          <a:p>
            <a:pPr lvl="0"/>
            <a:r>
              <a:rPr lang="ru-RU" sz="1800" dirty="0" smtClean="0">
                <a:latin typeface="Times New Roman" pitchFamily="18" charset="0"/>
                <a:cs typeface="Times New Roman" pitchFamily="18" charset="0"/>
              </a:rPr>
              <a:t>порхающая рассеянность (рассеянное внимание);</a:t>
            </a:r>
          </a:p>
          <a:p>
            <a:pPr lvl="0"/>
            <a:r>
              <a:rPr lang="ru-RU" sz="1800" dirty="0" smtClean="0">
                <a:latin typeface="Times New Roman" pitchFamily="18" charset="0"/>
                <a:cs typeface="Times New Roman" pitchFamily="18" charset="0"/>
              </a:rPr>
              <a:t>старческая рассеянность (</a:t>
            </a:r>
            <a:r>
              <a:rPr lang="ru-RU" sz="1800" dirty="0" err="1" smtClean="0">
                <a:latin typeface="Times New Roman" pitchFamily="18" charset="0"/>
                <a:cs typeface="Times New Roman" pitchFamily="18" charset="0"/>
              </a:rPr>
              <a:t>рассеянность</a:t>
            </a:r>
            <a:r>
              <a:rPr lang="ru-RU" sz="1800" dirty="0" smtClean="0">
                <a:latin typeface="Times New Roman" pitchFamily="18" charset="0"/>
                <a:cs typeface="Times New Roman" pitchFamily="18" charset="0"/>
              </a:rPr>
              <a:t> с неспособностью переключаться);</a:t>
            </a:r>
          </a:p>
          <a:p>
            <a:pPr lvl="0"/>
            <a:r>
              <a:rPr lang="ru-RU" sz="1800" dirty="0" smtClean="0">
                <a:latin typeface="Times New Roman" pitchFamily="18" charset="0"/>
                <a:cs typeface="Times New Roman" pitchFamily="18" charset="0"/>
              </a:rPr>
              <a:t>невнимательность ученого (чрезмерная концентрация внимания с неспособностью быстро переключаться);</a:t>
            </a:r>
          </a:p>
          <a:p>
            <a:pPr lvl="0"/>
            <a:r>
              <a:rPr lang="ru-RU" sz="1800" dirty="0" smtClean="0">
                <a:latin typeface="Times New Roman" pitchFamily="18" charset="0"/>
                <a:cs typeface="Times New Roman" pitchFamily="18" charset="0"/>
              </a:rPr>
              <a:t>специфические нарушения, если они касаются только одних видов внимания или памяти;</a:t>
            </a:r>
          </a:p>
          <a:p>
            <a:pPr lvl="0"/>
            <a:r>
              <a:rPr lang="ru-RU" sz="1800" dirty="0" smtClean="0">
                <a:latin typeface="Times New Roman" pitchFamily="18" charset="0"/>
                <a:cs typeface="Times New Roman" pitchFamily="18" charset="0"/>
              </a:rPr>
              <a:t>модально-неспецифические нарушения внимания, когда одновременно возникают дефекты зрительных, слуховых, тактильных и двигательных анализаторов.</a:t>
            </a:r>
          </a:p>
          <a:p>
            <a:pPr>
              <a:buNone/>
            </a:pPr>
            <a:r>
              <a:rPr lang="ru-RU" sz="1800" dirty="0" smtClean="0">
                <a:latin typeface="Times New Roman" pitchFamily="18" charset="0"/>
                <a:cs typeface="Times New Roman" pitchFamily="18" charset="0"/>
              </a:rPr>
              <a:t> </a:t>
            </a:r>
          </a:p>
          <a:p>
            <a:endParaRPr lang="ru-RU" sz="2100" dirty="0">
              <a:latin typeface="Times New Roman" pitchFamily="18" charset="0"/>
              <a:cs typeface="Times New Roman" pitchFamily="18" charset="0"/>
            </a:endParaRPr>
          </a:p>
        </p:txBody>
      </p:sp>
      <p:pic>
        <p:nvPicPr>
          <p:cNvPr id="1026" name="Picture 2" descr="D:\Новая папка (2)\sXMhcll0uQo.jpg"/>
          <p:cNvPicPr>
            <a:picLocks noChangeAspect="1" noChangeArrowheads="1"/>
          </p:cNvPicPr>
          <p:nvPr/>
        </p:nvPicPr>
        <p:blipFill>
          <a:blip r:embed="rId2" cstate="print"/>
          <a:srcRect/>
          <a:stretch>
            <a:fillRect/>
          </a:stretch>
        </p:blipFill>
        <p:spPr bwMode="auto">
          <a:xfrm>
            <a:off x="5868144" y="260648"/>
            <a:ext cx="3096000" cy="2322000"/>
          </a:xfrm>
          <a:prstGeom prst="rect">
            <a:avLst/>
          </a:prstGeom>
          <a:noFill/>
        </p:spPr>
      </p:pic>
      <p:pic>
        <p:nvPicPr>
          <p:cNvPr id="5" name="Picture 2" descr="D:\Новая папка (2)\_600_600_90_2057839001321585686.jpg"/>
          <p:cNvPicPr>
            <a:picLocks noChangeAspect="1" noChangeArrowheads="1"/>
          </p:cNvPicPr>
          <p:nvPr/>
        </p:nvPicPr>
        <p:blipFill>
          <a:blip r:embed="rId3" cstate="print"/>
          <a:srcRect/>
          <a:stretch>
            <a:fillRect/>
          </a:stretch>
        </p:blipFill>
        <p:spPr bwMode="auto">
          <a:xfrm>
            <a:off x="0" y="4969080"/>
            <a:ext cx="1908000" cy="188892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chemeClr val="tx1"/>
                </a:solidFill>
                <a:latin typeface="Times New Roman" pitchFamily="18" charset="0"/>
                <a:cs typeface="Times New Roman" pitchFamily="18" charset="0"/>
              </a:rPr>
              <a:t>Особенности внимания младших дошкольников</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1400" dirty="0" smtClean="0">
                <a:latin typeface="Times New Roman" pitchFamily="18" charset="0"/>
                <a:cs typeface="Times New Roman" pitchFamily="18" charset="0"/>
              </a:rPr>
              <a:t>Внимание – это, прежде всего, устойчивая реакция ребенка на внешнее воздействие окружающей среды. У детей 3-5 лет преобладает непроизвольное внимание, оно не требует усилий и возникает само по себе. Проявляется в реакции ребенка на все яркое, шумное и необычное.</a:t>
            </a:r>
          </a:p>
          <a:p>
            <a:endParaRPr lang="ru-RU" sz="1400" dirty="0" smtClean="0">
              <a:latin typeface="Times New Roman" pitchFamily="18" charset="0"/>
              <a:cs typeface="Times New Roman" pitchFamily="18" charset="0"/>
            </a:endParaRPr>
          </a:p>
          <a:p>
            <a:r>
              <a:rPr lang="ru-RU" sz="1600" b="1" dirty="0" smtClean="0">
                <a:latin typeface="Times New Roman" pitchFamily="18" charset="0"/>
                <a:cs typeface="Times New Roman" pitchFamily="18" charset="0"/>
              </a:rPr>
              <a:t>Нарушение внимания у детей:</a:t>
            </a:r>
            <a:endParaRPr lang="ru-RU" sz="16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Рассеянность  (концентрация внимания).Влияет: </a:t>
            </a:r>
          </a:p>
          <a:p>
            <a:r>
              <a:rPr lang="ru-RU" sz="1400" dirty="0" smtClean="0">
                <a:latin typeface="Times New Roman" pitchFamily="18" charset="0"/>
                <a:cs typeface="Times New Roman" pitchFamily="18" charset="0"/>
              </a:rPr>
              <a:t>Высокие нагрузки и переутомление, </a:t>
            </a:r>
            <a:r>
              <a:rPr lang="ru-RU" sz="1400" dirty="0" err="1" smtClean="0">
                <a:latin typeface="Times New Roman" pitchFamily="18" charset="0"/>
                <a:cs typeface="Times New Roman" pitchFamily="18" charset="0"/>
              </a:rPr>
              <a:t>гиперактивность</a:t>
            </a:r>
            <a:r>
              <a:rPr lang="ru-RU" sz="1400" dirty="0" smtClean="0">
                <a:latin typeface="Times New Roman" pitchFamily="18" charset="0"/>
                <a:cs typeface="Times New Roman" pitchFamily="18" charset="0"/>
              </a:rPr>
              <a:t> и импульсивность, компьютер и телевизионные передачи.</a:t>
            </a:r>
          </a:p>
          <a:p>
            <a:pPr algn="just"/>
            <a:endParaRPr lang="ru-RU" sz="1400" dirty="0" smtClean="0"/>
          </a:p>
          <a:p>
            <a:endParaRPr lang="ru-RU" sz="1400" dirty="0" smtClean="0"/>
          </a:p>
          <a:p>
            <a:endParaRPr lang="ru-RU" sz="1400" dirty="0">
              <a:latin typeface="Times New Roman" pitchFamily="18" charset="0"/>
              <a:cs typeface="Times New Roman" pitchFamily="18" charset="0"/>
            </a:endParaRPr>
          </a:p>
        </p:txBody>
      </p:sp>
      <p:pic>
        <p:nvPicPr>
          <p:cNvPr id="4" name="Рисунок 3" descr="1368677022_deti.jpg"/>
          <p:cNvPicPr>
            <a:picLocks noChangeAspect="1"/>
          </p:cNvPicPr>
          <p:nvPr/>
        </p:nvPicPr>
        <p:blipFill>
          <a:blip r:embed="rId2" cstate="print"/>
          <a:stretch>
            <a:fillRect/>
          </a:stretch>
        </p:blipFill>
        <p:spPr>
          <a:xfrm>
            <a:off x="5004048" y="3933056"/>
            <a:ext cx="3621782" cy="2581813"/>
          </a:xfrm>
          <a:prstGeom prst="rect">
            <a:avLst/>
          </a:prstGeom>
        </p:spPr>
      </p:pic>
      <p:pic>
        <p:nvPicPr>
          <p:cNvPr id="5123" name="Picture 3" descr="D:\Новая папка (2)\0025-005-Do-vstrechi-v-efire.jpg"/>
          <p:cNvPicPr>
            <a:picLocks noChangeAspect="1" noChangeArrowheads="1"/>
          </p:cNvPicPr>
          <p:nvPr/>
        </p:nvPicPr>
        <p:blipFill>
          <a:blip r:embed="rId3" cstate="print"/>
          <a:srcRect/>
          <a:stretch>
            <a:fillRect/>
          </a:stretch>
        </p:blipFill>
        <p:spPr bwMode="auto">
          <a:xfrm>
            <a:off x="1619672" y="4149080"/>
            <a:ext cx="2552700" cy="201930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1800" dirty="0" smtClean="0">
                <a:solidFill>
                  <a:schemeClr val="tx1"/>
                </a:solidFill>
                <a:latin typeface="Times New Roman" pitchFamily="18" charset="0"/>
                <a:cs typeface="Times New Roman" pitchFamily="18" charset="0"/>
              </a:rPr>
              <a:t>Как развивать внимание</a:t>
            </a:r>
            <a:endParaRPr lang="ru-RU" sz="18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1043608" y="1268760"/>
            <a:ext cx="7643192" cy="4857403"/>
          </a:xfrm>
        </p:spPr>
        <p:txBody>
          <a:bodyPr>
            <a:normAutofit/>
          </a:bodyPr>
          <a:lstStyle/>
          <a:p>
            <a:pPr lvl="0">
              <a:buNone/>
            </a:pPr>
            <a:r>
              <a:rPr lang="ru-RU" sz="1400" dirty="0" smtClean="0">
                <a:latin typeface="Times New Roman" pitchFamily="18" charset="0"/>
                <a:cs typeface="Times New Roman" pitchFamily="18" charset="0"/>
              </a:rPr>
              <a:t>                    При организации занятий: </a:t>
            </a:r>
          </a:p>
          <a:p>
            <a:pPr lvl="0"/>
            <a:r>
              <a:rPr lang="ru-RU" sz="1400" dirty="0" smtClean="0">
                <a:latin typeface="Times New Roman" pitchFamily="18" charset="0"/>
                <a:cs typeface="Times New Roman" pitchFamily="18" charset="0"/>
              </a:rPr>
              <a:t>не прячьте свои эмоции. Играя с ребенком, проявляйте интерес, восторг или удивление;</a:t>
            </a:r>
          </a:p>
          <a:p>
            <a:pPr lvl="0"/>
            <a:r>
              <a:rPr lang="ru-RU" sz="1400" dirty="0" smtClean="0">
                <a:latin typeface="Times New Roman" pitchFamily="18" charset="0"/>
                <a:cs typeface="Times New Roman" pitchFamily="18" charset="0"/>
              </a:rPr>
              <a:t>придумывайте неординарные способы привлечь внимание ребенка. Не забывайте, что привлечь его можно с помощью чего-то неожиданного, наглядного или эмоционального;</a:t>
            </a:r>
          </a:p>
          <a:p>
            <a:pPr lvl="0"/>
            <a:r>
              <a:rPr lang="ru-RU" sz="1400" dirty="0" smtClean="0">
                <a:latin typeface="Times New Roman" pitchFamily="18" charset="0"/>
                <a:cs typeface="Times New Roman" pitchFamily="18" charset="0"/>
              </a:rPr>
              <a:t>в любом упражнении давая ребенку задание, следите за тем, чтобы оно было внятным, конкретным, доброжелательным и пошаговым;</a:t>
            </a:r>
          </a:p>
          <a:p>
            <a:pPr lvl="0"/>
            <a:r>
              <a:rPr lang="ru-RU" sz="1400" dirty="0" smtClean="0">
                <a:latin typeface="Times New Roman" pitchFamily="18" charset="0"/>
                <a:cs typeface="Times New Roman" pitchFamily="18" charset="0"/>
              </a:rPr>
              <a:t>занимайтесь с ребенком, когда этому располагают его настроение и самочувствие, а также когда рядом нет помех, в виде ярких игрушек, шумов, музыки и различных движущихся объектов;</a:t>
            </a:r>
          </a:p>
          <a:p>
            <a:r>
              <a:rPr lang="ru-RU" sz="1400" dirty="0" smtClean="0">
                <a:latin typeface="Times New Roman" pitchFamily="18" charset="0"/>
                <a:cs typeface="Times New Roman" pitchFamily="18" charset="0"/>
              </a:rPr>
              <a:t>если ребенок занят, не отвлекайте его чтобы дать новое задание.</a:t>
            </a:r>
            <a:endParaRPr lang="ru-RU" sz="1400" dirty="0">
              <a:latin typeface="Times New Roman" pitchFamily="18" charset="0"/>
              <a:cs typeface="Times New Roman" pitchFamily="18" charset="0"/>
            </a:endParaRPr>
          </a:p>
        </p:txBody>
      </p:sp>
      <p:pic>
        <p:nvPicPr>
          <p:cNvPr id="5" name="Рисунок 4" descr="133add07.jpg"/>
          <p:cNvPicPr>
            <a:picLocks noChangeAspect="1"/>
          </p:cNvPicPr>
          <p:nvPr/>
        </p:nvPicPr>
        <p:blipFill>
          <a:blip r:embed="rId2" cstate="print"/>
          <a:stretch>
            <a:fillRect/>
          </a:stretch>
        </p:blipFill>
        <p:spPr>
          <a:xfrm>
            <a:off x="1619672" y="4293096"/>
            <a:ext cx="2664000" cy="2031300"/>
          </a:xfrm>
          <a:prstGeom prst="rect">
            <a:avLst/>
          </a:prstGeom>
        </p:spPr>
      </p:pic>
      <p:pic>
        <p:nvPicPr>
          <p:cNvPr id="6" name="Рисунок 5" descr="89a63f45170e58a7ff2134b5aadf0396.jpg"/>
          <p:cNvPicPr>
            <a:picLocks noChangeAspect="1"/>
          </p:cNvPicPr>
          <p:nvPr/>
        </p:nvPicPr>
        <p:blipFill>
          <a:blip r:embed="rId3" cstate="print"/>
          <a:stretch>
            <a:fillRect/>
          </a:stretch>
        </p:blipFill>
        <p:spPr>
          <a:xfrm>
            <a:off x="5436096" y="4509120"/>
            <a:ext cx="2844000" cy="1890437"/>
          </a:xfrm>
          <a:prstGeom prst="rect">
            <a:avLst/>
          </a:prstGeom>
        </p:spPr>
      </p:pic>
      <p:pic>
        <p:nvPicPr>
          <p:cNvPr id="3074" name="Picture 2" descr="D:\Новая папка (2)\126112_3.jpg"/>
          <p:cNvPicPr>
            <a:picLocks noChangeAspect="1" noChangeArrowheads="1"/>
          </p:cNvPicPr>
          <p:nvPr/>
        </p:nvPicPr>
        <p:blipFill>
          <a:blip r:embed="rId4" cstate="print"/>
          <a:srcRect/>
          <a:stretch>
            <a:fillRect/>
          </a:stretch>
        </p:blipFill>
        <p:spPr bwMode="auto">
          <a:xfrm>
            <a:off x="6948264" y="116632"/>
            <a:ext cx="1980000" cy="1512858"/>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dirty="0" smtClean="0">
                <a:solidFill>
                  <a:schemeClr val="tx1"/>
                </a:solidFill>
                <a:latin typeface="Times New Roman" pitchFamily="18" charset="0"/>
                <a:cs typeface="Times New Roman" pitchFamily="18" charset="0"/>
              </a:rPr>
              <a:t>Виды игр для детей </a:t>
            </a:r>
            <a:br>
              <a:rPr lang="ru-RU" sz="2000" dirty="0" smtClean="0">
                <a:solidFill>
                  <a:schemeClr val="tx1"/>
                </a:solidFill>
                <a:latin typeface="Times New Roman" pitchFamily="18" charset="0"/>
                <a:cs typeface="Times New Roman" pitchFamily="18" charset="0"/>
              </a:rPr>
            </a:br>
            <a:r>
              <a:rPr lang="ru-RU" sz="2000" dirty="0" smtClean="0">
                <a:solidFill>
                  <a:schemeClr val="tx1"/>
                </a:solidFill>
                <a:latin typeface="Times New Roman" pitchFamily="18" charset="0"/>
                <a:cs typeface="Times New Roman" pitchFamily="18" charset="0"/>
              </a:rPr>
              <a:t>развивающих внимание</a:t>
            </a:r>
            <a:endParaRPr lang="ru-RU" dirty="0">
              <a:solidFill>
                <a:schemeClr val="tx1"/>
              </a:solidFill>
            </a:endParaRPr>
          </a:p>
        </p:txBody>
      </p:sp>
      <p:sp>
        <p:nvSpPr>
          <p:cNvPr id="3" name="Содержимое 2"/>
          <p:cNvSpPr>
            <a:spLocks noGrp="1"/>
          </p:cNvSpPr>
          <p:nvPr>
            <p:ph idx="1"/>
          </p:nvPr>
        </p:nvSpPr>
        <p:spPr>
          <a:xfrm>
            <a:off x="1331640" y="1196752"/>
            <a:ext cx="7498080" cy="4800600"/>
          </a:xfrm>
        </p:spPr>
        <p:txBody>
          <a:bodyPr>
            <a:normAutofit/>
          </a:bodyPr>
          <a:lstStyle/>
          <a:p>
            <a:r>
              <a:rPr lang="ru-RU" sz="1400" dirty="0" smtClean="0"/>
              <a:t> </a:t>
            </a:r>
            <a:r>
              <a:rPr lang="ru-RU" sz="1400" dirty="0" smtClean="0">
                <a:latin typeface="Times New Roman" pitchFamily="18" charset="0"/>
                <a:cs typeface="Times New Roman" pitchFamily="18" charset="0"/>
              </a:rPr>
              <a:t>Развитие концентрации внимания: «корректурная проба» (вычеркнуть за определённое время одинаковые буквы).</a:t>
            </a:r>
          </a:p>
          <a:p>
            <a:r>
              <a:rPr lang="ru-RU" sz="1400" dirty="0" smtClean="0">
                <a:latin typeface="Times New Roman" pitchFamily="18" charset="0"/>
                <a:cs typeface="Times New Roman" pitchFamily="18" charset="0"/>
              </a:rPr>
              <a:t>Увеличение объема внимания и развитие кратковременной памяти: запоминанием определенного количества и порядка расположения предметов (какой игрушки не хватает, найди отличия).</a:t>
            </a:r>
          </a:p>
          <a:p>
            <a:r>
              <a:rPr lang="ru-RU" sz="1400" dirty="0" smtClean="0">
                <a:latin typeface="Times New Roman" pitchFamily="18" charset="0"/>
                <a:cs typeface="Times New Roman" pitchFamily="18" charset="0"/>
              </a:rPr>
              <a:t>Тренировка и развитие распределения внимания :ребенку дается сразу два задания, которые он должен выполнять одновременно.</a:t>
            </a:r>
          </a:p>
          <a:p>
            <a:r>
              <a:rPr lang="ru-RU" sz="1400" dirty="0" smtClean="0">
                <a:latin typeface="Times New Roman" pitchFamily="18" charset="0"/>
                <a:cs typeface="Times New Roman" pitchFamily="18" charset="0"/>
              </a:rPr>
              <a:t>Развитие умения переключаться: «</a:t>
            </a:r>
            <a:r>
              <a:rPr lang="ru-RU" sz="1400" dirty="0" err="1" smtClean="0">
                <a:latin typeface="Times New Roman" pitchFamily="18" charset="0"/>
                <a:cs typeface="Times New Roman" pitchFamily="18" charset="0"/>
              </a:rPr>
              <a:t>съедобное-несъедобное</a:t>
            </a:r>
            <a:r>
              <a:rPr lang="ru-RU" sz="1400" dirty="0" smtClean="0">
                <a:latin typeface="Times New Roman" pitchFamily="18" charset="0"/>
                <a:cs typeface="Times New Roman" pitchFamily="18" charset="0"/>
              </a:rPr>
              <a:t>», или «Ухо-нос».</a:t>
            </a:r>
          </a:p>
          <a:p>
            <a:endParaRPr lang="ru-RU" sz="1400" dirty="0" smtClean="0">
              <a:latin typeface="Times New Roman" pitchFamily="18" charset="0"/>
              <a:cs typeface="Times New Roman" pitchFamily="18" charset="0"/>
            </a:endParaRPr>
          </a:p>
          <a:p>
            <a:pPr>
              <a:buNone/>
            </a:pPr>
            <a:r>
              <a:rPr lang="ru-RU" sz="1400" dirty="0" smtClean="0">
                <a:latin typeface="Times New Roman" pitchFamily="18" charset="0"/>
                <a:cs typeface="Times New Roman" pitchFamily="18" charset="0"/>
              </a:rPr>
              <a:t>        Помните, что вы должны быть внимательны к ребенку. А главное – это систематичность и регулярность занятий. Вы можете играть с ребенком в любом месте, по дороге в магазин, в очереди или в транспорте. Такое развлечение принесет ребенку огромную пользу и разовьет в нем не только внимание, но и уверенность в себе</a:t>
            </a:r>
            <a:r>
              <a:rPr lang="ru-RU" sz="1400" dirty="0" smtClean="0"/>
              <a:t>.</a:t>
            </a:r>
          </a:p>
          <a:p>
            <a:endParaRPr lang="ru-RU" sz="1400" dirty="0">
              <a:latin typeface="Times New Roman" pitchFamily="18" charset="0"/>
              <a:cs typeface="Times New Roman" pitchFamily="18" charset="0"/>
            </a:endParaRPr>
          </a:p>
        </p:txBody>
      </p:sp>
      <p:pic>
        <p:nvPicPr>
          <p:cNvPr id="1026" name="Picture 2" descr="D:\Новая папка (2)\255427_s2.jpg"/>
          <p:cNvPicPr>
            <a:picLocks noChangeAspect="1" noChangeArrowheads="1"/>
          </p:cNvPicPr>
          <p:nvPr/>
        </p:nvPicPr>
        <p:blipFill>
          <a:blip r:embed="rId2" cstate="print"/>
          <a:srcRect/>
          <a:stretch>
            <a:fillRect/>
          </a:stretch>
        </p:blipFill>
        <p:spPr bwMode="auto">
          <a:xfrm rot="21030795">
            <a:off x="762756" y="4638304"/>
            <a:ext cx="2412000" cy="2034838"/>
          </a:xfrm>
          <a:prstGeom prst="rect">
            <a:avLst/>
          </a:prstGeom>
          <a:noFill/>
        </p:spPr>
      </p:pic>
      <p:pic>
        <p:nvPicPr>
          <p:cNvPr id="1027" name="Picture 3" descr="D:\Новая папка (2)\2013158.jpg"/>
          <p:cNvPicPr>
            <a:picLocks noChangeAspect="1" noChangeArrowheads="1"/>
          </p:cNvPicPr>
          <p:nvPr/>
        </p:nvPicPr>
        <p:blipFill>
          <a:blip r:embed="rId3" cstate="print"/>
          <a:srcRect/>
          <a:stretch>
            <a:fillRect/>
          </a:stretch>
        </p:blipFill>
        <p:spPr bwMode="auto">
          <a:xfrm rot="536303">
            <a:off x="6424406" y="4680086"/>
            <a:ext cx="2340000" cy="1781818"/>
          </a:xfrm>
          <a:prstGeom prst="rect">
            <a:avLst/>
          </a:prstGeom>
          <a:noFill/>
        </p:spPr>
      </p:pic>
      <p:pic>
        <p:nvPicPr>
          <p:cNvPr id="1028" name="Picture 4" descr="D:\Новая папка (2)\1d6a0d57a165a0768a2534b0bf6dc59a_e0b25a6a9f7959a1630a1410b84930c3_132167692206_800px.jpg"/>
          <p:cNvPicPr>
            <a:picLocks noChangeAspect="1" noChangeArrowheads="1"/>
          </p:cNvPicPr>
          <p:nvPr/>
        </p:nvPicPr>
        <p:blipFill>
          <a:blip r:embed="rId4" cstate="print"/>
          <a:srcRect/>
          <a:stretch>
            <a:fillRect/>
          </a:stretch>
        </p:blipFill>
        <p:spPr bwMode="auto">
          <a:xfrm>
            <a:off x="3779912" y="4797152"/>
            <a:ext cx="2311993" cy="169200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Новая папка (2)\0014-014-Spasibo-za-vnimanie.jpg"/>
          <p:cNvPicPr>
            <a:picLocks noGrp="1" noChangeAspect="1" noChangeArrowheads="1"/>
          </p:cNvPicPr>
          <p:nvPr>
            <p:ph idx="1"/>
          </p:nvPr>
        </p:nvPicPr>
        <p:blipFill>
          <a:blip r:embed="rId2" cstate="print"/>
          <a:srcRect/>
          <a:stretch>
            <a:fillRect/>
          </a:stretch>
        </p:blipFill>
        <p:spPr bwMode="auto">
          <a:xfrm>
            <a:off x="1331648" y="765175"/>
            <a:ext cx="7488767" cy="5616575"/>
          </a:xfrm>
          <a:prstGeom prst="rect">
            <a:avLst/>
          </a:prstGeom>
          <a:noFill/>
        </p:spPr>
      </p:pic>
      <p:pic>
        <p:nvPicPr>
          <p:cNvPr id="5" name="Picture 3" descr="D:\Новая папка (2)\0014-014-Spasibo-za-vnimanie.jpg"/>
          <p:cNvPicPr>
            <a:picLocks noChangeAspect="1" noChangeArrowheads="1"/>
          </p:cNvPicPr>
          <p:nvPr/>
        </p:nvPicPr>
        <p:blipFill>
          <a:blip r:embed="rId2" cstate="print"/>
          <a:srcRect/>
          <a:stretch>
            <a:fillRect/>
          </a:stretch>
        </p:blipFill>
        <p:spPr bwMode="auto">
          <a:xfrm>
            <a:off x="1331640" y="764704"/>
            <a:ext cx="7488767" cy="5616575"/>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9712" y="274638"/>
            <a:ext cx="5616624" cy="634082"/>
          </a:xfrm>
        </p:spPr>
        <p:txBody>
          <a:bodyPr>
            <a:normAutofit fontScale="90000"/>
          </a:bodyPr>
          <a:lstStyle/>
          <a:p>
            <a:r>
              <a:rPr lang="ru-RU" dirty="0" smtClean="0">
                <a:solidFill>
                  <a:schemeClr val="tx1"/>
                </a:solidFill>
              </a:rPr>
              <a:t>Память</a:t>
            </a:r>
            <a:endParaRPr lang="ru-RU" dirty="0">
              <a:solidFill>
                <a:schemeClr val="tx1"/>
              </a:solidFill>
            </a:endParaRPr>
          </a:p>
        </p:txBody>
      </p:sp>
      <p:sp>
        <p:nvSpPr>
          <p:cNvPr id="3" name="Содержимое 2"/>
          <p:cNvSpPr>
            <a:spLocks noGrp="1"/>
          </p:cNvSpPr>
          <p:nvPr>
            <p:ph idx="1"/>
          </p:nvPr>
        </p:nvSpPr>
        <p:spPr>
          <a:xfrm>
            <a:off x="971600" y="908720"/>
            <a:ext cx="7715200" cy="5544616"/>
          </a:xfrm>
        </p:spPr>
        <p:txBody>
          <a:bodyPr>
            <a:normAutofit/>
          </a:bodyPr>
          <a:lstStyle/>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Дошкольное детство — возраст, наиболее благоприятный для </a:t>
            </a:r>
            <a:r>
              <a:rPr lang="ru-RU" sz="1400" b="1" dirty="0" smtClean="0">
                <a:latin typeface="Times New Roman" pitchFamily="18" charset="0"/>
                <a:cs typeface="Times New Roman" pitchFamily="18" charset="0"/>
              </a:rPr>
              <a:t>развития памяти</a:t>
            </a:r>
            <a:r>
              <a:rPr lang="ru-RU" sz="1400" dirty="0" smtClean="0">
                <a:latin typeface="Times New Roman" pitchFamily="18" charset="0"/>
                <a:cs typeface="Times New Roman" pitchFamily="18" charset="0"/>
              </a:rPr>
              <a:t>. Как считал Л.С. </a:t>
            </a:r>
            <a:r>
              <a:rPr lang="ru-RU" sz="1400" dirty="0" err="1" smtClean="0">
                <a:latin typeface="Times New Roman" pitchFamily="18" charset="0"/>
                <a:cs typeface="Times New Roman" pitchFamily="18" charset="0"/>
              </a:rPr>
              <a:t>Выготский</a:t>
            </a:r>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память </a:t>
            </a:r>
            <a:r>
              <a:rPr lang="ru-RU" sz="1400" dirty="0" smtClean="0">
                <a:latin typeface="Times New Roman" pitchFamily="18" charset="0"/>
                <a:cs typeface="Times New Roman" pitchFamily="18" charset="0"/>
              </a:rPr>
              <a:t>становится доминирующей функцией и проходит большой путь в процессе своего становления. Ни до, ни после этого периода ребенок не запоминает с такой легкостью самый разнообразный материал.</a:t>
            </a:r>
          </a:p>
          <a:p>
            <a:r>
              <a:rPr lang="ru-RU" sz="1400" dirty="0" smtClean="0">
                <a:latin typeface="Times New Roman" pitchFamily="18" charset="0"/>
                <a:cs typeface="Times New Roman" pitchFamily="18" charset="0"/>
              </a:rPr>
              <a:t>Память -одно из свойств нервной системы, заключающееся в способности какое-то время сохранять информацию о событиях внешнего мира и реакциях организма на эти события, а также многократно воспроизводить и изменять эту информацию.</a:t>
            </a:r>
            <a:endParaRPr lang="ru-RU" sz="1400" dirty="0">
              <a:latin typeface="Times New Roman" pitchFamily="18" charset="0"/>
              <a:cs typeface="Times New Roman" pitchFamily="18" charset="0"/>
            </a:endParaRPr>
          </a:p>
        </p:txBody>
      </p:sp>
      <p:pic>
        <p:nvPicPr>
          <p:cNvPr id="2050" name="Picture 2" descr="D:\Новая папка (2)\145-650x487.jpg"/>
          <p:cNvPicPr>
            <a:picLocks noChangeAspect="1" noChangeArrowheads="1"/>
          </p:cNvPicPr>
          <p:nvPr/>
        </p:nvPicPr>
        <p:blipFill>
          <a:blip r:embed="rId2" cstate="print"/>
          <a:srcRect/>
          <a:stretch>
            <a:fillRect/>
          </a:stretch>
        </p:blipFill>
        <p:spPr bwMode="auto">
          <a:xfrm>
            <a:off x="4139952" y="332656"/>
            <a:ext cx="4372475" cy="327600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274638"/>
            <a:ext cx="5585824" cy="850106"/>
          </a:xfrm>
        </p:spPr>
        <p:txBody>
          <a:bodyPr>
            <a:normAutofit/>
          </a:bodyPr>
          <a:lstStyle/>
          <a:p>
            <a:r>
              <a:rPr lang="ru-RU" sz="2000" dirty="0" smtClean="0">
                <a:solidFill>
                  <a:schemeClr val="tx1"/>
                </a:solidFill>
                <a:latin typeface="Times New Roman" pitchFamily="18" charset="0"/>
                <a:cs typeface="Times New Roman" pitchFamily="18" charset="0"/>
              </a:rPr>
              <a:t>Память – это отражение прошлого опыта</a:t>
            </a:r>
            <a:endParaRPr lang="ru-RU" sz="2000" dirty="0">
              <a:solidFill>
                <a:schemeClr val="tx1"/>
              </a:solidFill>
            </a:endParaRPr>
          </a:p>
        </p:txBody>
      </p:sp>
      <p:sp>
        <p:nvSpPr>
          <p:cNvPr id="3" name="Содержимое 2"/>
          <p:cNvSpPr>
            <a:spLocks noGrp="1"/>
          </p:cNvSpPr>
          <p:nvPr>
            <p:ph idx="1"/>
          </p:nvPr>
        </p:nvSpPr>
        <p:spPr>
          <a:xfrm>
            <a:off x="2483768" y="1052736"/>
            <a:ext cx="6449920" cy="5195664"/>
          </a:xfrm>
        </p:spPr>
        <p:txBody>
          <a:bodyPr>
            <a:normAutofit lnSpcReduction="10000"/>
          </a:bodyPr>
          <a:lstStyle/>
          <a:p>
            <a:pPr>
              <a:buNone/>
            </a:pPr>
            <a:r>
              <a:rPr lang="ru-RU" sz="1400" dirty="0" smtClean="0">
                <a:latin typeface="Times New Roman" pitchFamily="18" charset="0"/>
                <a:cs typeface="Times New Roman" pitchFamily="18" charset="0"/>
              </a:rPr>
              <a:t>Она основана на процессах: </a:t>
            </a:r>
          </a:p>
          <a:p>
            <a:r>
              <a:rPr lang="ru-RU" sz="1400" b="1" dirty="0" smtClean="0">
                <a:latin typeface="Times New Roman" pitchFamily="18" charset="0"/>
                <a:cs typeface="Times New Roman" pitchFamily="18" charset="0"/>
              </a:rPr>
              <a:t>Запоминание – </a:t>
            </a:r>
            <a:r>
              <a:rPr lang="ru-RU" sz="1400" dirty="0" smtClean="0">
                <a:latin typeface="Times New Roman" pitchFamily="18" charset="0"/>
                <a:cs typeface="Times New Roman" pitchFamily="18" charset="0"/>
              </a:rPr>
              <a:t>это образование и закрепление в нервных клетках коры головного мозга информации в виде нервных импульсов, передающихся по отросткам этих клеток друг другу.</a:t>
            </a:r>
            <a:r>
              <a:rPr lang="ru-RU" sz="1400" dirty="0" smtClean="0"/>
              <a:t> </a:t>
            </a:r>
          </a:p>
          <a:p>
            <a:r>
              <a:rPr lang="ru-RU" sz="1400" b="1" dirty="0" smtClean="0">
                <a:latin typeface="Times New Roman" pitchFamily="18" charset="0"/>
                <a:cs typeface="Times New Roman" pitchFamily="18" charset="0"/>
              </a:rPr>
              <a:t>Процесс сохранения </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        сохранение памятного следа;</a:t>
            </a:r>
          </a:p>
          <a:p>
            <a:pPr>
              <a:buNone/>
            </a:pPr>
            <a:r>
              <a:rPr lang="ru-RU" sz="1400" dirty="0" smtClean="0">
                <a:latin typeface="Times New Roman" pitchFamily="18" charset="0"/>
                <a:cs typeface="Times New Roman" pitchFamily="18" charset="0"/>
              </a:rPr>
              <a:t>         сохранение связей в мозге.</a:t>
            </a:r>
          </a:p>
          <a:p>
            <a:pPr>
              <a:buNone/>
            </a:pPr>
            <a:r>
              <a:rPr lang="ru-RU" sz="1400" dirty="0" smtClean="0">
                <a:latin typeface="Times New Roman" pitchFamily="18" charset="0"/>
                <a:cs typeface="Times New Roman" pitchFamily="18" charset="0"/>
              </a:rPr>
              <a:t>       Благодаря запоминанию и сохранению становится возможным воспроизведение информации, а также ее</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узнавание (припоминание).</a:t>
            </a:r>
          </a:p>
          <a:p>
            <a:r>
              <a:rPr lang="ru-RU" sz="1400" b="1" dirty="0" smtClean="0">
                <a:latin typeface="Times New Roman" pitchFamily="18" charset="0"/>
                <a:cs typeface="Times New Roman" pitchFamily="18" charset="0"/>
              </a:rPr>
              <a:t>Воспроизведение – </a:t>
            </a:r>
            <a:r>
              <a:rPr lang="ru-RU" sz="1400" dirty="0" smtClean="0">
                <a:latin typeface="Times New Roman" pitchFamily="18" charset="0"/>
                <a:cs typeface="Times New Roman" pitchFamily="18" charset="0"/>
              </a:rPr>
              <a:t>процесс появления в ранее воспринятой информации, выполнение заученных движений. </a:t>
            </a:r>
          </a:p>
          <a:p>
            <a:r>
              <a:rPr lang="ru-RU" sz="1600" b="1" i="1" dirty="0" smtClean="0">
                <a:latin typeface="Times New Roman" pitchFamily="18" charset="0"/>
                <a:cs typeface="Times New Roman" pitchFamily="18" charset="0"/>
              </a:rPr>
              <a:t>Виды классификации памяти</a:t>
            </a:r>
            <a:r>
              <a:rPr lang="ru-RU" sz="1400" dirty="0" smtClean="0">
                <a:latin typeface="Times New Roman" pitchFamily="18" charset="0"/>
                <a:cs typeface="Times New Roman" pitchFamily="18" charset="0"/>
              </a:rPr>
              <a:t>:</a:t>
            </a:r>
          </a:p>
          <a:p>
            <a:pPr>
              <a:buNone/>
            </a:pPr>
            <a:r>
              <a:rPr lang="ru-RU" sz="1400" b="1"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1. Объект запоминания</a:t>
            </a:r>
            <a:r>
              <a:rPr lang="ru-RU" sz="1400" dirty="0" smtClean="0">
                <a:latin typeface="Times New Roman" pitchFamily="18" charset="0"/>
                <a:cs typeface="Times New Roman" pitchFamily="18" charset="0"/>
              </a:rPr>
              <a:t>:</a:t>
            </a:r>
          </a:p>
          <a:p>
            <a:pPr>
              <a:buNone/>
            </a:pPr>
            <a:r>
              <a:rPr lang="ru-RU" sz="1400" dirty="0" smtClean="0">
                <a:latin typeface="Times New Roman" pitchFamily="18" charset="0"/>
                <a:cs typeface="Times New Roman" pitchFamily="18" charset="0"/>
              </a:rPr>
              <a:t>         – </a:t>
            </a:r>
            <a:r>
              <a:rPr lang="ru-RU" sz="1400" i="1" dirty="0" smtClean="0">
                <a:latin typeface="Times New Roman" pitchFamily="18" charset="0"/>
                <a:cs typeface="Times New Roman" pitchFamily="18" charset="0"/>
              </a:rPr>
              <a:t>двигательная (моторная) – </a:t>
            </a:r>
            <a:r>
              <a:rPr lang="ru-RU" sz="1400" dirty="0" smtClean="0">
                <a:latin typeface="Times New Roman" pitchFamily="18" charset="0"/>
                <a:cs typeface="Times New Roman" pitchFamily="18" charset="0"/>
              </a:rPr>
              <a:t>память движений и их систем.</a:t>
            </a:r>
          </a:p>
          <a:p>
            <a:pPr>
              <a:buNone/>
            </a:pPr>
            <a:r>
              <a:rPr lang="ru-RU" sz="1400" dirty="0" smtClean="0">
                <a:latin typeface="Times New Roman" pitchFamily="18" charset="0"/>
                <a:cs typeface="Times New Roman" pitchFamily="18" charset="0"/>
              </a:rPr>
              <a:t>         – </a:t>
            </a:r>
            <a:r>
              <a:rPr lang="ru-RU" sz="1400" i="1" dirty="0" smtClean="0">
                <a:latin typeface="Times New Roman" pitchFamily="18" charset="0"/>
                <a:cs typeface="Times New Roman" pitchFamily="18" charset="0"/>
              </a:rPr>
              <a:t>наглядно-образная, </a:t>
            </a:r>
            <a:r>
              <a:rPr lang="ru-RU" sz="1400" dirty="0" smtClean="0">
                <a:latin typeface="Times New Roman" pitchFamily="18" charset="0"/>
                <a:cs typeface="Times New Roman" pitchFamily="18" charset="0"/>
              </a:rPr>
              <a:t>способствующая хорошему запоминанию лиц, звуков, цветов, форм предметов и так далее.</a:t>
            </a:r>
          </a:p>
          <a:p>
            <a:pPr>
              <a:buNone/>
            </a:pPr>
            <a:r>
              <a:rPr lang="ru-RU" sz="1400" dirty="0" smtClean="0">
                <a:latin typeface="Times New Roman" pitchFamily="18" charset="0"/>
                <a:cs typeface="Times New Roman" pitchFamily="18" charset="0"/>
              </a:rPr>
              <a:t>         – </a:t>
            </a:r>
            <a:r>
              <a:rPr lang="ru-RU" sz="1400" i="1" dirty="0" smtClean="0">
                <a:latin typeface="Times New Roman" pitchFamily="18" charset="0"/>
                <a:cs typeface="Times New Roman" pitchFamily="18" charset="0"/>
              </a:rPr>
              <a:t>словесно-логическая (или словесно-смысловая), </a:t>
            </a:r>
            <a:r>
              <a:rPr lang="ru-RU" sz="1400" dirty="0" smtClean="0">
                <a:latin typeface="Times New Roman" pitchFamily="18" charset="0"/>
                <a:cs typeface="Times New Roman" pitchFamily="18" charset="0"/>
              </a:rPr>
              <a:t>которая позволяет запоминать информацию с помощью слов, опосредованно, с помощью смысловой структуры.</a:t>
            </a:r>
          </a:p>
          <a:p>
            <a:pPr>
              <a:buNone/>
            </a:pPr>
            <a:r>
              <a:rPr lang="ru-RU" sz="1400" dirty="0" smtClean="0">
                <a:latin typeface="Times New Roman" pitchFamily="18" charset="0"/>
                <a:cs typeface="Times New Roman" pitchFamily="18" charset="0"/>
              </a:rPr>
              <a:t>        – </a:t>
            </a:r>
            <a:r>
              <a:rPr lang="ru-RU" sz="1400" i="1" dirty="0" smtClean="0">
                <a:latin typeface="Times New Roman" pitchFamily="18" charset="0"/>
                <a:cs typeface="Times New Roman" pitchFamily="18" charset="0"/>
              </a:rPr>
              <a:t>эмоциональная </a:t>
            </a:r>
            <a:r>
              <a:rPr lang="ru-RU" sz="1400" dirty="0" smtClean="0">
                <a:latin typeface="Times New Roman" pitchFamily="18" charset="0"/>
                <a:cs typeface="Times New Roman" pitchFamily="18" charset="0"/>
              </a:rPr>
              <a:t>память, при которой запоминаются пережитые чувства, эмоции и события</a:t>
            </a:r>
            <a:r>
              <a:rPr lang="ru-RU" sz="1400" dirty="0" smtClean="0"/>
              <a:t>.</a:t>
            </a:r>
            <a:endParaRPr lang="ru-RU" sz="1400" dirty="0">
              <a:latin typeface="Times New Roman" pitchFamily="18" charset="0"/>
              <a:cs typeface="Times New Roman" pitchFamily="18" charset="0"/>
            </a:endParaRPr>
          </a:p>
        </p:txBody>
      </p:sp>
      <p:pic>
        <p:nvPicPr>
          <p:cNvPr id="4" name="Рисунок 3" descr="мышление-дошкольника.jpg"/>
          <p:cNvPicPr>
            <a:picLocks noChangeAspect="1"/>
          </p:cNvPicPr>
          <p:nvPr/>
        </p:nvPicPr>
        <p:blipFill>
          <a:blip r:embed="rId2" cstate="print"/>
          <a:srcRect r="11962"/>
          <a:stretch>
            <a:fillRect/>
          </a:stretch>
        </p:blipFill>
        <p:spPr>
          <a:xfrm>
            <a:off x="179512" y="0"/>
            <a:ext cx="2340000" cy="1693091"/>
          </a:xfrm>
          <a:prstGeom prst="rect">
            <a:avLst/>
          </a:prstGeom>
        </p:spPr>
      </p:pic>
    </p:spTree>
  </p:cSld>
  <p:clrMapOvr>
    <a:masterClrMapping/>
  </p:clrMapOvr>
  <p:transition spd="med">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ru-RU" sz="1600" b="1" dirty="0" smtClean="0">
                <a:latin typeface="Times New Roman" pitchFamily="18" charset="0"/>
                <a:cs typeface="Times New Roman" pitchFamily="18" charset="0"/>
              </a:rPr>
              <a:t>        </a:t>
            </a:r>
            <a:r>
              <a:rPr lang="ru-RU" sz="1800" b="1" dirty="0" smtClean="0">
                <a:solidFill>
                  <a:schemeClr val="tx1"/>
                </a:solidFill>
                <a:latin typeface="Times New Roman" pitchFamily="18" charset="0"/>
                <a:cs typeface="Times New Roman" pitchFamily="18" charset="0"/>
              </a:rPr>
              <a:t>Степень волевой регуляции памяти</a:t>
            </a:r>
            <a:endParaRPr lang="ru-RU" sz="18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073427"/>
          </a:xfrm>
        </p:spPr>
        <p:txBody>
          <a:bodyPr>
            <a:normAutofit/>
          </a:bodyPr>
          <a:lstStyle/>
          <a:p>
            <a:pPr>
              <a:buNone/>
            </a:pPr>
            <a:r>
              <a:rPr lang="ru-RU" sz="1400" dirty="0" smtClean="0"/>
              <a:t>        </a:t>
            </a:r>
            <a:r>
              <a:rPr lang="ru-RU" sz="1400" dirty="0" smtClean="0">
                <a:latin typeface="Times New Roman" pitchFamily="18" charset="0"/>
                <a:cs typeface="Times New Roman" pitchFamily="18" charset="0"/>
              </a:rPr>
              <a:t>Память делится на произвольную (которая используется, если нужно запомнить что-либо, и сам процесс требует усилий от человека) и непроизвольную (задача запоминания не ставится, это происходит само собой).</a:t>
            </a:r>
          </a:p>
          <a:p>
            <a:r>
              <a:rPr lang="ru-RU" sz="1600" b="1" dirty="0" smtClean="0">
                <a:latin typeface="Times New Roman" pitchFamily="18" charset="0"/>
                <a:cs typeface="Times New Roman" pitchFamily="18" charset="0"/>
              </a:rPr>
              <a:t>Длительность сохранения информации в памяти</a:t>
            </a:r>
            <a:r>
              <a:rPr lang="ru-RU" sz="1400" dirty="0" smtClean="0"/>
              <a:t>.</a:t>
            </a:r>
          </a:p>
          <a:p>
            <a:pPr>
              <a:buNone/>
            </a:pPr>
            <a:r>
              <a:rPr lang="ru-RU" sz="1400" dirty="0" smtClean="0"/>
              <a:t>          –</a:t>
            </a:r>
            <a:r>
              <a:rPr lang="ru-RU" sz="1400" dirty="0" smtClean="0">
                <a:latin typeface="Times New Roman" pitchFamily="18" charset="0"/>
                <a:cs typeface="Times New Roman" pitchFamily="18" charset="0"/>
              </a:rPr>
              <a:t> </a:t>
            </a:r>
            <a:r>
              <a:rPr lang="ru-RU" sz="1400" i="1" dirty="0" smtClean="0">
                <a:latin typeface="Times New Roman" pitchFamily="18" charset="0"/>
                <a:cs typeface="Times New Roman" pitchFamily="18" charset="0"/>
              </a:rPr>
              <a:t>кратковременную память</a:t>
            </a:r>
            <a:r>
              <a:rPr lang="en-US" sz="1400" i="1" dirty="0" smtClean="0">
                <a:latin typeface="Times New Roman" pitchFamily="18" charset="0"/>
                <a:cs typeface="Times New Roman" pitchFamily="18" charset="0"/>
              </a:rPr>
              <a:t>-</a:t>
            </a:r>
            <a:r>
              <a:rPr lang="ru-RU" sz="1400" dirty="0" smtClean="0">
                <a:latin typeface="Times New Roman" pitchFamily="18" charset="0"/>
                <a:cs typeface="Times New Roman" pitchFamily="18" charset="0"/>
              </a:rPr>
              <a:t>удерживает полученную информацию в течение короткого времени.</a:t>
            </a:r>
          </a:p>
          <a:p>
            <a:pPr>
              <a:buNone/>
            </a:pPr>
            <a:r>
              <a:rPr lang="ru-RU" sz="1400" dirty="0" smtClean="0">
                <a:latin typeface="Times New Roman" pitchFamily="18" charset="0"/>
                <a:cs typeface="Times New Roman" pitchFamily="18" charset="0"/>
              </a:rPr>
              <a:t>          – </a:t>
            </a:r>
            <a:r>
              <a:rPr lang="ru-RU" sz="1400" i="1" dirty="0" smtClean="0">
                <a:latin typeface="Times New Roman" pitchFamily="18" charset="0"/>
                <a:cs typeface="Times New Roman" pitchFamily="18" charset="0"/>
              </a:rPr>
              <a:t>оперативную память- </a:t>
            </a:r>
            <a:r>
              <a:rPr lang="ru-RU" sz="1400" dirty="0" smtClean="0">
                <a:latin typeface="Times New Roman" pitchFamily="18" charset="0"/>
                <a:cs typeface="Times New Roman" pitchFamily="18" charset="0"/>
              </a:rPr>
              <a:t>обеспечивает кратковременное запечатление следов, необходимое для выполнения какого-либо действия или операции.</a:t>
            </a:r>
          </a:p>
          <a:p>
            <a:pPr>
              <a:buNone/>
            </a:pPr>
            <a:r>
              <a:rPr lang="ru-RU" sz="1400" dirty="0" smtClean="0">
                <a:latin typeface="Times New Roman" pitchFamily="18" charset="0"/>
                <a:cs typeface="Times New Roman" pitchFamily="18" charset="0"/>
              </a:rPr>
              <a:t>        – </a:t>
            </a:r>
            <a:r>
              <a:rPr lang="ru-RU" sz="1400" i="1" dirty="0" smtClean="0">
                <a:latin typeface="Times New Roman" pitchFamily="18" charset="0"/>
                <a:cs typeface="Times New Roman" pitchFamily="18" charset="0"/>
              </a:rPr>
              <a:t>долговременную память- </a:t>
            </a:r>
            <a:r>
              <a:rPr lang="ru-RU" sz="1400" dirty="0" smtClean="0">
                <a:latin typeface="Times New Roman" pitchFamily="18" charset="0"/>
                <a:cs typeface="Times New Roman" pitchFamily="18" charset="0"/>
              </a:rPr>
              <a:t>сохранение информации в течение длительного времени при условии многократного ее повторения и воспроизведения. </a:t>
            </a:r>
          </a:p>
          <a:p>
            <a:r>
              <a:rPr lang="ru-RU" sz="1600" b="1" dirty="0" smtClean="0">
                <a:latin typeface="Times New Roman" pitchFamily="18" charset="0"/>
                <a:cs typeface="Times New Roman" pitchFamily="18" charset="0"/>
              </a:rPr>
              <a:t>Модальность запоминания:</a:t>
            </a:r>
          </a:p>
          <a:p>
            <a:pPr>
              <a:spcBef>
                <a:spcPts val="0"/>
              </a:spcBef>
              <a:buNone/>
            </a:pPr>
            <a:r>
              <a:rPr lang="ru-RU" sz="1600"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зрительную память;</a:t>
            </a:r>
          </a:p>
          <a:p>
            <a:pPr>
              <a:spcBef>
                <a:spcPts val="0"/>
              </a:spcBef>
              <a:buNone/>
            </a:pPr>
            <a:r>
              <a:rPr lang="ru-RU" sz="1400" dirty="0" smtClean="0">
                <a:latin typeface="Times New Roman" pitchFamily="18" charset="0"/>
                <a:cs typeface="Times New Roman" pitchFamily="18" charset="0"/>
              </a:rPr>
              <a:t>       – слуховую память;</a:t>
            </a:r>
          </a:p>
          <a:p>
            <a:pPr>
              <a:spcBef>
                <a:spcPts val="0"/>
              </a:spcBef>
              <a:buNone/>
            </a:pPr>
            <a:r>
              <a:rPr lang="ru-RU" sz="1400" dirty="0" smtClean="0">
                <a:latin typeface="Times New Roman" pitchFamily="18" charset="0"/>
                <a:cs typeface="Times New Roman" pitchFamily="18" charset="0"/>
              </a:rPr>
              <a:t>       – осязательную память (ощущения от прикосновений);</a:t>
            </a:r>
          </a:p>
          <a:p>
            <a:pPr>
              <a:spcBef>
                <a:spcPts val="0"/>
              </a:spcBef>
              <a:buNone/>
            </a:pPr>
            <a:r>
              <a:rPr lang="ru-RU" sz="1400" dirty="0" smtClean="0">
                <a:latin typeface="Times New Roman" pitchFamily="18" charset="0"/>
                <a:cs typeface="Times New Roman" pitchFamily="18" charset="0"/>
              </a:rPr>
              <a:t>       – двигательную память;</a:t>
            </a:r>
          </a:p>
          <a:p>
            <a:pPr>
              <a:spcBef>
                <a:spcPts val="0"/>
              </a:spcBef>
              <a:buNone/>
            </a:pPr>
            <a:r>
              <a:rPr lang="ru-RU" sz="1400" dirty="0" smtClean="0">
                <a:latin typeface="Times New Roman" pitchFamily="18" charset="0"/>
                <a:cs typeface="Times New Roman" pitchFamily="18" charset="0"/>
              </a:rPr>
              <a:t>       – пространственную память</a:t>
            </a:r>
            <a:r>
              <a:rPr lang="ru-RU" sz="1600" dirty="0" smtClean="0">
                <a:latin typeface="Times New Roman" pitchFamily="18" charset="0"/>
                <a:cs typeface="Times New Roman" pitchFamily="18" charset="0"/>
              </a:rPr>
              <a:t>.</a:t>
            </a:r>
          </a:p>
          <a:p>
            <a:r>
              <a:rPr lang="ru-RU" sz="1600" b="1" dirty="0" smtClean="0">
                <a:latin typeface="Times New Roman" pitchFamily="18" charset="0"/>
                <a:cs typeface="Times New Roman" pitchFamily="18" charset="0"/>
              </a:rPr>
              <a:t> Способ запоминания</a:t>
            </a:r>
            <a:r>
              <a:rPr lang="ru-RU" sz="1600" dirty="0" smtClean="0">
                <a:latin typeface="Times New Roman" pitchFamily="18" charset="0"/>
                <a:cs typeface="Times New Roman" pitchFamily="18" charset="0"/>
              </a:rPr>
              <a:t>. </a:t>
            </a:r>
          </a:p>
          <a:p>
            <a:pPr>
              <a:buNone/>
            </a:pPr>
            <a:r>
              <a:rPr lang="ru-RU" sz="1400" dirty="0" smtClean="0">
                <a:latin typeface="Times New Roman" pitchFamily="18" charset="0"/>
                <a:cs typeface="Times New Roman" pitchFamily="18" charset="0"/>
              </a:rPr>
              <a:t>         - непосредственную (без осмысления материла) </a:t>
            </a:r>
          </a:p>
          <a:p>
            <a:pPr>
              <a:buNone/>
            </a:pPr>
            <a:r>
              <a:rPr lang="ru-RU" sz="1400" dirty="0" smtClean="0">
                <a:latin typeface="Times New Roman" pitchFamily="18" charset="0"/>
                <a:cs typeface="Times New Roman" pitchFamily="18" charset="0"/>
              </a:rPr>
              <a:t>          -опосредованную память.</a:t>
            </a:r>
            <a:endParaRPr lang="ru-RU" sz="1400" dirty="0">
              <a:latin typeface="Times New Roman" pitchFamily="18" charset="0"/>
              <a:cs typeface="Times New Roman" pitchFamily="18" charset="0"/>
            </a:endParaRPr>
          </a:p>
        </p:txBody>
      </p:sp>
      <p:pic>
        <p:nvPicPr>
          <p:cNvPr id="4" name="Рисунок 3" descr="Счастье-родителей-в-радости-детей.jpg"/>
          <p:cNvPicPr>
            <a:picLocks noChangeAspect="1"/>
          </p:cNvPicPr>
          <p:nvPr/>
        </p:nvPicPr>
        <p:blipFill>
          <a:blip r:embed="rId2" cstate="print"/>
          <a:stretch>
            <a:fillRect/>
          </a:stretch>
        </p:blipFill>
        <p:spPr>
          <a:xfrm>
            <a:off x="5364088" y="3717032"/>
            <a:ext cx="3552395" cy="2664296"/>
          </a:xfrm>
          <a:prstGeom prst="rect">
            <a:avLst/>
          </a:prstGeom>
        </p:spPr>
      </p:pic>
    </p:spTree>
  </p:cSld>
  <p:clrMapOvr>
    <a:masterClrMapping/>
  </p:clrMapOvr>
  <p:transition spd="med">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274638"/>
            <a:ext cx="5441808" cy="1143000"/>
          </a:xfrm>
        </p:spPr>
        <p:txBody>
          <a:bodyPr>
            <a:noAutofit/>
          </a:bodyPr>
          <a:lstStyle/>
          <a:p>
            <a:pPr fontAlgn="base"/>
            <a:r>
              <a:rPr lang="ru-RU" sz="2000" b="1" dirty="0" smtClean="0">
                <a:solidFill>
                  <a:schemeClr val="tx1"/>
                </a:solidFill>
                <a:latin typeface="Times New Roman" pitchFamily="18" charset="0"/>
                <a:cs typeface="Times New Roman" pitchFamily="18" charset="0"/>
              </a:rPr>
              <a:t>Виды нарушения памяти</a:t>
            </a:r>
            <a:br>
              <a:rPr lang="ru-RU" sz="2000" b="1"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1331640" y="1412776"/>
            <a:ext cx="7704856" cy="4713387"/>
          </a:xfrm>
        </p:spPr>
        <p:txBody>
          <a:bodyPr>
            <a:normAutofit fontScale="47500" lnSpcReduction="20000"/>
          </a:bodyPr>
          <a:lstStyle/>
          <a:p>
            <a:pPr>
              <a:buNone/>
            </a:pPr>
            <a:r>
              <a:rPr lang="ru-RU" b="1" dirty="0" smtClean="0">
                <a:latin typeface="Times New Roman" pitchFamily="18" charset="0"/>
                <a:cs typeface="Times New Roman" pitchFamily="18" charset="0"/>
              </a:rPr>
              <a:t>             По количественному признаку выделяют</a:t>
            </a:r>
            <a:r>
              <a:rPr lang="ru-RU" dirty="0" smtClean="0">
                <a:latin typeface="Times New Roman" pitchFamily="18" charset="0"/>
                <a:cs typeface="Times New Roman" pitchFamily="18" charset="0"/>
              </a:rPr>
              <a:t>:</a:t>
            </a:r>
          </a:p>
          <a:p>
            <a:pPr fontAlgn="base"/>
            <a:r>
              <a:rPr lang="ru-RU" sz="2900" dirty="0" smtClean="0">
                <a:latin typeface="Times New Roman" pitchFamily="18" charset="0"/>
                <a:cs typeface="Times New Roman" pitchFamily="18" charset="0"/>
              </a:rPr>
              <a:t>Амнезии: полное отсутствие воспоминаний на события, произошедшие в определенный период времени.</a:t>
            </a:r>
            <a:br>
              <a:rPr lang="ru-RU" sz="2900" dirty="0" smtClean="0">
                <a:latin typeface="Times New Roman" pitchFamily="18" charset="0"/>
                <a:cs typeface="Times New Roman" pitchFamily="18" charset="0"/>
              </a:rPr>
            </a:br>
            <a:r>
              <a:rPr lang="ru-RU" sz="2900" dirty="0" err="1" smtClean="0">
                <a:latin typeface="Times New Roman" pitchFamily="18" charset="0"/>
                <a:cs typeface="Times New Roman" pitchFamily="18" charset="0"/>
              </a:rPr>
              <a:t>Гипомнезии</a:t>
            </a:r>
            <a:r>
              <a:rPr lang="ru-RU" sz="2900" dirty="0" smtClean="0">
                <a:latin typeface="Times New Roman" pitchFamily="18" charset="0"/>
                <a:cs typeface="Times New Roman" pitchFamily="18" charset="0"/>
              </a:rPr>
              <a:t>: частичное снижение памяти (может быть временным и постоянным).</a:t>
            </a:r>
            <a:br>
              <a:rPr lang="ru-RU" sz="2900" dirty="0" smtClean="0">
                <a:latin typeface="Times New Roman" pitchFamily="18" charset="0"/>
                <a:cs typeface="Times New Roman" pitchFamily="18" charset="0"/>
              </a:rPr>
            </a:br>
            <a:r>
              <a:rPr lang="ru-RU" sz="2900" dirty="0" err="1" smtClean="0">
                <a:latin typeface="Times New Roman" pitchFamily="18" charset="0"/>
                <a:cs typeface="Times New Roman" pitchFamily="18" charset="0"/>
              </a:rPr>
              <a:t>Гипермнезии</a:t>
            </a:r>
            <a:r>
              <a:rPr lang="ru-RU" sz="2900" dirty="0" smtClean="0">
                <a:latin typeface="Times New Roman" pitchFamily="18" charset="0"/>
                <a:cs typeface="Times New Roman" pitchFamily="18" charset="0"/>
              </a:rPr>
              <a:t>: аномальное усиление памяти, вследствие которого человек способен запоминать и воспроизводить множество событий и информации на длительный период (усиливается способность к восприятию цифр).</a:t>
            </a:r>
            <a:br>
              <a:rPr lang="ru-RU" sz="2900" dirty="0" smtClean="0">
                <a:latin typeface="Times New Roman" pitchFamily="18" charset="0"/>
                <a:cs typeface="Times New Roman" pitchFamily="18" charset="0"/>
              </a:rPr>
            </a:br>
            <a:r>
              <a:rPr lang="ru-RU" sz="2900" dirty="0" smtClean="0">
                <a:latin typeface="Times New Roman" pitchFamily="18" charset="0"/>
                <a:cs typeface="Times New Roman" pitchFamily="18" charset="0"/>
              </a:rPr>
              <a:t>Амнезия, в сою очередь, может быть частичной (касается только определенного периода времени) и общей (потеря почти всех воспоминаний).</a:t>
            </a:r>
            <a:br>
              <a:rPr lang="ru-RU" sz="2900" dirty="0" smtClean="0">
                <a:latin typeface="Times New Roman" pitchFamily="18" charset="0"/>
                <a:cs typeface="Times New Roman" pitchFamily="18" charset="0"/>
              </a:rPr>
            </a:br>
            <a:r>
              <a:rPr lang="ru-RU" sz="2900" b="1" dirty="0" smtClean="0">
                <a:latin typeface="Times New Roman" pitchFamily="18" charset="0"/>
                <a:cs typeface="Times New Roman" pitchFamily="18" charset="0"/>
              </a:rPr>
              <a:t>  Модально-специфические нарушения памяти</a:t>
            </a:r>
          </a:p>
          <a:p>
            <a:pPr fontAlgn="base"/>
            <a:r>
              <a:rPr lang="ru-RU" sz="2900" dirty="0" smtClean="0">
                <a:latin typeface="Times New Roman" pitchFamily="18" charset="0"/>
                <a:cs typeface="Times New Roman" pitchFamily="18" charset="0"/>
              </a:rPr>
              <a:t>Это частичное выпадение процессов сохранения и последующего воспроизводства информации, воспринимаемой только одной системой чувств (принадлежащей к конкретной модальности). Различают нарушения зрительно-пространственной, акустической, слухоречевой, двигательной и других видов памяти (патологии коры головного мозга в зонах соответствующих анализаторов, вызванной травмами, опухолями или другими локальными воздействиями).</a:t>
            </a:r>
          </a:p>
          <a:p>
            <a:pPr fontAlgn="base"/>
            <a:r>
              <a:rPr lang="ru-RU" sz="2900" b="1" dirty="0" smtClean="0">
                <a:latin typeface="Times New Roman" pitchFamily="18" charset="0"/>
                <a:cs typeface="Times New Roman" pitchFamily="18" charset="0"/>
              </a:rPr>
              <a:t>Модально-неспецифические нарушения памяти</a:t>
            </a:r>
            <a:endParaRPr lang="ru-RU" sz="2900" dirty="0" smtClean="0">
              <a:latin typeface="Times New Roman" pitchFamily="18" charset="0"/>
              <a:cs typeface="Times New Roman" pitchFamily="18" charset="0"/>
            </a:endParaRPr>
          </a:p>
          <a:p>
            <a:pPr fontAlgn="base">
              <a:buNone/>
            </a:pPr>
            <a:r>
              <a:rPr lang="ru-RU" sz="2900" dirty="0" smtClean="0">
                <a:latin typeface="Times New Roman" pitchFamily="18" charset="0"/>
                <a:cs typeface="Times New Roman" pitchFamily="18" charset="0"/>
              </a:rPr>
              <a:t>          Проявляются общими поражениями всех видов памяти (независимо от их модальности) в форме трудностей в запоминании, удержании и воспроизводстве текущей информации. Возникают расстройства как при произвольном, так и при непроизвольном восприятии информации.(главная причина – органические поражения головного мозга вследствие нарушения кровообращения, интоксикаций, болезни Альцгеймера).</a:t>
            </a:r>
          </a:p>
          <a:p>
            <a:endParaRPr lang="ru-RU" dirty="0"/>
          </a:p>
        </p:txBody>
      </p:sp>
      <p:pic>
        <p:nvPicPr>
          <p:cNvPr id="5123" name="Picture 3" descr="D:\Новая папка (2)\File_201158124654.jpg"/>
          <p:cNvPicPr>
            <a:picLocks noChangeAspect="1" noChangeArrowheads="1"/>
          </p:cNvPicPr>
          <p:nvPr/>
        </p:nvPicPr>
        <p:blipFill>
          <a:blip r:embed="rId2" cstate="print"/>
          <a:srcRect/>
          <a:stretch>
            <a:fillRect/>
          </a:stretch>
        </p:blipFill>
        <p:spPr bwMode="auto">
          <a:xfrm>
            <a:off x="0" y="0"/>
            <a:ext cx="1764000" cy="1731660"/>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b="1" dirty="0" smtClean="0">
                <a:solidFill>
                  <a:schemeClr val="tx1"/>
                </a:solidFill>
                <a:latin typeface="Times New Roman" pitchFamily="18" charset="0"/>
                <a:cs typeface="Times New Roman" pitchFamily="18" charset="0"/>
              </a:rPr>
              <a:t>Особенности памяти младших дошкольников</a:t>
            </a:r>
            <a:r>
              <a:rPr lang="ru-RU" sz="1600" dirty="0" smtClean="0">
                <a:solidFill>
                  <a:schemeClr val="tx1"/>
                </a:solidFill>
                <a:latin typeface="Times New Roman" pitchFamily="18" charset="0"/>
                <a:cs typeface="Times New Roman" pitchFamily="18" charset="0"/>
              </a:rPr>
              <a:t/>
            </a:r>
            <a:br>
              <a:rPr lang="ru-RU" sz="1600" dirty="0" smtClean="0">
                <a:solidFill>
                  <a:schemeClr val="tx1"/>
                </a:solidFill>
                <a:latin typeface="Times New Roman" pitchFamily="18" charset="0"/>
                <a:cs typeface="Times New Roman" pitchFamily="18" charset="0"/>
              </a:rPr>
            </a:br>
            <a:endParaRPr lang="ru-RU" sz="16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052736"/>
            <a:ext cx="8229600" cy="5073427"/>
          </a:xfrm>
        </p:spPr>
        <p:txBody>
          <a:bodyPr>
            <a:normAutofit/>
          </a:bodyPr>
          <a:lstStyle/>
          <a:p>
            <a:endParaRPr lang="ru-RU" sz="1400" dirty="0" smtClean="0">
              <a:latin typeface="Times New Roman" pitchFamily="18" charset="0"/>
              <a:cs typeface="Times New Roman" pitchFamily="18" charset="0"/>
            </a:endParaRPr>
          </a:p>
          <a:p>
            <a:r>
              <a:rPr lang="ru-RU" sz="1400" dirty="0" smtClean="0">
                <a:latin typeface="Times New Roman" pitchFamily="18" charset="0"/>
                <a:cs typeface="Times New Roman" pitchFamily="18" charset="0"/>
              </a:rPr>
              <a:t>У детей 3-4 лет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память </a:t>
            </a:r>
            <a:r>
              <a:rPr lang="ru-RU" sz="1400" b="1" i="1" dirty="0" smtClean="0">
                <a:latin typeface="Times New Roman" pitchFamily="18" charset="0"/>
                <a:cs typeface="Times New Roman" pitchFamily="18" charset="0"/>
              </a:rPr>
              <a:t>непроизвольна</a:t>
            </a:r>
            <a:r>
              <a:rPr lang="ru-RU" sz="1400" i="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Ребенок не ставит перед собой цели что-то запомнить или вспомнить и не владеет специальными способами запоминания. Интересные для него события, действия, образы легко запечатлеваются, непроизвольно запоминается и словесный материал, если он вызывает эмоциональный отклик. Ребенок быстро запоминает стихотворения, особенно совершенные по форме: в них важны звучность, ритмичность и смежные рифмы. Запоминаются сказки, рассказы, диалоги из фильмов, когда ребенок сопереживает их героям. На протяжении дошкольного возраста повышается эффективность непроизвольного запоминания. Причем, чем более осмысленный материал запоминает ребенок, тем запоминание лучше. Смысловая память развивается наряду с механической. </a:t>
            </a:r>
          </a:p>
          <a:p>
            <a:r>
              <a:rPr lang="ru-RU" sz="1400" dirty="0" smtClean="0">
                <a:latin typeface="Times New Roman" pitchFamily="18" charset="0"/>
                <a:cs typeface="Times New Roman" pitchFamily="18" charset="0"/>
              </a:rPr>
              <a:t>К 4 - 5 годами начинает формироваться </a:t>
            </a:r>
            <a:r>
              <a:rPr lang="ru-RU" sz="1400" b="1" i="1" dirty="0" smtClean="0">
                <a:latin typeface="Times New Roman" pitchFamily="18" charset="0"/>
                <a:cs typeface="Times New Roman" pitchFamily="18" charset="0"/>
              </a:rPr>
              <a:t>произвольная</a:t>
            </a:r>
            <a:r>
              <a:rPr lang="ru-RU" sz="1400" dirty="0" smtClean="0">
                <a:latin typeface="Times New Roman" pitchFamily="18" charset="0"/>
                <a:cs typeface="Times New Roman" pitchFamily="18" charset="0"/>
              </a:rPr>
              <a:t> память. Сознательное, целенаправленное запоминание и припоминание появляются только эпизодически. Обычно они включены в другие виды деятельности, по­скольку они нужны и в игре, и при выполнении поручений взрослых, и во время занятий — подготовки детей к школьному обучению. Наиболее трудный для запоминания материал ребенок может воспроизвести, играя.</a:t>
            </a:r>
          </a:p>
          <a:p>
            <a:r>
              <a:rPr lang="ru-RU" sz="1400" dirty="0" smtClean="0">
                <a:latin typeface="Times New Roman" pitchFamily="18" charset="0"/>
                <a:cs typeface="Times New Roman" pitchFamily="18" charset="0"/>
              </a:rPr>
              <a:t>Двигательная память у детей дошкольного возраста достигает уровня развития, позволяющего уже выполнять тонко координированные действия, связанные с овладением письменной речью. </a:t>
            </a:r>
          </a:p>
          <a:p>
            <a:r>
              <a:rPr lang="ru-RU" sz="1400" dirty="0" smtClean="0">
                <a:latin typeface="Times New Roman" pitchFamily="18" charset="0"/>
                <a:cs typeface="Times New Roman" pitchFamily="18" charset="0"/>
              </a:rPr>
              <a:t>Эмоциональная память является сознательной.</a:t>
            </a:r>
          </a:p>
        </p:txBody>
      </p:sp>
      <p:pic>
        <p:nvPicPr>
          <p:cNvPr id="6149" name="Picture 5" descr="D:\Новая папка (2)\toosh6.jpg"/>
          <p:cNvPicPr>
            <a:picLocks noChangeAspect="1" noChangeArrowheads="1"/>
          </p:cNvPicPr>
          <p:nvPr/>
        </p:nvPicPr>
        <p:blipFill>
          <a:blip r:embed="rId2" cstate="print"/>
          <a:srcRect/>
          <a:stretch>
            <a:fillRect/>
          </a:stretch>
        </p:blipFill>
        <p:spPr bwMode="auto">
          <a:xfrm>
            <a:off x="5292080" y="5013176"/>
            <a:ext cx="2808000" cy="1844824"/>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pPr algn="ctr"/>
            <a:r>
              <a:rPr lang="ru-RU" sz="2200" b="1" dirty="0" smtClean="0">
                <a:solidFill>
                  <a:schemeClr val="tx1"/>
                </a:solidFill>
                <a:latin typeface="Times New Roman" pitchFamily="18" charset="0"/>
                <a:cs typeface="Times New Roman" pitchFamily="18" charset="0"/>
              </a:rPr>
              <a:t>Нарушение памяти у детей</a:t>
            </a:r>
            <a:r>
              <a:rPr lang="ru-RU" sz="3200" b="1" dirty="0" smtClean="0">
                <a:solidFill>
                  <a:schemeClr val="tx1"/>
                </a:solidFill>
                <a:latin typeface="Times New Roman" pitchFamily="18" charset="0"/>
                <a:cs typeface="Times New Roman" pitchFamily="18" charset="0"/>
              </a:rPr>
              <a:t/>
            </a:r>
            <a:br>
              <a:rPr lang="ru-RU" sz="3200" b="1" dirty="0" smtClean="0">
                <a:solidFill>
                  <a:schemeClr val="tx1"/>
                </a:solidFill>
                <a:latin typeface="Times New Roman" pitchFamily="18" charset="0"/>
                <a:cs typeface="Times New Roman" pitchFamily="18" charset="0"/>
              </a:rPr>
            </a:br>
            <a:endParaRPr lang="ru-RU" sz="3200" dirty="0">
              <a:solidFill>
                <a:schemeClr val="tx1"/>
              </a:solidFill>
            </a:endParaRPr>
          </a:p>
        </p:txBody>
      </p:sp>
      <p:sp>
        <p:nvSpPr>
          <p:cNvPr id="3" name="Содержимое 2"/>
          <p:cNvSpPr>
            <a:spLocks noGrp="1"/>
          </p:cNvSpPr>
          <p:nvPr>
            <p:ph idx="1"/>
          </p:nvPr>
        </p:nvSpPr>
        <p:spPr>
          <a:xfrm>
            <a:off x="179512" y="836712"/>
            <a:ext cx="6336704" cy="5760640"/>
          </a:xfrm>
        </p:spPr>
        <p:txBody>
          <a:bodyPr>
            <a:noAutofit/>
          </a:bodyPr>
          <a:lstStyle/>
          <a:p>
            <a:pPr fontAlgn="base"/>
            <a:r>
              <a:rPr lang="ru-RU" sz="1400" dirty="0" smtClean="0">
                <a:latin typeface="Times New Roman" pitchFamily="18" charset="0"/>
                <a:cs typeface="Times New Roman" pitchFamily="18" charset="0"/>
              </a:rPr>
              <a:t>Нарушения памяти у детей связанны как с врожденной умственной отсталостью, так и с приобретенными в детском возрасте состояниями. Проблемы проявляться форме ухудшения процессов запоминания и воспроизведения информации (</a:t>
            </a:r>
            <a:r>
              <a:rPr lang="ru-RU" sz="1400" dirty="0" err="1" smtClean="0">
                <a:latin typeface="Times New Roman" pitchFamily="18" charset="0"/>
                <a:cs typeface="Times New Roman" pitchFamily="18" charset="0"/>
              </a:rPr>
              <a:t>гипомнезия</a:t>
            </a:r>
            <a:r>
              <a:rPr lang="ru-RU" sz="1400" dirty="0" smtClean="0">
                <a:latin typeface="Times New Roman" pitchFamily="18" charset="0"/>
                <a:cs typeface="Times New Roman" pitchFamily="18" charset="0"/>
              </a:rPr>
              <a:t>), так и полного выпадения отдельных эпизодов воспоминаний (амнезия). Амнезия у детей может наступать вследствие травм, отравлений (в том числе и алкогольных), коматозных состояний и психических заболеваний.</a:t>
            </a:r>
          </a:p>
          <a:p>
            <a:pPr fontAlgn="base"/>
            <a:r>
              <a:rPr lang="ru-RU" sz="1400" dirty="0" smtClean="0">
                <a:latin typeface="Times New Roman" pitchFamily="18" charset="0"/>
                <a:cs typeface="Times New Roman" pitchFamily="18" charset="0"/>
              </a:rPr>
              <a:t>Но, наиболее часто у детей наблюдается частичное нарушение памяти вследствие гиповитаминоза, астенических состояний (нередко вызываемых частыми ОРВИ), неблагоприятного психологического климата в семье и детском коллективе. Такие нарушения сочетаются с отсутствием усидчивости, проблемами удержания внимания.</a:t>
            </a:r>
          </a:p>
          <a:p>
            <a:pPr fontAlgn="base"/>
            <a:r>
              <a:rPr lang="ru-RU" sz="1400" b="1" dirty="0" smtClean="0">
                <a:latin typeface="Times New Roman" pitchFamily="18" charset="0"/>
                <a:cs typeface="Times New Roman" pitchFamily="18" charset="0"/>
              </a:rPr>
              <a:t>Память у детей с нарушениями зрения</a:t>
            </a:r>
          </a:p>
          <a:p>
            <a:pPr fontAlgn="base">
              <a:buNone/>
            </a:pPr>
            <a:r>
              <a:rPr lang="ru-RU" sz="1400" dirty="0" smtClean="0">
                <a:latin typeface="Times New Roman" pitchFamily="18" charset="0"/>
                <a:cs typeface="Times New Roman" pitchFamily="18" charset="0"/>
              </a:rPr>
              <a:t>        Более 80 % информации человек получает со зрением. </a:t>
            </a:r>
          </a:p>
          <a:p>
            <a:pPr fontAlgn="base">
              <a:buNone/>
            </a:pPr>
            <a:r>
              <a:rPr lang="ru-RU" sz="1400" dirty="0" smtClean="0">
                <a:latin typeface="Times New Roman" pitchFamily="18" charset="0"/>
                <a:cs typeface="Times New Roman" pitchFamily="18" charset="0"/>
              </a:rPr>
              <a:t>       Характерно снижение объема и скорости запоминания, более быстрое забывание усвоенного материала вследствие меньшего эмоционального значения незрительных образов. Среднее количество повторений информации, необходимое для эффективного запоминания почти в два раза больше, чем у зрячего ребенка.</a:t>
            </a:r>
          </a:p>
          <a:p>
            <a:pPr>
              <a:buNone/>
            </a:pPr>
            <a:r>
              <a:rPr lang="ru-RU" sz="1400" dirty="0" smtClean="0">
                <a:latin typeface="Times New Roman" pitchFamily="18" charset="0"/>
                <a:cs typeface="Times New Roman" pitchFamily="18" charset="0"/>
              </a:rPr>
              <a:t>      В процессе адаптации к нарушениям зрения усиливается словесно-логический компонент запоминания, увеличивается объем кратковременной слуховой памяти. Одновременно ухудшается двигательная память.</a:t>
            </a:r>
            <a:endParaRPr lang="ru-RU" sz="1400" dirty="0">
              <a:latin typeface="Times New Roman" pitchFamily="18" charset="0"/>
              <a:cs typeface="Times New Roman" pitchFamily="18" charset="0"/>
            </a:endParaRPr>
          </a:p>
        </p:txBody>
      </p:sp>
      <p:pic>
        <p:nvPicPr>
          <p:cNvPr id="5" name="Рисунок 4" descr="karas-18890-635x508.jpg"/>
          <p:cNvPicPr>
            <a:picLocks noChangeAspect="1"/>
          </p:cNvPicPr>
          <p:nvPr/>
        </p:nvPicPr>
        <p:blipFill>
          <a:blip r:embed="rId2" cstate="print"/>
          <a:srcRect l="7230"/>
          <a:stretch>
            <a:fillRect/>
          </a:stretch>
        </p:blipFill>
        <p:spPr>
          <a:xfrm>
            <a:off x="6372200" y="548680"/>
            <a:ext cx="2771800" cy="2491358"/>
          </a:xfrm>
          <a:prstGeom prst="rect">
            <a:avLst/>
          </a:prstGeom>
        </p:spPr>
      </p:pic>
    </p:spTree>
  </p:cSld>
  <p:clrMapOvr>
    <a:masterClrMapping/>
  </p:clrMapOvr>
  <p:transition spd="med">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2000" dirty="0" smtClean="0">
                <a:solidFill>
                  <a:schemeClr val="tx1"/>
                </a:solidFill>
                <a:latin typeface="Times New Roman" pitchFamily="18" charset="0"/>
                <a:cs typeface="Times New Roman" pitchFamily="18" charset="0"/>
              </a:rPr>
              <a:t>Как развивать память</a:t>
            </a:r>
            <a:endParaRPr lang="ru-RU" sz="2000" dirty="0">
              <a:solidFill>
                <a:schemeClr val="tx1"/>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buNone/>
            </a:pPr>
            <a:r>
              <a:rPr lang="ru-RU" sz="1400" dirty="0" smtClean="0">
                <a:latin typeface="Times New Roman" pitchFamily="18" charset="0"/>
                <a:cs typeface="Times New Roman" pitchFamily="18" charset="0"/>
              </a:rPr>
              <a:t>      Для ребенка-дошкольника очень важно, чтобы выполнение задачи запомнить что-либо подкреплялось достижением непосредственного результата в его практической деятельности. Если просто сказать ребенку-дошкольнику: «Запомни это!», то такая инструкция в большинстве случаев не достигает цели, так как она не связана с его деятельностью.</a:t>
            </a:r>
            <a:endParaRPr lang="ru-RU" sz="1400" dirty="0">
              <a:latin typeface="Times New Roman" pitchFamily="18" charset="0"/>
              <a:cs typeface="Times New Roman" pitchFamily="18" charset="0"/>
            </a:endParaRPr>
          </a:p>
        </p:txBody>
      </p:sp>
      <p:pic>
        <p:nvPicPr>
          <p:cNvPr id="2050" name="Picture 2" descr="D:\Новая папка (2)\1384194645186.jpg"/>
          <p:cNvPicPr>
            <a:picLocks noChangeAspect="1" noChangeArrowheads="1"/>
          </p:cNvPicPr>
          <p:nvPr/>
        </p:nvPicPr>
        <p:blipFill>
          <a:blip r:embed="rId2" cstate="print"/>
          <a:srcRect/>
          <a:stretch>
            <a:fillRect/>
          </a:stretch>
        </p:blipFill>
        <p:spPr bwMode="auto">
          <a:xfrm>
            <a:off x="2267744" y="2924944"/>
            <a:ext cx="4968552" cy="3096344"/>
          </a:xfrm>
          <a:prstGeom prst="rect">
            <a:avLst/>
          </a:prstGeom>
          <a:noFill/>
        </p:spPr>
      </p:pic>
    </p:spTree>
  </p:cSld>
  <p:clrMapOvr>
    <a:masterClrMapping/>
  </p:clrMapOvr>
  <p:transition spd="med">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908720"/>
            <a:ext cx="8229600" cy="3600400"/>
          </a:xfrm>
        </p:spPr>
        <p:txBody>
          <a:bodyPr>
            <a:normAutofit/>
          </a:bodyPr>
          <a:lstStyle/>
          <a:p>
            <a:r>
              <a:rPr lang="ru-RU" sz="1400" b="1" dirty="0" smtClean="0">
                <a:latin typeface="Times New Roman" pitchFamily="18" charset="0"/>
                <a:cs typeface="Times New Roman" pitchFamily="18" charset="0"/>
              </a:rPr>
              <a:t>1. Новые знания должны иметь значение для ребенка</a:t>
            </a:r>
            <a:r>
              <a:rPr lang="ru-RU" sz="1400" dirty="0" smtClean="0">
                <a:latin typeface="Times New Roman" pitchFamily="18" charset="0"/>
                <a:cs typeface="Times New Roman" pitchFamily="18" charset="0"/>
              </a:rPr>
              <a:t>. Чем больше они соприкасаются с его интересами, увлечениями, тем легче ему будет их запомнить.</a:t>
            </a:r>
          </a:p>
          <a:p>
            <a:r>
              <a:rPr lang="ru-RU" sz="1400" b="1" dirty="0" smtClean="0">
                <a:latin typeface="Times New Roman" pitchFamily="18" charset="0"/>
                <a:cs typeface="Times New Roman" pitchFamily="18" charset="0"/>
              </a:rPr>
              <a:t>2. Информация должна быть интересной для ребенка. </a:t>
            </a:r>
            <a:r>
              <a:rPr lang="ru-RU" sz="1400" dirty="0" smtClean="0">
                <a:latin typeface="Times New Roman" pitchFamily="18" charset="0"/>
                <a:cs typeface="Times New Roman" pitchFamily="18" charset="0"/>
              </a:rPr>
              <a:t>Все, что вызывает подлинный интерес, запоминается легко и прочно. </a:t>
            </a:r>
          </a:p>
          <a:p>
            <a:r>
              <a:rPr lang="ru-RU" sz="1400" b="1" dirty="0" smtClean="0">
                <a:latin typeface="Times New Roman" pitchFamily="18" charset="0"/>
                <a:cs typeface="Times New Roman" pitchFamily="18" charset="0"/>
              </a:rPr>
              <a:t>3. У ребенка должна быть сильная мотивация к запоминанию информации. </a:t>
            </a:r>
            <a:r>
              <a:rPr lang="ru-RU" sz="1400" dirty="0" smtClean="0">
                <a:latin typeface="Times New Roman" pitchFamily="18" charset="0"/>
                <a:cs typeface="Times New Roman" pitchFamily="18" charset="0"/>
              </a:rPr>
              <a:t>Информация может быть заучена, но если она не имеет устойчивой значимости для ребенка, то она, скорее всего, очень быстро будет забыта. Важно научиться создавать для ребенка дополнительную мотивацию, которая послужит стимулом запомнить и сохранить ту или иную информацию с большим желанием и продуктивностью.</a:t>
            </a:r>
          </a:p>
          <a:p>
            <a:r>
              <a:rPr lang="ru-RU" sz="1400" b="1" dirty="0" smtClean="0">
                <a:latin typeface="Times New Roman" pitchFamily="18" charset="0"/>
                <a:cs typeface="Times New Roman" pitchFamily="18" charset="0"/>
              </a:rPr>
              <a:t> 4. Память в первую очередь реагирует на яркие впечатления. </a:t>
            </a:r>
            <a:r>
              <a:rPr lang="ru-RU" sz="1400" dirty="0" smtClean="0">
                <a:latin typeface="Times New Roman" pitchFamily="18" charset="0"/>
                <a:cs typeface="Times New Roman" pitchFamily="18" charset="0"/>
              </a:rPr>
              <a:t>То, что ярко, необычно, чем-то выделяется, запоминается легче и продуктивнее.      </a:t>
            </a:r>
            <a:endParaRPr lang="ru-RU" sz="1400" dirty="0">
              <a:latin typeface="Times New Roman" pitchFamily="18" charset="0"/>
              <a:cs typeface="Times New Roman" pitchFamily="18" charset="0"/>
            </a:endParaRPr>
          </a:p>
        </p:txBody>
      </p:sp>
      <p:pic>
        <p:nvPicPr>
          <p:cNvPr id="4" name="Рисунок 3" descr="41d3c17f4e9c.png"/>
          <p:cNvPicPr>
            <a:picLocks noChangeAspect="1"/>
          </p:cNvPicPr>
          <p:nvPr/>
        </p:nvPicPr>
        <p:blipFill>
          <a:blip r:embed="rId2" cstate="print"/>
          <a:stretch>
            <a:fillRect/>
          </a:stretch>
        </p:blipFill>
        <p:spPr>
          <a:xfrm>
            <a:off x="4860032" y="3429000"/>
            <a:ext cx="3420254" cy="3308027"/>
          </a:xfrm>
          <a:prstGeom prst="rect">
            <a:avLst/>
          </a:prstGeom>
        </p:spPr>
      </p:pic>
    </p:spTree>
  </p:cSld>
  <p:clrMapOvr>
    <a:masterClrMapping/>
  </p:clrMapOvr>
  <p:transition spd="med">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431</TotalTime>
  <Words>793</Words>
  <Application>Microsoft Office PowerPoint</Application>
  <PresentationFormat>Экран (4:3)</PresentationFormat>
  <Paragraphs>129</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Солнцестояние</vt:lpstr>
      <vt:lpstr>Память и внимание младших дошкольников 3-5 лет</vt:lpstr>
      <vt:lpstr>Память</vt:lpstr>
      <vt:lpstr>Память – это отражение прошлого опыта</vt:lpstr>
      <vt:lpstr>        Степень волевой регуляции памяти</vt:lpstr>
      <vt:lpstr>Виды нарушения памяти </vt:lpstr>
      <vt:lpstr>Особенности памяти младших дошкольников </vt:lpstr>
      <vt:lpstr>Нарушение памяти у детей </vt:lpstr>
      <vt:lpstr>Как развивать память</vt:lpstr>
      <vt:lpstr>Слайд 9</vt:lpstr>
      <vt:lpstr>Слайд 10</vt:lpstr>
      <vt:lpstr>Игры направленные на развитие зрительной памяти, концентрации зрительного внимания, развитие устойчивости взгляда. </vt:lpstr>
      <vt:lpstr>Внимание</vt:lpstr>
      <vt:lpstr>  Свойства внимания: </vt:lpstr>
      <vt:lpstr>Виды нарушения внимания</vt:lpstr>
      <vt:lpstr>Особенности внимания младших дошкольников </vt:lpstr>
      <vt:lpstr>Как развивать внимание</vt:lpstr>
      <vt:lpstr>Виды игр для детей  развивающих внимание</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Память и внимание младших дошкольников 3-5 лет</dc:title>
  <dc:creator>я</dc:creator>
  <cp:lastModifiedBy>Ildar</cp:lastModifiedBy>
  <cp:revision>48</cp:revision>
  <dcterms:created xsi:type="dcterms:W3CDTF">2015-04-04T08:03:17Z</dcterms:created>
  <dcterms:modified xsi:type="dcterms:W3CDTF">2015-09-11T06:03:28Z</dcterms:modified>
</cp:coreProperties>
</file>