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08B9-C2BE-46C8-BD4F-5938899532DB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9475-EDFD-4822-ADBE-B974037B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38B7-0FBA-49EB-A5C7-830C38DE5B77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E92E-4BBE-4965-BF0D-E9EBBFA2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00AE-C34C-4F60-9159-5F5B9EC3DCE3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C3C5-0364-4404-8106-8EF87E349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5555-AD44-49DB-AA24-627F057ED4D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ED8-EB58-43D5-86F5-84639AEC1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E92-88F2-47E4-9708-E6D33C647E1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4E5-C388-4447-AAF5-BEBE4252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87D0-DA80-4507-81AD-D61C4ACB2F5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17F6-1BC3-458F-9F92-4D2A02EB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49C-F9A8-4134-B394-8986997E10BC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8609-56B9-4E31-9B17-5440BDA0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CBDA-DAE7-4538-B7CC-BC388A175EC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B487-2460-4C75-A3B4-5EAAFC90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E44E-69C5-4A82-8E59-EB081F9F136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2A0-1D88-4766-9364-351850A6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3A9D-B1B1-412E-82E5-6E6435F967A7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A76-90F7-4E66-B248-34B41F75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B5C9-C8E1-4F86-B7D7-A0531306E9B8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1874-61F4-4423-BA4A-C2CB33CA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CEFD4-2FA9-4BAE-BD9F-405028982CB8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83B30-C793-407E-BB32-26C524DE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Ramochky_narod_ru2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727280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Возрастные особенности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детей 6-7 лет</a:t>
            </a:r>
          </a:p>
        </p:txBody>
      </p:sp>
      <p:pic>
        <p:nvPicPr>
          <p:cNvPr id="13315" name="Рисунок 6" descr="9c992e37dcb44c875ec252d0bb9dbf5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84763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jc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388" y="0"/>
            <a:ext cx="87201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Постройте </a:t>
            </a:r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режим дня </a:t>
            </a:r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таким </a:t>
            </a:r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образом,</a:t>
            </a:r>
          </a:p>
          <a:p>
            <a:pPr algn="ctr"/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</a:t>
            </a:r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 ребенка оставалось </a:t>
            </a:r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время на отдых, игры, </a:t>
            </a:r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прогулки. Познавательная </a:t>
            </a:r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мотивация именно </a:t>
            </a:r>
          </a:p>
          <a:p>
            <a:pPr algn="ctr"/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радикальнее всего истребляется скукой, </a:t>
            </a:r>
          </a:p>
          <a:p>
            <a:pPr algn="ctr"/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долженствованием, принуждением. По возможности 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организуйте </a:t>
            </a:r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ребенка интересный и увлекательный</a:t>
            </a:r>
          </a:p>
          <a:p>
            <a:pPr algn="ctr"/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процесс. </a:t>
            </a:r>
            <a:endParaRPr lang="ru-RU" sz="20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3556" name="Рисунок 8" descr="ptenchikzel2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2150" y="5907088"/>
            <a:ext cx="8318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:\DCIM\107_FUJI\DSCF706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40000">
            <a:off x="4750822" y="2572060"/>
            <a:ext cx="4026601" cy="3175911"/>
          </a:xfrm>
          <a:prstGeom prst="rect">
            <a:avLst/>
          </a:prstGeom>
          <a:noFill/>
        </p:spPr>
      </p:pic>
      <p:pic>
        <p:nvPicPr>
          <p:cNvPr id="7172" name="Picture 4" descr="F:\DCIM\107_FUJI\DSCF743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-300000">
            <a:off x="411343" y="3387396"/>
            <a:ext cx="3958777" cy="3107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lite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19700" y="836613"/>
            <a:ext cx="35829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Желание </a:t>
            </a:r>
            <a:r>
              <a:rPr lang="ru-RU" sz="2000" b="1" i="1" dirty="0">
                <a:latin typeface="Bookman Old Style" pitchFamily="18" charset="0"/>
              </a:rPr>
              <a:t>ребенка стать школьником не всегда означает реальную возможность выполнять все соответствующие этой роли обязанности. </a:t>
            </a:r>
            <a:r>
              <a:rPr lang="ru-RU" sz="2000" b="1" i="1" dirty="0" smtClean="0">
                <a:latin typeface="Bookman Old Style" pitchFamily="18" charset="0"/>
              </a:rPr>
              <a:t>Поэтому помогите </a:t>
            </a:r>
            <a:r>
              <a:rPr lang="ru-RU" sz="2000" b="1" i="1" dirty="0">
                <a:latin typeface="Bookman Old Style" pitchFamily="18" charset="0"/>
              </a:rPr>
              <a:t>ребенку освоить новый для него уровень самостоятельности, постепенно уходя от </a:t>
            </a:r>
            <a:r>
              <a:rPr lang="ru-RU" sz="2000" b="1" i="1" dirty="0" err="1">
                <a:latin typeface="Bookman Old Style" pitchFamily="18" charset="0"/>
              </a:rPr>
              <a:t>гиперконтроля</a:t>
            </a:r>
            <a:r>
              <a:rPr lang="ru-RU" sz="2000" b="1" i="1" dirty="0">
                <a:latin typeface="Bookman Old Style" pitchFamily="18" charset="0"/>
              </a:rPr>
              <a:t> и избыточной опеки, предоставляя ему все больше свободы. </a:t>
            </a:r>
          </a:p>
        </p:txBody>
      </p:sp>
      <p:pic>
        <p:nvPicPr>
          <p:cNvPr id="24580" name="Рисунок 6" descr="3b79bb89fd4298bb6ff2fd106001da7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24400"/>
            <a:ext cx="362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1022a777515dc3c49612dbc21fb8ce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1863" y="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 descr="1022a777515dc3c49612dbc21fb8ce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1863" y="629285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1022a777515dc3c49612dbc21fb8ce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0" descr="1022a777515dc3c49612dbc21fb8ce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9285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21 гр\image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-240000">
            <a:off x="516246" y="321446"/>
            <a:ext cx="4444357" cy="3464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no-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357562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Любые </a:t>
            </a:r>
            <a:r>
              <a:rPr lang="ru-RU" sz="2000" b="1" i="1" dirty="0">
                <a:latin typeface="Bookman Old Style" pitchFamily="18" charset="0"/>
              </a:rPr>
              <a:t>ваши оценки в адрес ребенка создают его представление о себе, влияют на его самооценку. Если </a:t>
            </a:r>
            <a:r>
              <a:rPr lang="ru-RU" sz="2000" b="1" i="1" dirty="0" smtClean="0">
                <a:latin typeface="Bookman Old Style" pitchFamily="18" charset="0"/>
              </a:rPr>
              <a:t>ваши ожидания </a:t>
            </a:r>
            <a:r>
              <a:rPr lang="ru-RU" sz="2000" b="1" i="1" dirty="0">
                <a:latin typeface="Bookman Old Style" pitchFamily="18" charset="0"/>
              </a:rPr>
              <a:t>и оценки </a:t>
            </a:r>
            <a:r>
              <a:rPr lang="ru-RU" sz="2000" b="1" i="1" dirty="0" smtClean="0">
                <a:latin typeface="Bookman Old Style" pitchFamily="18" charset="0"/>
              </a:rPr>
              <a:t>не </a:t>
            </a:r>
            <a:r>
              <a:rPr lang="ru-RU" sz="2000" b="1" i="1" dirty="0">
                <a:latin typeface="Bookman Old Style" pitchFamily="18" charset="0"/>
              </a:rPr>
              <a:t>соответствуют возрастным и личностным особенностям ребенка, его самооценка окажется неадекватной (заниженной или завышенной). Ваши негативные оценки могут сформировать у него представление о себе как человеке недостойном, плохом, неспособном справляться с трудностями или неудачами. </a:t>
            </a:r>
            <a:r>
              <a:rPr lang="ru-RU" sz="2000" b="1" i="1" dirty="0" smtClean="0">
                <a:latin typeface="Bookman Old Style" pitchFamily="18" charset="0"/>
              </a:rPr>
              <a:t>Избегайте оценок </a:t>
            </a:r>
            <a:r>
              <a:rPr lang="ru-RU" sz="2000" b="1" i="1" dirty="0">
                <a:latin typeface="Bookman Old Style" pitchFamily="18" charset="0"/>
              </a:rPr>
              <a:t>о личности ребенка в целом, оценивайте лишь его действие или поступок. </a:t>
            </a:r>
          </a:p>
        </p:txBody>
      </p:sp>
      <p:pic>
        <p:nvPicPr>
          <p:cNvPr id="25604" name="Рисунок 7" descr="babochka04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babochka04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21 гр\SAM_245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28926" y="280230"/>
            <a:ext cx="3143272" cy="2862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xz2km8qa2oouy2b8wqu989wep22gz0n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214291"/>
            <a:ext cx="72152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Спрашивайте </a:t>
            </a:r>
            <a:r>
              <a:rPr lang="ru-RU" sz="2000" b="1" i="1" dirty="0">
                <a:latin typeface="Bookman Old Style" pitchFamily="18" charset="0"/>
              </a:rPr>
              <a:t>мнение самого ребенка о результатах его труда. Сильная зависимость от внешней оценки делает ребенка тревожным и неуверенным в себе. Умение самому оценивать свою деятельность создает мотивацию стремления, в противовес мотивации избегания. </a:t>
            </a:r>
          </a:p>
        </p:txBody>
      </p:sp>
      <p:pic>
        <p:nvPicPr>
          <p:cNvPr id="3074" name="Picture 2" descr="F:\DCIM\107_FUJI\DSCF706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2703564"/>
            <a:ext cx="3071834" cy="4022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43504" y="285728"/>
            <a:ext cx="40004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Bookman Old Style" pitchFamily="18" charset="0"/>
              </a:rPr>
              <a:t> </a:t>
            </a:r>
            <a:r>
              <a:rPr lang="ru-RU" sz="2200" b="1" i="1" dirty="0">
                <a:latin typeface="Bookman Old Style" pitchFamily="18" charset="0"/>
              </a:rPr>
              <a:t>У</a:t>
            </a:r>
            <a:r>
              <a:rPr lang="ru-RU" sz="2200" b="1" i="1" dirty="0" smtClean="0">
                <a:latin typeface="Bookman Old Style" pitchFamily="18" charset="0"/>
              </a:rPr>
              <a:t>спехи </a:t>
            </a:r>
            <a:r>
              <a:rPr lang="ru-RU" sz="2200" b="1" i="1" dirty="0">
                <a:latin typeface="Bookman Old Style" pitchFamily="18" charset="0"/>
              </a:rPr>
              <a:t>или неудачи ребенка в процессе учебы не </a:t>
            </a:r>
            <a:r>
              <a:rPr lang="ru-RU" sz="2000" b="1" i="1" dirty="0">
                <a:latin typeface="Bookman Old Style" pitchFamily="18" charset="0"/>
              </a:rPr>
              <a:t>есть</a:t>
            </a:r>
            <a:r>
              <a:rPr lang="ru-RU" sz="2200" b="1" i="1" dirty="0">
                <a:latin typeface="Bookman Old Style" pitchFamily="18" charset="0"/>
              </a:rPr>
              <a:t> показатель его успешности в будущем. Школьное обучение лишь отражает способность ребенка справляться с учебной ситуацией, но не является однозначным показателем его личностной </a:t>
            </a:r>
            <a:r>
              <a:rPr lang="ru-RU" sz="2200" b="1" i="1" dirty="0" err="1">
                <a:latin typeface="Bookman Old Style" pitchFamily="18" charset="0"/>
              </a:rPr>
              <a:t>реализованности</a:t>
            </a:r>
            <a:r>
              <a:rPr lang="ru-RU" sz="2200" b="1" i="1" dirty="0">
                <a:latin typeface="Bookman Old Style" pitchFamily="18" charset="0"/>
              </a:rPr>
              <a:t>. </a:t>
            </a:r>
          </a:p>
        </p:txBody>
      </p:sp>
      <p:pic>
        <p:nvPicPr>
          <p:cNvPr id="27652" name="Рисунок 6" descr="20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609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predmety_raznie0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7900" y="50419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Маман\Documents\21 гр\20150728_10254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-480000">
            <a:off x="620522" y="3193856"/>
            <a:ext cx="4304111" cy="2949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260350"/>
            <a:ext cx="4464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Bookman Old Style" pitchFamily="18" charset="0"/>
              </a:rPr>
              <a:t>Спасибо за внимание!</a:t>
            </a:r>
            <a:endParaRPr lang="ru-RU" sz="5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7652" name="Рисунок 6" descr="20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609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predmety_raznie0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7900" y="50419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Маман\Documents\21 гр\20150811_09465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-300000">
            <a:off x="559101" y="2571744"/>
            <a:ext cx="5769468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6363" y="214290"/>
            <a:ext cx="88233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Знание основных возрастных особенностей позволит не только трезво оценить уровень готовности ребенка к школе, но и соотнести его реальные умения с его потенциальными возможностями.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же они, наши будущие первоклассники? </a:t>
            </a: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107_FUJI\DSCF728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71670" y="2286624"/>
            <a:ext cx="5082396" cy="3999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3d_920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0"/>
            <a:ext cx="55356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Социальное развитие</a:t>
            </a:r>
          </a:p>
          <a:p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4" name="Рисунок 6" descr="an1_stopkakni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4895850"/>
            <a:ext cx="2871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DCIM\107_FUJI\DSCF706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-360000">
            <a:off x="5236572" y="1179539"/>
            <a:ext cx="3675649" cy="4627379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642918"/>
            <a:ext cx="392909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6 лет уже умеют общаться со сверстниками и взрослыми, знают основные правила общения;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способны управлять своим поведением (знают границы дозволенного, но нередко экспериментируют, проверяя, нельзя ли расширить эти границы);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стремятся быть хорошими, первыми, очень огорчаются при неудаче;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тонко реагируют на изменение отношения, настроение взрослых.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3d-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an1_kometaprav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an1_kometaprav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2769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CIM\107_FUJI\DSCF740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0" y="291485"/>
            <a:ext cx="4000528" cy="320806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286125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сюжетно – ролевых играх дети начинают осваивать сложные взаимодействия людей, отражающие такие жизненные ситуации, как, например, свадьбу, рождение ребенка, болезнь и т.д. Игровые действия становятся более сложными, обретают особый смысл. В игровом пространстве может быть несколько центров, каждый из которых поддерживает свою сюжетную линию.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DCIM\107_FUJI\DSCF728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107" y="266221"/>
            <a:ext cx="4205503" cy="32187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3d_692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6248" y="0"/>
            <a:ext cx="485775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/>
              <a:t>Интеллектуальное развитие:</a:t>
            </a:r>
          </a:p>
          <a:p>
            <a:endParaRPr lang="ru-RU" sz="20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дети способны к систематизации, классификации и группировке явлений и предметов, к анализу простых причинно-следственных связей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они проявляют самостоятельный интерес к животным, к природным объектам и явлениям, наблюдательны, задают много вопросов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с удовольствием воспринимают любую новую информацию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/>
              <a:t> имеют элементарный запас сведений и знаний                                                      об окружающем мире,                                             быте, жизни.</a:t>
            </a:r>
          </a:p>
        </p:txBody>
      </p:sp>
      <p:pic>
        <p:nvPicPr>
          <p:cNvPr id="17412" name="Рисунок 6" descr="stars_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543550"/>
            <a:ext cx="1908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107_FUJI\DSCF704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-300000">
            <a:off x="275071" y="338122"/>
            <a:ext cx="3691863" cy="29050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3p3c1x29gosa5twxpt25xgeucrhtc12r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"/>
            <a:ext cx="914399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способны правильно произносить все звуки родного языка,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способны к простейшему звуковому анализу слов;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обладают хорошим словарным запасом (3,5 – 7 тысяч слов);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грамматически правильно строят предложения;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умеют самостоятельно пересказать знакомую сказку или составить рассказ     по картинкам и любят это делать;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свободно общаются со взрослыми и сверстниками (отвечают на вопросы,       задают вопросы, умеют выражать свою мысль);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способны передавать интонацией различные чувства;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способны использовать обобщающие слова, синонимы, антонимы, прилагательные.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098" name="Picture 2" descr="F:\DCIM\107_FUJI\DSCF712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-300000">
            <a:off x="452142" y="3849111"/>
            <a:ext cx="3497297" cy="2751972"/>
          </a:xfrm>
          <a:prstGeom prst="rect">
            <a:avLst/>
          </a:prstGeom>
          <a:noFill/>
        </p:spPr>
      </p:pic>
      <p:pic>
        <p:nvPicPr>
          <p:cNvPr id="4099" name="Picture 3" descr="F:\DCIM\107_FUJI\DSCF712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40000">
            <a:off x="5061487" y="3747212"/>
            <a:ext cx="3575452" cy="2793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1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67175" y="395288"/>
            <a:ext cx="477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ребенок не только готов, но и хочет пойти в школу, поскольку смена социальной роли придает ему взрослости, к которой он так стремится. Но полная психологическая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готовность ребенка к школе определяется не только его мотивационной готовностью, но и интеллектуальной зрелостью, а также сформированной произвольностью, то есть способностью сосредотачиваться на 35—40 минут, выполняя какую-либо череду задач. Чаще всего такая готовность формируется именно к семи годам. </a:t>
            </a:r>
          </a:p>
        </p:txBody>
      </p:sp>
      <p:pic>
        <p:nvPicPr>
          <p:cNvPr id="19460" name="Рисунок 6" descr="540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0872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540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4725" y="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DCIM\107_FUJI\DSCF727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-660000">
            <a:off x="482552" y="563821"/>
            <a:ext cx="2854251" cy="23563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916948047_Bird_wallpaper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980728"/>
            <a:ext cx="630442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Советы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родителям</a:t>
            </a:r>
          </a:p>
        </p:txBody>
      </p:sp>
      <p:pic>
        <p:nvPicPr>
          <p:cNvPr id="20483" name="Рисунок 7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8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0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1" descr="44df079819fd579aeba0c26b19cb542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905500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z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285728"/>
            <a:ext cx="57245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 Постарайтесь организовать </a:t>
            </a:r>
            <a:r>
              <a:rPr lang="ru-RU" sz="2000" b="1" i="1" dirty="0">
                <a:latin typeface="Bookman Old Style" pitchFamily="18" charset="0"/>
              </a:rPr>
              <a:t>постепенное вовлечение вашего дошкольника в учебную жизнь через систему разнообразных групп по подготовке к школе. </a:t>
            </a:r>
          </a:p>
        </p:txBody>
      </p:sp>
      <p:pic>
        <p:nvPicPr>
          <p:cNvPr id="22532" name="Рисунок 6" descr="an2_7gnomov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1584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DCIM\107_FUJI\DSCF707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40000">
            <a:off x="3343457" y="2390965"/>
            <a:ext cx="5356534" cy="4175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1095</TotalTime>
  <Words>597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Маман</cp:lastModifiedBy>
  <cp:revision>61</cp:revision>
  <dcterms:created xsi:type="dcterms:W3CDTF">2012-10-11T16:01:02Z</dcterms:created>
  <dcterms:modified xsi:type="dcterms:W3CDTF">2015-10-30T14:23:29Z</dcterms:modified>
</cp:coreProperties>
</file>