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2" r:id="rId15"/>
    <p:sldId id="273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  <a:srgbClr val="FF9900"/>
    <a:srgbClr val="00FFFF"/>
    <a:srgbClr val="990000"/>
    <a:srgbClr val="663300"/>
    <a:srgbClr val="996633"/>
    <a:srgbClr val="CC9900"/>
    <a:srgbClr val="CC33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9A24-4EC5-4527-B5AE-6F94125CAE89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F1D41-40FA-403A-A992-F50D040DD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120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0F1D41-40FA-403A-A992-F50D040DD93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DAC4A-4BB1-4891-852A-8EDECFCC6304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3C574-6A71-4AFD-A0BC-AE40CE6013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cora89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_72105_b2797f41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97770" cy="61436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1714488"/>
            <a:ext cx="5572164" cy="178595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СЧАСТЬЕ ТВОРИТЬ ВМЕСТЕ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IMG_123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286124"/>
            <a:ext cx="4643470" cy="349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pic>
        <p:nvPicPr>
          <p:cNvPr id="22530" name="Picture 2" descr="IMG_121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2428892" cy="3983213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1" name="Picture 3" descr="IMG_124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417829"/>
            <a:ext cx="3319471" cy="3796989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IMG_124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4121" y="3140968"/>
            <a:ext cx="4455267" cy="3356992"/>
          </a:xfrm>
          <a:prstGeom prst="ellipse">
            <a:avLst/>
          </a:prstGeom>
          <a:ln>
            <a:solidFill>
              <a:srgbClr val="00B050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ncora86_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990000"/>
                </a:solidFill>
              </a:rPr>
              <a:t>Для проведения </a:t>
            </a:r>
            <a:r>
              <a:rPr lang="ru-RU" sz="3600" b="1" dirty="0" smtClean="0">
                <a:solidFill>
                  <a:srgbClr val="990000"/>
                </a:solidFill>
              </a:rPr>
              <a:t>эффективной </a:t>
            </a:r>
            <a:r>
              <a:rPr lang="ru-RU" sz="3600" b="1" dirty="0">
                <a:solidFill>
                  <a:srgbClr val="990000"/>
                </a:solidFill>
              </a:rPr>
              <a:t>работы по театрализованной деятельности родители получают рекомендации в виде консультаций</a:t>
            </a:r>
            <a:r>
              <a:rPr lang="ru-RU" sz="2200" dirty="0">
                <a:solidFill>
                  <a:srgbClr val="990000"/>
                </a:solidFill>
              </a:rPr>
              <a:t/>
            </a:r>
            <a:br>
              <a:rPr lang="ru-RU" sz="2200" dirty="0">
                <a:solidFill>
                  <a:srgbClr val="990000"/>
                </a:solidFill>
              </a:rPr>
            </a:br>
            <a:r>
              <a:rPr lang="ru-RU" sz="2200" dirty="0">
                <a:solidFill>
                  <a:srgbClr val="990000"/>
                </a:solidFill>
              </a:rPr>
              <a:t>( «Семейный театр – лучшее развлечение для малышей»)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000372"/>
            <a:ext cx="8715436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990000"/>
                </a:solidFill>
              </a:rPr>
              <a:t>У многих родителей открылись скрытые таланты, о котором они не подозревали, пока не пришлось рисовать, лепить, делать разные поделки из бросового материала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4578" name="Picture 2" descr="IMG_113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714884"/>
            <a:ext cx="2571768" cy="19353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4579" name="Picture 3" descr="IMG_113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714884"/>
            <a:ext cx="2571768" cy="191923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4580" name="Picture 4" descr="IMG_113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6" y="4714884"/>
            <a:ext cx="2571768" cy="193532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990000"/>
                </a:solidFill>
              </a:rPr>
              <a:t>Одной из интересных форм работы, которой нам удалось достичь, является привлечение родителей для участия в театрализованных представлениях </a:t>
            </a:r>
            <a:r>
              <a:rPr lang="ru-RU" sz="2800" dirty="0" smtClean="0">
                <a:solidFill>
                  <a:srgbClr val="990000"/>
                </a:solidFill>
              </a:rPr>
              <a:t/>
            </a:r>
            <a:br>
              <a:rPr lang="ru-RU" sz="2800" dirty="0" smtClean="0">
                <a:solidFill>
                  <a:srgbClr val="990000"/>
                </a:solidFill>
              </a:rPr>
            </a:br>
            <a:r>
              <a:rPr lang="ru-RU" sz="2800" dirty="0" smtClean="0">
                <a:solidFill>
                  <a:srgbClr val="990000"/>
                </a:solidFill>
              </a:rPr>
              <a:t>в </a:t>
            </a:r>
            <a:r>
              <a:rPr lang="ru-RU" sz="2800" dirty="0">
                <a:solidFill>
                  <a:srgbClr val="990000"/>
                </a:solidFill>
              </a:rPr>
              <a:t>качестве актеров.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5602" name="Picture 2" descr="DSCF42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3917794" cy="292895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603" name="Picture 3" descr="IMG_219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286124"/>
            <a:ext cx="3929090" cy="293039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3042" y="0"/>
            <a:ext cx="6357982" cy="1100144"/>
          </a:xfrm>
        </p:spPr>
        <p:txBody>
          <a:bodyPr>
            <a:normAutofit/>
          </a:bodyPr>
          <a:lstStyle/>
          <a:p>
            <a:pPr algn="l"/>
            <a:r>
              <a:rPr lang="ru-RU" sz="5300" dirty="0" smtClean="0">
                <a:solidFill>
                  <a:srgbClr val="990000"/>
                </a:solidFill>
              </a:rPr>
              <a:t>Веселимся </a:t>
            </a:r>
            <a:r>
              <a:rPr lang="ru-RU" sz="4800" dirty="0" smtClean="0">
                <a:solidFill>
                  <a:srgbClr val="990000"/>
                </a:solidFill>
              </a:rPr>
              <a:t>от души</a:t>
            </a:r>
            <a:endParaRPr lang="ru-RU" sz="4800" dirty="0">
              <a:solidFill>
                <a:srgbClr val="990000"/>
              </a:solidFill>
            </a:endParaRPr>
          </a:p>
        </p:txBody>
      </p:sp>
      <p:pic>
        <p:nvPicPr>
          <p:cNvPr id="27650" name="Picture 2" descr="IMG_143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875" y="1285860"/>
            <a:ext cx="4091421" cy="3071834"/>
          </a:xfrm>
          <a:prstGeom prst="roundRect">
            <a:avLst>
              <a:gd name="adj" fmla="val 16667"/>
            </a:avLst>
          </a:prstGeom>
          <a:ln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Picture 3" descr="IMG_143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3107528"/>
            <a:ext cx="4429156" cy="3321867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2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72000" y="1571612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0000"/>
                </a:solidFill>
              </a:rPr>
              <a:t>«</a:t>
            </a:r>
            <a:r>
              <a:rPr lang="ru-RU" sz="2800" dirty="0" err="1" smtClean="0">
                <a:solidFill>
                  <a:srgbClr val="990000"/>
                </a:solidFill>
              </a:rPr>
              <a:t>Тянем-потянем</a:t>
            </a:r>
            <a:r>
              <a:rPr lang="ru-RU" sz="2800" dirty="0" smtClean="0">
                <a:solidFill>
                  <a:srgbClr val="990000"/>
                </a:solidFill>
              </a:rPr>
              <a:t>, </a:t>
            </a:r>
          </a:p>
          <a:p>
            <a:r>
              <a:rPr lang="ru-RU" sz="2800" dirty="0" smtClean="0">
                <a:solidFill>
                  <a:srgbClr val="990000"/>
                </a:solidFill>
              </a:rPr>
              <a:t>         вытянуть не можем…»</a:t>
            </a: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624" y="4509120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990000"/>
                </a:solidFill>
              </a:rPr>
              <a:t>Вытянули !!!</a:t>
            </a:r>
            <a:endParaRPr lang="ru-RU" sz="40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pic>
        <p:nvPicPr>
          <p:cNvPr id="28674" name="Picture 2" descr="IMG_142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428604"/>
            <a:ext cx="4947765" cy="3714776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8675" name="Picture 3" descr="DSCN080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4214842" cy="407888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5720" y="571480"/>
            <a:ext cx="32147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990000"/>
                </a:solidFill>
              </a:rPr>
              <a:t>Смех…</a:t>
            </a:r>
            <a:endParaRPr lang="ru-RU" sz="6000" dirty="0">
              <a:solidFill>
                <a:srgbClr val="99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714884"/>
            <a:ext cx="4071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990000"/>
                </a:solidFill>
              </a:rPr>
              <a:t>…</a:t>
            </a:r>
            <a:r>
              <a:rPr lang="ru-RU" sz="4800" dirty="0" smtClean="0">
                <a:solidFill>
                  <a:srgbClr val="990000"/>
                </a:solidFill>
              </a:rPr>
              <a:t>сквозь слёзы</a:t>
            </a:r>
            <a:endParaRPr lang="ru-RU" sz="5400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pic>
        <p:nvPicPr>
          <p:cNvPr id="29698" name="Picture 2" descr="DSCF416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357298"/>
            <a:ext cx="4071966" cy="30442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33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699" name="Picture 3" descr="SL37099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74012">
            <a:off x="4790201" y="1387111"/>
            <a:ext cx="4080275" cy="308074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0066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9700" name="Picture 4" descr="сентябрь 2010 00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214818"/>
            <a:ext cx="3429024" cy="2571768"/>
          </a:xfrm>
          <a:prstGeom prst="rect">
            <a:avLst/>
          </a:prstGeom>
          <a:ln w="28575" cap="rnd">
            <a:solidFill>
              <a:srgbClr val="0070C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00232" y="214290"/>
            <a:ext cx="600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990000"/>
                </a:solidFill>
                <a:latin typeface="Arial Black" pitchFamily="34" charset="0"/>
              </a:rPr>
              <a:t>НАШИ АРТИСТЫ</a:t>
            </a:r>
            <a:endParaRPr lang="ru-RU" sz="4800" dirty="0">
              <a:solidFill>
                <a:srgbClr val="99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b="1" i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IMG_011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389464" cy="55599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272573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663300"/>
                </a:solidFill>
              </a:rPr>
              <a:t>Игра – наиболее доступный ребенку, интересный способ переработки, выражения эмоций, впечатлений </a:t>
            </a:r>
            <a:br>
              <a:rPr lang="ru-RU" sz="3600" dirty="0" smtClean="0">
                <a:solidFill>
                  <a:srgbClr val="663300"/>
                </a:solidFill>
              </a:rPr>
            </a:br>
            <a:r>
              <a:rPr lang="ru-RU" sz="2000" dirty="0" smtClean="0">
                <a:solidFill>
                  <a:srgbClr val="663300"/>
                </a:solidFill>
              </a:rPr>
              <a:t>(А.В. Запорожец, А.Н. </a:t>
            </a:r>
            <a:r>
              <a:rPr lang="ru-RU" sz="2000" dirty="0" err="1" smtClean="0">
                <a:solidFill>
                  <a:srgbClr val="663300"/>
                </a:solidFill>
              </a:rPr>
              <a:t>Лурия</a:t>
            </a:r>
            <a:r>
              <a:rPr lang="ru-RU" sz="2000" dirty="0" smtClean="0">
                <a:solidFill>
                  <a:srgbClr val="663300"/>
                </a:solidFill>
              </a:rPr>
              <a:t>, Д.Б. </a:t>
            </a:r>
            <a:r>
              <a:rPr lang="ru-RU" sz="2000" dirty="0" err="1" smtClean="0">
                <a:solidFill>
                  <a:srgbClr val="663300"/>
                </a:solidFill>
              </a:rPr>
              <a:t>Эльконин</a:t>
            </a:r>
            <a:r>
              <a:rPr lang="ru-RU" sz="2000" dirty="0" smtClean="0">
                <a:solidFill>
                  <a:srgbClr val="663300"/>
                </a:solidFill>
              </a:rPr>
              <a:t> и др.)</a:t>
            </a:r>
            <a:endParaRPr lang="ru-RU" sz="2000" dirty="0">
              <a:solidFill>
                <a:srgbClr val="663300"/>
              </a:solidFill>
            </a:endParaRPr>
          </a:p>
        </p:txBody>
      </p:sp>
      <p:pic>
        <p:nvPicPr>
          <p:cNvPr id="2051" name="Picture 3" descr="IMG_055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9363">
            <a:off x="4830035" y="3210540"/>
            <a:ext cx="3794543" cy="32454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IMG_055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24482">
            <a:off x="406306" y="3225234"/>
            <a:ext cx="3867737" cy="3250277"/>
          </a:xfrm>
          <a:prstGeom prst="rect">
            <a:avLst/>
          </a:prstGeom>
          <a:ln w="57150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257176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663300"/>
                </a:solidFill>
              </a:rPr>
              <a:t>Театрализованная игра – одно из эффективных средств социализации дошкольника, создающей благоприятные условия для развития чувства партнерства, освоения способов позитивного взаимодействия</a:t>
            </a:r>
            <a:endParaRPr lang="ru-RU" sz="3200" dirty="0">
              <a:solidFill>
                <a:srgbClr val="663300"/>
              </a:solidFill>
            </a:endParaRPr>
          </a:p>
        </p:txBody>
      </p:sp>
      <p:pic>
        <p:nvPicPr>
          <p:cNvPr id="3075" name="Picture 3" descr="IMG_118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2487070"/>
            <a:ext cx="2378444" cy="3585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DSCN0762"/>
          <p:cNvPicPr>
            <a:picLocks noChangeAspect="1" noChangeArrowheads="1"/>
          </p:cNvPicPr>
          <p:nvPr/>
        </p:nvPicPr>
        <p:blipFill>
          <a:blip r:embed="rId4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3500462" cy="20933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IMG_119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4357694"/>
            <a:ext cx="3357586" cy="22892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48" t="5819" r="6340" b="8834"/>
          <a:stretch>
            <a:fillRect/>
          </a:stretch>
        </p:blipFill>
        <p:spPr bwMode="auto">
          <a:xfrm>
            <a:off x="884014" y="404664"/>
            <a:ext cx="707236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00034" y="412154"/>
            <a:ext cx="828680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В нашей группе, мы вместе с родителями создали театрализованный уголок, в который входят следующие виды театра: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«Театр игрушек»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используются любые обыкновенные игрушки, одинаковые по материалу.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5122" name="Picture 2" descr="IMG_123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000383"/>
            <a:ext cx="4881985" cy="3668977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38439" y="387944"/>
            <a:ext cx="723685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 «Настольный театр из картона»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картинки персонажа передвигаются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 в соответствии с содержанием читаемой сказки.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</a:endParaRPr>
          </a:p>
        </p:txBody>
      </p:sp>
      <p:pic>
        <p:nvPicPr>
          <p:cNvPr id="18434" name="Picture 2" descr="IMG_12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071678"/>
            <a:ext cx="5042701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006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5" name="Picture 3" descr="IMG_123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195" y="2428868"/>
            <a:ext cx="3483085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071538" y="500042"/>
            <a:ext cx="75175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«Театр на </a:t>
            </a:r>
            <a:r>
              <a:rPr kumimoji="0" lang="ru-RU" sz="44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фланелеграфе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»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 descr="IMG_120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357298"/>
            <a:ext cx="4757265" cy="3571900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19459" name="Picture 3" descr="IMG_121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271993" cy="30003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00" y="-80871"/>
            <a:ext cx="9180000" cy="6938871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214290"/>
            <a:ext cx="778671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«Театр на палочке»,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	     «Теневой театр»,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990000"/>
                </a:solidFill>
                <a:latin typeface="Arial" pitchFamily="34" charset="0"/>
                <a:ea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990000"/>
                </a:solidFill>
                <a:latin typeface="Arial" pitchFamily="34" charset="0"/>
                <a:ea typeface="Times New Roman" pitchFamily="18" charset="0"/>
              </a:rPr>
              <a:t>		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«Театр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би-ба-бо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».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990000"/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 descr="IMG_120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071966" cy="3053974"/>
          </a:xfrm>
          <a:prstGeom prst="rect">
            <a:avLst/>
          </a:prstGeom>
          <a:noFill/>
          <a:ln w="38100">
            <a:solidFill>
              <a:srgbClr val="0070C0"/>
            </a:solidFill>
            <a:prstDash val="solid"/>
            <a:miter lim="800000"/>
            <a:headEnd/>
            <a:tailEnd/>
          </a:ln>
        </p:spPr>
      </p:pic>
      <p:pic>
        <p:nvPicPr>
          <p:cNvPr id="20483" name="Picture 3" descr="IMG_123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000527" cy="3000396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ncora86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-1"/>
            <a:ext cx="9180000" cy="6938871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500034" y="263703"/>
            <a:ext cx="2745325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Планируя работу по осуществлению постановки,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поручаем родителям только ту работу,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которую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полезно делать вместе со своими детьми,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чтобы она увлекла их общим интересом –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сделать костюм к спектаклю для своего ребенка.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Arial" pitchFamily="34" charset="0"/>
                <a:ea typeface="Times New Roman" pitchFamily="18" charset="0"/>
              </a:rPr>
              <a:t>Например, для Дровосека,  Дракона, Паука и т. 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  <p:pic>
        <p:nvPicPr>
          <p:cNvPr id="21506" name="Picture 2" descr="IMG_12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51993">
            <a:off x="380530" y="2905826"/>
            <a:ext cx="2577207" cy="3436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7" name="Picture 3" descr="IMG_121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2786058"/>
            <a:ext cx="2786082" cy="3747775"/>
          </a:xfrm>
          <a:prstGeom prst="ellipse">
            <a:avLst/>
          </a:prstGeom>
          <a:ln>
            <a:solidFill>
              <a:srgbClr val="0070C0"/>
            </a:solidFill>
          </a:ln>
          <a:effectLst>
            <a:softEdge rad="112500"/>
          </a:effectLst>
        </p:spPr>
      </p:pic>
      <p:pic>
        <p:nvPicPr>
          <p:cNvPr id="21508" name="Picture 4" descr="IMG_124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45206">
            <a:off x="6135605" y="2999843"/>
            <a:ext cx="2369323" cy="35046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FFFFCC"/>
      </a:dk1>
      <a:lt1>
        <a:srgbClr val="FFFFCC"/>
      </a:lt1>
      <a:dk2>
        <a:srgbClr val="FFFFCC"/>
      </a:dk2>
      <a:lt2>
        <a:srgbClr val="FFFFCC"/>
      </a:lt2>
      <a:accent1>
        <a:srgbClr val="FFFFCC"/>
      </a:accent1>
      <a:accent2>
        <a:srgbClr val="FFFFCC"/>
      </a:accent2>
      <a:accent3>
        <a:srgbClr val="FFFFCC"/>
      </a:accent3>
      <a:accent4>
        <a:srgbClr val="FFFFCC"/>
      </a:accent4>
      <a:accent5>
        <a:srgbClr val="FFFFCC"/>
      </a:accent5>
      <a:accent6>
        <a:srgbClr val="FFFFCC"/>
      </a:accent6>
      <a:hlink>
        <a:srgbClr val="FFFFCC"/>
      </a:hlink>
      <a:folHlink>
        <a:srgbClr val="FFFFC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232</Words>
  <Application>Microsoft Office PowerPoint</Application>
  <PresentationFormat>Экран (4:3)</PresentationFormat>
  <Paragraphs>31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СЧАСТЬЕ ТВОРИТЬ ВМЕСТЕ</vt:lpstr>
      <vt:lpstr>Игра – наиболее доступный ребенку, интересный способ переработки, выражения эмоций, впечатлений  (А.В. Запорожец, А.Н. Лурия, Д.Б. Эльконин и др.)</vt:lpstr>
      <vt:lpstr>Театрализованная игра – одно из эффективных средств социализации дошкольника, создающей благоприятные условия для развития чувства партнерства, освоения способов позитивного взаимодействия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проведения эффективной работы по театрализованной деятельности родители получают рекомендации в виде консультаций ( «Семейный театр – лучшее развлечение для малышей»)</vt:lpstr>
      <vt:lpstr>Одной из интересных форм работы, которой нам удалось достичь, является привлечение родителей для участия в театрализованных представлениях  в качестве актеров. </vt:lpstr>
      <vt:lpstr>Веселимся от души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 Windows</cp:lastModifiedBy>
  <cp:revision>23</cp:revision>
  <dcterms:created xsi:type="dcterms:W3CDTF">2012-03-27T12:32:06Z</dcterms:created>
  <dcterms:modified xsi:type="dcterms:W3CDTF">2015-10-29T16:04:40Z</dcterms:modified>
</cp:coreProperties>
</file>