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9" r:id="rId8"/>
    <p:sldId id="27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6600"/>
    <a:srgbClr val="008080"/>
    <a:srgbClr val="FF3399"/>
    <a:srgbClr val="68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698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4943473"/>
          </a:xfrm>
        </p:spPr>
        <p:txBody>
          <a:bodyPr anchor="b"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СОБРАНИЕ </a:t>
            </a:r>
            <a:r>
              <a:rPr lang="ru-RU" sz="36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ДЛЯ РОДИТЕЛЕЙ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Т</a:t>
            </a:r>
            <a:r>
              <a:rPr lang="ru-RU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ема</a:t>
            </a:r>
            <a:r>
              <a:rPr lang="ru-RU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dirty="0" smtClean="0">
                <a:latin typeface="Times New Roman"/>
                <a:ea typeface="Calibri"/>
                <a:cs typeface="Times New Roman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МУЗЫКАЛЬНОЕ ВОСПИТАНИЕ ДОШКОЛЬНИКА»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r>
              <a:rPr lang="ru-RU" sz="3600" dirty="0" smtClean="0">
                <a:ea typeface="Calibri"/>
                <a:cs typeface="Times New Roman"/>
              </a:rPr>
              <a:t>		</a:t>
            </a:r>
            <a:r>
              <a:rPr lang="ru-RU" sz="3600" dirty="0" smtClean="0">
                <a:solidFill>
                  <a:srgbClr val="C00000"/>
                </a:solidFill>
                <a:ea typeface="Calibri"/>
                <a:cs typeface="Times New Roman"/>
              </a:rPr>
              <a:t>  </a:t>
            </a:r>
            <a:r>
              <a:rPr lang="ru-RU" sz="2200" b="1" dirty="0" smtClean="0">
                <a:solidFill>
                  <a:srgbClr val="C00000"/>
                </a:solidFill>
                <a:ea typeface="Calibri"/>
                <a:cs typeface="Times New Roman"/>
              </a:rPr>
              <a:t>Подготовила:</a:t>
            </a:r>
            <a:br>
              <a:rPr lang="ru-RU" sz="2200" b="1" dirty="0" smtClean="0">
                <a:solidFill>
                  <a:srgbClr val="C00000"/>
                </a:solidFill>
                <a:ea typeface="Calibri"/>
                <a:cs typeface="Times New Roman"/>
              </a:rPr>
            </a:br>
            <a:r>
              <a:rPr lang="ru-RU" sz="2200" b="1" dirty="0" smtClean="0">
                <a:solidFill>
                  <a:srgbClr val="C00000"/>
                </a:solidFill>
                <a:ea typeface="Calibri"/>
                <a:cs typeface="Times New Roman"/>
              </a:rPr>
              <a:t>				музыкальный руководитель</a:t>
            </a:r>
            <a:br>
              <a:rPr lang="ru-RU" sz="2200" b="1" dirty="0" smtClean="0">
                <a:solidFill>
                  <a:srgbClr val="C00000"/>
                </a:solidFill>
                <a:ea typeface="Calibri"/>
                <a:cs typeface="Times New Roman"/>
              </a:rPr>
            </a:br>
            <a:r>
              <a:rPr lang="ru-RU" sz="2200" b="1" dirty="0" smtClean="0">
                <a:solidFill>
                  <a:srgbClr val="C00000"/>
                </a:solidFill>
                <a:ea typeface="Calibri"/>
                <a:cs typeface="Times New Roman"/>
              </a:rPr>
              <a:t>				     </a:t>
            </a:r>
            <a:r>
              <a:rPr lang="ru-RU" sz="2200" b="1" dirty="0" err="1" smtClean="0">
                <a:solidFill>
                  <a:srgbClr val="C00000"/>
                </a:solidFill>
                <a:ea typeface="Calibri"/>
                <a:cs typeface="Times New Roman"/>
              </a:rPr>
              <a:t>Щиголева</a:t>
            </a:r>
            <a:r>
              <a:rPr lang="ru-RU" sz="2200" b="1" dirty="0" smtClean="0">
                <a:solidFill>
                  <a:srgbClr val="C00000"/>
                </a:solidFill>
                <a:ea typeface="Calibri"/>
                <a:cs typeface="Times New Roman"/>
              </a:rPr>
              <a:t> Елена Владимировна</a:t>
            </a:r>
            <a:endParaRPr lang="ru-RU" sz="2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59225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836712"/>
            <a:ext cx="7787208" cy="4525963"/>
          </a:xfrm>
        </p:spPr>
        <p:txBody>
          <a:bodyPr/>
          <a:lstStyle/>
          <a:p>
            <a:r>
              <a:rPr lang="ru-RU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</a:t>
            </a:r>
            <a:r>
              <a:rPr lang="ru-RU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музыки для всестороннего развития ребенка.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музыкального воспитания в детском саду: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НОД;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24626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образовательная деятельность</a:t>
            </a:r>
            <a:endParaRPr lang="ru-RU" b="1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Farmoza\Desktop\фото с фотоаппарата\SAM_3193.JPG"/>
          <p:cNvPicPr>
            <a:picLocks noChangeAspect="1" noChangeArrowheads="1"/>
          </p:cNvPicPr>
          <p:nvPr/>
        </p:nvPicPr>
        <p:blipFill>
          <a:blip r:embed="rId3"/>
          <a:srcRect l="5468" t="22994" r="19531" b="10836"/>
          <a:stretch>
            <a:fillRect/>
          </a:stretch>
        </p:blipFill>
        <p:spPr bwMode="auto">
          <a:xfrm>
            <a:off x="2857488" y="4357694"/>
            <a:ext cx="3357586" cy="2221686"/>
          </a:xfrm>
          <a:prstGeom prst="rect">
            <a:avLst/>
          </a:prstGeom>
          <a:noFill/>
        </p:spPr>
      </p:pic>
      <p:pic>
        <p:nvPicPr>
          <p:cNvPr id="4" name="Picture 4" descr="C:\Users\Farmoza\Desktop\фото с фотоаппарата\SAM_3284.JPG"/>
          <p:cNvPicPr>
            <a:picLocks noChangeAspect="1" noChangeArrowheads="1"/>
          </p:cNvPicPr>
          <p:nvPr/>
        </p:nvPicPr>
        <p:blipFill>
          <a:blip r:embed="rId4" cstate="print"/>
          <a:srcRect l="45930" t="16428" b="4039"/>
          <a:stretch>
            <a:fillRect/>
          </a:stretch>
        </p:blipFill>
        <p:spPr bwMode="auto">
          <a:xfrm>
            <a:off x="1000100" y="1500174"/>
            <a:ext cx="2214578" cy="2576055"/>
          </a:xfrm>
          <a:prstGeom prst="rect">
            <a:avLst/>
          </a:prstGeom>
          <a:noFill/>
        </p:spPr>
      </p:pic>
      <p:pic>
        <p:nvPicPr>
          <p:cNvPr id="6" name="Picture 2" descr="C:\Users\Farmoza\Desktop\фото с фотоаппарата\SAM_3216.JPG"/>
          <p:cNvPicPr>
            <a:picLocks noChangeAspect="1" noChangeArrowheads="1"/>
          </p:cNvPicPr>
          <p:nvPr/>
        </p:nvPicPr>
        <p:blipFill>
          <a:blip r:embed="rId5" cstate="print"/>
          <a:srcRect l="1923" t="5128" r="1922" b="12820"/>
          <a:stretch>
            <a:fillRect/>
          </a:stretch>
        </p:blipFill>
        <p:spPr bwMode="auto">
          <a:xfrm>
            <a:off x="4714876" y="1623047"/>
            <a:ext cx="3714776" cy="2377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284725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образовательная деятельность</a:t>
            </a:r>
            <a:endParaRPr lang="ru-RU" b="1" dirty="0"/>
          </a:p>
        </p:txBody>
      </p:sp>
      <p:pic>
        <p:nvPicPr>
          <p:cNvPr id="4098" name="Picture 2" descr="C:\Users\Farmoza\Desktop\фото с фотоаппарата\SAM_3239.JPG"/>
          <p:cNvPicPr>
            <a:picLocks noChangeAspect="1" noChangeArrowheads="1"/>
          </p:cNvPicPr>
          <p:nvPr/>
        </p:nvPicPr>
        <p:blipFill>
          <a:blip r:embed="rId3"/>
          <a:srcRect l="8500" t="12000" r="16499"/>
          <a:stretch>
            <a:fillRect/>
          </a:stretch>
        </p:blipFill>
        <p:spPr bwMode="auto">
          <a:xfrm>
            <a:off x="5357818" y="1357298"/>
            <a:ext cx="3214710" cy="2828923"/>
          </a:xfrm>
          <a:prstGeom prst="rect">
            <a:avLst/>
          </a:prstGeom>
          <a:noFill/>
        </p:spPr>
      </p:pic>
      <p:pic>
        <p:nvPicPr>
          <p:cNvPr id="6" name="Picture 5" descr="J:\лена 2\Изображение 058.jpg"/>
          <p:cNvPicPr>
            <a:picLocks noChangeAspect="1" noChangeArrowheads="1"/>
          </p:cNvPicPr>
          <p:nvPr/>
        </p:nvPicPr>
        <p:blipFill>
          <a:blip r:embed="rId4" cstate="print"/>
          <a:srcRect l="7692" t="28571"/>
          <a:stretch>
            <a:fillRect/>
          </a:stretch>
        </p:blipFill>
        <p:spPr bwMode="auto">
          <a:xfrm>
            <a:off x="1071538" y="4286256"/>
            <a:ext cx="3429024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Farmoza\Desktop\фото с фотоаппарата\SAM_32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1428736"/>
            <a:ext cx="3143240" cy="2357430"/>
          </a:xfrm>
          <a:prstGeom prst="rect">
            <a:avLst/>
          </a:prstGeom>
          <a:noFill/>
        </p:spPr>
      </p:pic>
      <p:pic>
        <p:nvPicPr>
          <p:cNvPr id="7" name="Picture 2" descr="C:\Users\Farmoza\Desktop\фото с фотоаппарата\SAM_3229.JPG"/>
          <p:cNvPicPr>
            <a:picLocks noChangeAspect="1" noChangeArrowheads="1"/>
          </p:cNvPicPr>
          <p:nvPr/>
        </p:nvPicPr>
        <p:blipFill>
          <a:blip r:embed="rId6" cstate="print"/>
          <a:srcRect r="4762"/>
          <a:stretch>
            <a:fillRect/>
          </a:stretch>
        </p:blipFill>
        <p:spPr bwMode="auto">
          <a:xfrm>
            <a:off x="5072066" y="4357694"/>
            <a:ext cx="2857519" cy="2250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2490617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 И РАЗВЛЕЧЕНИЯ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6" name="Picture 7" descr="J:\мои детишки\Изображение 075.jpg"/>
          <p:cNvPicPr>
            <a:picLocks noChangeAspect="1" noChangeArrowheads="1"/>
          </p:cNvPicPr>
          <p:nvPr/>
        </p:nvPicPr>
        <p:blipFill>
          <a:blip r:embed="rId3" cstate="print"/>
          <a:srcRect b="3267"/>
          <a:stretch>
            <a:fillRect/>
          </a:stretch>
        </p:blipFill>
        <p:spPr bwMode="auto">
          <a:xfrm>
            <a:off x="2643174" y="1214422"/>
            <a:ext cx="3571900" cy="2591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 descr="J:\мои детишки\DSCF6721.JPG"/>
          <p:cNvPicPr>
            <a:picLocks noChangeAspect="1" noChangeArrowheads="1"/>
          </p:cNvPicPr>
          <p:nvPr/>
        </p:nvPicPr>
        <p:blipFill>
          <a:blip r:embed="rId4" cstate="print"/>
          <a:srcRect l="7500" t="7500"/>
          <a:stretch>
            <a:fillRect/>
          </a:stretch>
        </p:blipFill>
        <p:spPr bwMode="auto">
          <a:xfrm>
            <a:off x="4857752" y="4000504"/>
            <a:ext cx="3238491" cy="2428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J:\DCIM\100PHOTO\SAM_33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000504"/>
            <a:ext cx="3238522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5910436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 И РАЗВЛЕЧЕНИЯ</a:t>
            </a:r>
            <a:endParaRPr lang="ru-RU" dirty="0"/>
          </a:p>
        </p:txBody>
      </p:sp>
      <p:pic>
        <p:nvPicPr>
          <p:cNvPr id="3" name="Picture 2" descr="C:\Users\Farmoza\Desktop\фото с фотоаппарата\SAM_3331.JPG"/>
          <p:cNvPicPr>
            <a:picLocks noChangeAspect="1" noChangeArrowheads="1"/>
          </p:cNvPicPr>
          <p:nvPr/>
        </p:nvPicPr>
        <p:blipFill>
          <a:blip r:embed="rId3" cstate="print"/>
          <a:srcRect l="9349" t="6995" r="19401"/>
          <a:stretch>
            <a:fillRect/>
          </a:stretch>
        </p:blipFill>
        <p:spPr bwMode="auto">
          <a:xfrm>
            <a:off x="1500166" y="1214422"/>
            <a:ext cx="3071834" cy="2657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Users\Farmoza\Desktop\фото с фотоаппарата\SAM_3430.JPG"/>
          <p:cNvPicPr>
            <a:picLocks noChangeAspect="1" noChangeArrowheads="1"/>
          </p:cNvPicPr>
          <p:nvPr/>
        </p:nvPicPr>
        <p:blipFill>
          <a:blip r:embed="rId4"/>
          <a:srcRect l="21666" t="20000" r="18333"/>
          <a:stretch>
            <a:fillRect/>
          </a:stretch>
        </p:blipFill>
        <p:spPr bwMode="auto">
          <a:xfrm>
            <a:off x="571472" y="4000504"/>
            <a:ext cx="2571800" cy="2571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J:\DCIM\100PHOTO\SAM_3419.JPG"/>
          <p:cNvPicPr>
            <a:picLocks noChangeAspect="1" noChangeArrowheads="1"/>
          </p:cNvPicPr>
          <p:nvPr/>
        </p:nvPicPr>
        <p:blipFill>
          <a:blip r:embed="rId5" cstate="print"/>
          <a:srcRect l="16837" r="17347"/>
          <a:stretch>
            <a:fillRect/>
          </a:stretch>
        </p:blipFill>
        <p:spPr bwMode="auto">
          <a:xfrm>
            <a:off x="5357818" y="1071546"/>
            <a:ext cx="2632980" cy="3000372"/>
          </a:xfrm>
          <a:prstGeom prst="rect">
            <a:avLst/>
          </a:prstGeom>
          <a:noFill/>
        </p:spPr>
      </p:pic>
      <p:pic>
        <p:nvPicPr>
          <p:cNvPr id="7" name="Picture 2" descr="J:\лена\Изображение 0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4179076"/>
            <a:ext cx="3357586" cy="2518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1901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003232" cy="77809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свободной деятельности детей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4482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 Бах 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«Прелюдия до мажор», «Шутка» </a:t>
            </a:r>
          </a:p>
          <a:p>
            <a:pPr lvl="0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 Брамс «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Вальс» </a:t>
            </a:r>
          </a:p>
          <a:p>
            <a:pPr lvl="0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Вивальди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«Времена года» </a:t>
            </a:r>
          </a:p>
          <a:p>
            <a:pPr lvl="0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Кабалевский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«Клоуны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Прокофьев «Петя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волк» 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Моцарт 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«Маленькая ночная серенада», «Турецкое рондо» </a:t>
            </a:r>
          </a:p>
          <a:p>
            <a:pPr lvl="0"/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Мусоргский «Картинки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выставки» </a:t>
            </a:r>
          </a:p>
          <a:p>
            <a:pPr lvl="0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Чайковский 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альбом», «Времена года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                 </a:t>
            </a:r>
          </a:p>
          <a:p>
            <a:pPr lvl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«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Щелкунчик» (отрывки из балета) </a:t>
            </a:r>
          </a:p>
          <a:p>
            <a:pPr lvl="0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 Шопен 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«Вальсы» </a:t>
            </a:r>
          </a:p>
          <a:p>
            <a:pPr lvl="0"/>
            <a:r>
              <a:rPr lang="ru-RU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 Штраус </a:t>
            </a:r>
            <a:r>
              <a:rPr lang="ru-RU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«Вальсы»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Picture 6" descr="Трафареты на тему мызыки, музыкальные трафареты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83047"/>
            <a:ext cx="2664296" cy="20367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97596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Farmoza\Pictures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457200"/>
            <a:ext cx="9753600" cy="73152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43378"/>
          </a:xfrm>
          <a:effectLst/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endParaRPr lang="ru-RU" sz="41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haroni" pitchFamily="2" charset="-79"/>
            </a:endParaRPr>
          </a:p>
          <a:p>
            <a:pPr algn="ctr">
              <a:buNone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СПАСИБО ЗА ВНИМАНИЕ!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</a:b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6" descr="Трафареты на тему мызыки, музыкальные трафареты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-214338"/>
            <a:ext cx="2664296" cy="20367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121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СОБРАНИЕ ДЛЯ РОДИТЕЛЕЙ Тема:  «МУЗЫКАЛЬНОЕ ВОСПИТАНИЕ ДОШКОЛЬНИКА»     Подготовила:     музыкальный руководитель          Щиголева Елена Владимировна</vt:lpstr>
      <vt:lpstr>Слайд 2</vt:lpstr>
      <vt:lpstr>Непосредственно образовательная деятельность</vt:lpstr>
      <vt:lpstr>Непосредственно образовательная деятельность</vt:lpstr>
      <vt:lpstr>ПРАЗДНИКИ И РАЗВЛЕЧЕНИЯ</vt:lpstr>
      <vt:lpstr>ПРАЗДНИКИ И РАЗВЛЕЧЕНИЯ</vt:lpstr>
      <vt:lpstr>Музыка  для свободной деятельности детей 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СОБРАНИЕ ДЛЯ РОДИТЕЛЕЙ тема: «МУЗЫКАЛЬНОЕ ВОСПИТАНИЕ ДОШКОЛЬНИКА»</dc:title>
  <dc:creator>C172U</dc:creator>
  <cp:lastModifiedBy>Farmoza</cp:lastModifiedBy>
  <cp:revision>46</cp:revision>
  <dcterms:created xsi:type="dcterms:W3CDTF">2014-10-17T00:29:14Z</dcterms:created>
  <dcterms:modified xsi:type="dcterms:W3CDTF">2015-10-29T13:25:19Z</dcterms:modified>
</cp:coreProperties>
</file>