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14" r:id="rId3"/>
    <p:sldId id="328" r:id="rId4"/>
    <p:sldId id="325" r:id="rId5"/>
    <p:sldId id="326" r:id="rId6"/>
    <p:sldId id="323" r:id="rId7"/>
    <p:sldId id="324" r:id="rId8"/>
    <p:sldId id="302" r:id="rId9"/>
    <p:sldId id="305" r:id="rId10"/>
    <p:sldId id="273" r:id="rId11"/>
    <p:sldId id="274" r:id="rId12"/>
    <p:sldId id="275" r:id="rId13"/>
    <p:sldId id="316" r:id="rId14"/>
    <p:sldId id="317" r:id="rId15"/>
    <p:sldId id="321" r:id="rId16"/>
    <p:sldId id="318" r:id="rId17"/>
    <p:sldId id="319" r:id="rId18"/>
    <p:sldId id="322" r:id="rId19"/>
    <p:sldId id="320" r:id="rId20"/>
    <p:sldId id="278" r:id="rId21"/>
    <p:sldId id="327" r:id="rId22"/>
    <p:sldId id="29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57" autoAdjust="0"/>
  </p:normalViewPr>
  <p:slideViewPr>
    <p:cSldViewPr>
      <p:cViewPr varScale="1">
        <p:scale>
          <a:sx n="65" d="100"/>
          <a:sy n="65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3.bin"/><Relationship Id="rId3" Type="http://schemas.microsoft.com/office/2006/relationships/legacyDiagramText" Target="legacyDiagramText8.bin"/><Relationship Id="rId7" Type="http://schemas.microsoft.com/office/2006/relationships/legacyDiagramText" Target="legacyDiagramText12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6" Type="http://schemas.microsoft.com/office/2006/relationships/legacyDiagramText" Target="legacyDiagramText11.bin"/><Relationship Id="rId5" Type="http://schemas.microsoft.com/office/2006/relationships/legacyDiagramText" Target="legacyDiagramText10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6.bin"/><Relationship Id="rId2" Type="http://schemas.microsoft.com/office/2006/relationships/legacyDiagramText" Target="legacyDiagramText15.bin"/><Relationship Id="rId1" Type="http://schemas.microsoft.com/office/2006/relationships/legacyDiagramText" Target="legacyDiagramText14.bin"/><Relationship Id="rId4" Type="http://schemas.microsoft.com/office/2006/relationships/legacyDiagramText" Target="legacyDiagramText17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97FE7-86BE-4A93-801B-56AE92D84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E9401-1D27-4EC7-8586-E579C8880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3B85-B6BC-4327-8375-AFE9422B1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79A9-D46C-4FEF-87F7-67CD1477E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739F5-6C88-4AD3-AC22-DE7074C54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22EA-4D0E-4733-B4AB-70DA9E054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2D8A-9A07-47CF-A4BE-07049984E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A0CE-5EF4-4352-AF85-D77452633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2B4E-C3C0-40A5-8D5C-2754276E0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656C2-B914-4792-BF8B-76532C0F2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53FD-DE9E-4959-8D0D-6A7A90CCD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2CA67-6C00-4E1F-987A-EA1A26AF1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B601712-6D2F-437E-830E-35789DE91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Как воспитать будущую</a:t>
            </a:r>
            <a:br>
              <a:rPr lang="ru-RU" sz="3600" b="1" smtClean="0"/>
            </a:br>
            <a:r>
              <a:rPr lang="ru-RU" sz="3600" b="1" smtClean="0"/>
              <a:t>леди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365625"/>
            <a:ext cx="6019800" cy="225742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800" i="1" smtClean="0">
                <a:solidFill>
                  <a:srgbClr val="002060"/>
                </a:solidFill>
              </a:rPr>
              <a:t>«Нельзя считать один пол совершеннее другого, так и нельзя их уравнивать»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800" i="1" smtClean="0">
                <a:solidFill>
                  <a:srgbClr val="002060"/>
                </a:solidFill>
              </a:rPr>
              <a:t>Ж. Руссо</a:t>
            </a:r>
          </a:p>
          <a:p>
            <a:pPr algn="r" eaLnBrk="1" hangingPunct="1">
              <a:lnSpc>
                <a:spcPct val="80000"/>
              </a:lnSpc>
            </a:pPr>
            <a:endParaRPr lang="ru-RU" sz="2800" b="1" smtClean="0">
              <a:solidFill>
                <a:srgbClr val="00206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508500"/>
            <a:ext cx="29511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7"/>
          <p:cNvGraphicFramePr>
            <a:graphicFrameLocks/>
          </p:cNvGraphicFramePr>
          <p:nvPr/>
        </p:nvGraphicFramePr>
        <p:xfrm>
          <a:off x="395288" y="620713"/>
          <a:ext cx="8208962" cy="590391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2636838"/>
            <a:ext cx="27447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7"/>
          <p:cNvGraphicFramePr>
            <a:graphicFrameLocks/>
          </p:cNvGraphicFramePr>
          <p:nvPr>
            <p:ph type="dgm" idx="1"/>
          </p:nvPr>
        </p:nvGraphicFramePr>
        <p:xfrm>
          <a:off x="442913" y="549275"/>
          <a:ext cx="8208962" cy="58324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graphicFrame>
        <p:nvGraphicFramePr>
          <p:cNvPr id="2059" name="Organization Chart 17"/>
          <p:cNvGraphicFramePr>
            <a:graphicFrameLocks/>
          </p:cNvGraphicFramePr>
          <p:nvPr/>
        </p:nvGraphicFramePr>
        <p:xfrm>
          <a:off x="468313" y="549275"/>
          <a:ext cx="8208962" cy="5832475"/>
        </p:xfrm>
        <a:graphic>
          <a:graphicData uri="http://schemas.openxmlformats.org/drawingml/2006/compatibility">
            <com:legacyDrawing xmlns:com="http://schemas.openxmlformats.org/drawingml/2006/compatibility" spid="_x0000_s2059"/>
          </a:graphicData>
        </a:graphic>
      </p:graphicFrame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295751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rganization Chart 7"/>
          <p:cNvGraphicFramePr>
            <a:graphicFrameLocks/>
          </p:cNvGraphicFramePr>
          <p:nvPr>
            <p:ph type="dgm" idx="1"/>
          </p:nvPr>
        </p:nvGraphicFramePr>
        <p:xfrm>
          <a:off x="250825" y="549275"/>
          <a:ext cx="8208963" cy="5903913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852738"/>
            <a:ext cx="2473325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403350" y="692150"/>
            <a:ext cx="655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Система работы по гендерному воспитанию</a:t>
            </a:r>
            <a:r>
              <a:rPr lang="ru-RU"/>
              <a:t> 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68313" y="1392238"/>
            <a:ext cx="80645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1. </a:t>
            </a:r>
            <a:r>
              <a:rPr lang="ru-RU" sz="2000"/>
              <a:t>Организация предметно – развивающей среды </a:t>
            </a:r>
          </a:p>
          <a:p>
            <a:r>
              <a:rPr lang="ru-RU" sz="2000" b="1"/>
              <a:t>2. </a:t>
            </a:r>
            <a:r>
              <a:rPr lang="ru-RU" sz="2000"/>
              <a:t>Образовательная деятельность </a:t>
            </a:r>
            <a:r>
              <a:rPr lang="ru-RU" sz="2000" i="1"/>
              <a:t>(тематические занятия, беседы и т.д.)</a:t>
            </a:r>
          </a:p>
          <a:p>
            <a:r>
              <a:rPr lang="ru-RU" sz="2000" b="1"/>
              <a:t>3.</a:t>
            </a:r>
            <a:r>
              <a:rPr lang="ru-RU" sz="2000"/>
              <a:t> Игровая деятельность с детьми </a:t>
            </a:r>
            <a:r>
              <a:rPr lang="ru-RU" sz="2000" i="1"/>
              <a:t>(самостоятельная игровая деятельность, сюжетно – ролевые игры, дидактические игры, настольные игры)</a:t>
            </a:r>
          </a:p>
          <a:p>
            <a:r>
              <a:rPr lang="ru-RU" sz="2000" b="1"/>
              <a:t>4.</a:t>
            </a:r>
            <a:r>
              <a:rPr lang="ru-RU" sz="2000"/>
              <a:t>  Работа с родителями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644900"/>
            <a:ext cx="4483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Заголов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8448675" cy="16383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085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724400"/>
            <a:ext cx="25828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7813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205038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060575"/>
            <a:ext cx="28813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23225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292600"/>
            <a:ext cx="30972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981075"/>
            <a:ext cx="23225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981075"/>
            <a:ext cx="23225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365625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Заголов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404813"/>
            <a:ext cx="9551988" cy="113347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5750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221163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365625"/>
            <a:ext cx="30241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1916113"/>
            <a:ext cx="29527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1412875"/>
            <a:ext cx="26638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Заголов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229600" cy="154305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268413"/>
            <a:ext cx="30972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268413"/>
            <a:ext cx="315912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50" y="3716338"/>
            <a:ext cx="2216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005263"/>
            <a:ext cx="31670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3716338"/>
            <a:ext cx="2216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005263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549275"/>
            <a:ext cx="24288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76700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925" y="549275"/>
            <a:ext cx="25717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49275"/>
            <a:ext cx="25923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Заголов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52400"/>
            <a:ext cx="8931275" cy="150018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00113" y="1557338"/>
            <a:ext cx="69119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>
                <a:solidFill>
                  <a:srgbClr val="404040"/>
                </a:solidFill>
              </a:rPr>
              <a:t>Родительские собрания </a:t>
            </a:r>
            <a:r>
              <a:rPr lang="ru-RU"/>
              <a:t>«Почему детей желательно воспитывать с учетом их гендерных особенностей?».</a:t>
            </a:r>
            <a:endParaRPr lang="ru-RU">
              <a:solidFill>
                <a:srgbClr val="404040"/>
              </a:solidFill>
            </a:endParaRPr>
          </a:p>
          <a:p>
            <a:pPr>
              <a:buFontTx/>
              <a:buChar char="•"/>
            </a:pPr>
            <a:r>
              <a:rPr lang="ru-RU">
                <a:solidFill>
                  <a:srgbClr val="404040"/>
                </a:solidFill>
              </a:rPr>
              <a:t>Тематические консультации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404040"/>
                </a:solidFill>
              </a:rPr>
              <a:t>Индивидуальные беседы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404040"/>
                </a:solidFill>
              </a:rPr>
              <a:t>Участие родителей в создании мини музея</a:t>
            </a:r>
            <a:endParaRPr lang="ru-RU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84538"/>
            <a:ext cx="38068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2845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68313" y="10525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Рождение дочери – </a:t>
            </a:r>
            <a:br>
              <a:rPr lang="ru-RU" sz="2400"/>
            </a:br>
            <a:r>
              <a:rPr lang="ru-RU" sz="2400"/>
              <a:t>это настоящий подарок </a:t>
            </a:r>
            <a:br>
              <a:rPr lang="ru-RU" sz="2400"/>
            </a:br>
            <a:r>
              <a:rPr lang="ru-RU" sz="2400"/>
              <a:t>для родителей. </a:t>
            </a:r>
            <a:br>
              <a:rPr lang="ru-RU" sz="2400"/>
            </a:br>
            <a:r>
              <a:rPr lang="ru-RU" sz="2400"/>
              <a:t> Но мало кто задается мыслью,</a:t>
            </a:r>
            <a:br>
              <a:rPr lang="ru-RU" sz="2400"/>
            </a:br>
            <a:r>
              <a:rPr lang="ru-RU" sz="2400"/>
              <a:t> что малышка – это не просто </a:t>
            </a:r>
            <a:br>
              <a:rPr lang="ru-RU" sz="2400"/>
            </a:br>
            <a:r>
              <a:rPr lang="ru-RU" sz="2400"/>
              <a:t>миленькая куколка, </a:t>
            </a:r>
            <a:br>
              <a:rPr lang="ru-RU" sz="2400"/>
            </a:br>
            <a:r>
              <a:rPr lang="ru-RU" sz="2400"/>
              <a:t>а будущая мать, </a:t>
            </a:r>
            <a:br>
              <a:rPr lang="ru-RU" sz="2400"/>
            </a:br>
            <a:r>
              <a:rPr lang="ru-RU" sz="2400"/>
              <a:t>воплощение нежности и заботы, </a:t>
            </a:r>
            <a:br>
              <a:rPr lang="ru-RU" sz="2400"/>
            </a:br>
            <a:r>
              <a:rPr lang="ru-RU" sz="2400"/>
              <a:t>хранительница очага.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23850" y="2636838"/>
            <a:ext cx="6264275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sz="2400"/>
          </a:p>
        </p:txBody>
      </p:sp>
      <p:pic>
        <p:nvPicPr>
          <p:cNvPr id="56326" name="Picture 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549275"/>
            <a:ext cx="3090863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964612" cy="3095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Мальчик и девочка – два разных мира.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	Если воспитатели и родители заинтересованы в воспитании детей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с учетом их гендерных особенностей,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то они могут с успехом решить эти задачи.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370263"/>
            <a:ext cx="5113337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763270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     Результат</a:t>
            </a:r>
          </a:p>
          <a:p>
            <a:endParaRPr lang="ru-RU"/>
          </a:p>
          <a:p>
            <a:r>
              <a:rPr lang="ru-RU"/>
              <a:t>У девочек больше проявляется </a:t>
            </a:r>
          </a:p>
          <a:p>
            <a:r>
              <a:rPr lang="ru-RU"/>
              <a:t>традиционный образ женственности,</a:t>
            </a:r>
          </a:p>
          <a:p>
            <a:r>
              <a:rPr lang="ru-RU"/>
              <a:t> который включает в себя </a:t>
            </a:r>
          </a:p>
          <a:p>
            <a:r>
              <a:rPr lang="ru-RU"/>
              <a:t>такие качества, как мягкость,</a:t>
            </a:r>
          </a:p>
          <a:p>
            <a:r>
              <a:rPr lang="ru-RU"/>
              <a:t> слабость, покладистость,</a:t>
            </a:r>
          </a:p>
          <a:p>
            <a:r>
              <a:rPr lang="ru-RU"/>
              <a:t> эмоциональность, артистизм, </a:t>
            </a:r>
          </a:p>
          <a:p>
            <a:r>
              <a:rPr lang="ru-RU"/>
              <a:t>нежности, заботливости, </a:t>
            </a:r>
          </a:p>
          <a:p>
            <a:r>
              <a:rPr lang="ru-RU"/>
              <a:t>скромности, аккуратности, </a:t>
            </a:r>
          </a:p>
          <a:p>
            <a:r>
              <a:rPr lang="ru-RU"/>
              <a:t>терпимости, стремлению</a:t>
            </a:r>
          </a:p>
          <a:p>
            <a:r>
              <a:rPr lang="ru-RU"/>
              <a:t> к мирному разрешению </a:t>
            </a:r>
          </a:p>
          <a:p>
            <a:r>
              <a:rPr lang="ru-RU"/>
              <a:t>конфликтов.</a:t>
            </a:r>
          </a:p>
          <a:p>
            <a:endParaRPr lang="ru-RU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49275"/>
            <a:ext cx="3713162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539750" y="404813"/>
            <a:ext cx="8497888" cy="762000"/>
          </a:xfrm>
        </p:spPr>
        <p:txBody>
          <a:bodyPr>
            <a:spAutoFit/>
          </a:bodyPr>
          <a:lstStyle/>
          <a:p>
            <a:pPr algn="ctr"/>
            <a:r>
              <a:rPr lang="ru-RU" b="1" i="1" smtClean="0">
                <a:solidFill>
                  <a:schemeClr val="bg2"/>
                </a:solidFill>
              </a:rPr>
              <a:t>Спасибо за внимание!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341438"/>
            <a:ext cx="347821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025525"/>
            <a:ext cx="8229600" cy="5832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	</a:t>
            </a:r>
            <a:r>
              <a:rPr lang="ru-RU" b="1" i="1" smtClean="0"/>
              <a:t>Большинство родителей дочерей в будущем хотят видеть: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ласковыми,</a:t>
            </a:r>
          </a:p>
          <a:p>
            <a:pPr eaLnBrk="1" hangingPunct="1"/>
            <a:r>
              <a:rPr lang="ru-RU" smtClean="0"/>
              <a:t> красивыми, </a:t>
            </a:r>
          </a:p>
          <a:p>
            <a:pPr eaLnBrk="1" hangingPunct="1"/>
            <a:r>
              <a:rPr lang="ru-RU" smtClean="0"/>
              <a:t>изящными.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093913"/>
            <a:ext cx="3049587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2"/>
                </a:solidFill>
              </a:rPr>
              <a:t>Разрушение традиционных стереотипов женского поведения</a:t>
            </a:r>
            <a:endParaRPr lang="ru-RU" sz="2800" b="1" i="1" smtClean="0">
              <a:solidFill>
                <a:srgbClr val="002060"/>
              </a:solidFill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773238"/>
            <a:ext cx="7715250" cy="46085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Курение и сквернословие;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Лидирующие положения среди мужчин;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smtClean="0"/>
              <a:t>Стираются границы между "женскими" и "мужскими" профессиями. 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73463"/>
            <a:ext cx="24241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005263"/>
            <a:ext cx="31940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221163"/>
            <a:ext cx="302577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92150"/>
            <a:ext cx="8229600" cy="73977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2060"/>
                </a:solidFill>
              </a:rPr>
              <a:t>Наши проблемы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773238"/>
            <a:ext cx="7715250" cy="52562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		Девочки лишены скромности, нежности, терпения, не умеют мирно разрешать конфликтные ситуации. 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287713"/>
            <a:ext cx="467995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434975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ЦЕЛЬ:</a:t>
            </a:r>
          </a:p>
          <a:p>
            <a:pPr algn="ctr"/>
            <a:endParaRPr lang="ru-RU" sz="2400"/>
          </a:p>
          <a:p>
            <a:pPr algn="ctr"/>
            <a:r>
              <a:rPr lang="ru-RU" sz="2400"/>
              <a:t>Способствовать </a:t>
            </a:r>
          </a:p>
          <a:p>
            <a:pPr algn="ctr"/>
            <a:r>
              <a:rPr lang="ru-RU" sz="2400"/>
              <a:t>благоприятному протеканию </a:t>
            </a:r>
          </a:p>
          <a:p>
            <a:pPr algn="ctr"/>
            <a:r>
              <a:rPr lang="ru-RU" sz="2400"/>
              <a:t>процесса полоролевой </a:t>
            </a:r>
          </a:p>
          <a:p>
            <a:pPr algn="ctr"/>
            <a:r>
              <a:rPr lang="ru-RU" sz="2400"/>
              <a:t> социализации девочек, </a:t>
            </a:r>
          </a:p>
          <a:p>
            <a:pPr algn="ctr"/>
            <a:r>
              <a:rPr lang="ru-RU" sz="2400"/>
              <a:t>формированию у них начал</a:t>
            </a:r>
          </a:p>
          <a:p>
            <a:pPr algn="ctr"/>
            <a:r>
              <a:rPr lang="ru-RU" sz="2400"/>
              <a:t> женственности.</a:t>
            </a:r>
          </a:p>
          <a:p>
            <a:pPr algn="ctr"/>
            <a:r>
              <a:rPr lang="ru-RU" sz="2800"/>
              <a:t> 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25538"/>
            <a:ext cx="35464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1188" y="836613"/>
            <a:ext cx="85328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ЗАДАЧИ:</a:t>
            </a:r>
            <a:endParaRPr lang="ru-RU" sz="2400" b="1"/>
          </a:p>
          <a:p>
            <a:endParaRPr lang="ru-RU" sz="2400" b="1"/>
          </a:p>
          <a:p>
            <a:r>
              <a:rPr lang="ru-RU" sz="2400"/>
              <a:t>1.Изучить особенности воспитания с точки зрения гендерного подхода. </a:t>
            </a:r>
          </a:p>
          <a:p>
            <a:r>
              <a:rPr lang="ru-RU" sz="2400"/>
              <a:t>2.Создать психолого-педагогические условия для организации гендерного  воспитания.</a:t>
            </a:r>
          </a:p>
          <a:p>
            <a:r>
              <a:rPr lang="ru-RU" sz="2400"/>
              <a:t>3.Организация </a:t>
            </a:r>
          </a:p>
          <a:p>
            <a:r>
              <a:rPr lang="ru-RU" sz="2400"/>
              <a:t>предметно-развивающей </a:t>
            </a:r>
          </a:p>
          <a:p>
            <a:r>
              <a:rPr lang="ru-RU" sz="2400"/>
              <a:t>среды в условиях </a:t>
            </a:r>
          </a:p>
          <a:p>
            <a:r>
              <a:rPr lang="ru-RU" sz="2400"/>
              <a:t>гендерного воспитания.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340100"/>
            <a:ext cx="403225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150"/>
            <a:ext cx="8785225" cy="27352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		 </a:t>
            </a:r>
            <a:r>
              <a:rPr lang="ru-RU" sz="2400" smtClean="0"/>
              <a:t>Психологи доказали, что к 2 годам ребенок начинает понимать, кто он - девочка или мальчик, а с 4 до 7 лет дети уже осознают, что девочки становятся женщинами, а мальчики - мужчинами, что принадлежность к полу сохраняется независимо от возникающих ситуаций или желаний ребенка.</a:t>
            </a:r>
          </a:p>
        </p:txBody>
      </p:sp>
      <p:pic>
        <p:nvPicPr>
          <p:cNvPr id="13315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860800"/>
            <a:ext cx="19240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209925"/>
            <a:ext cx="442912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25525"/>
            <a:ext cx="8229600" cy="30511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		</a:t>
            </a:r>
            <a:r>
              <a:rPr lang="ru-RU" sz="2400" smtClean="0"/>
              <a:t>Если в дошкольные годы не заложить у девочек – мягкость, нежность, аккуратность, стремление к красоте, т. е. не развить предпосылки женственности, то это может привести к тому, что став взрослыми женщинами, они будут плохо справляться со своими семейными, общественными и социальными ролями.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933825"/>
            <a:ext cx="33051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756</TotalTime>
  <Words>259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Wingdings</vt:lpstr>
      <vt:lpstr>Calibri</vt:lpstr>
      <vt:lpstr>Arial Black</vt:lpstr>
      <vt:lpstr>Times New Roman</vt:lpstr>
      <vt:lpstr>Пиксел</vt:lpstr>
      <vt:lpstr>Как воспитать будущую леди</vt:lpstr>
      <vt:lpstr>Слайд 2</vt:lpstr>
      <vt:lpstr>Слайд 3</vt:lpstr>
      <vt:lpstr>Разрушение традиционных стереотипов женского поведения</vt:lpstr>
      <vt:lpstr>Наши проблемы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2</cp:lastModifiedBy>
  <cp:revision>42</cp:revision>
  <dcterms:created xsi:type="dcterms:W3CDTF">2012-11-08T12:49:09Z</dcterms:created>
  <dcterms:modified xsi:type="dcterms:W3CDTF">2015-10-29T17:05:47Z</dcterms:modified>
</cp:coreProperties>
</file>