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A1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42E5E7-5AC8-48AA-8B8D-11E492B611DE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A8E79F-8D71-4E2E-9EB7-0817F961E7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42E5E7-5AC8-48AA-8B8D-11E492B611DE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A8E79F-8D71-4E2E-9EB7-0817F961E7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42E5E7-5AC8-48AA-8B8D-11E492B611DE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A8E79F-8D71-4E2E-9EB7-0817F961E7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42E5E7-5AC8-48AA-8B8D-11E492B611DE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A8E79F-8D71-4E2E-9EB7-0817F961E7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42E5E7-5AC8-48AA-8B8D-11E492B611DE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A8E79F-8D71-4E2E-9EB7-0817F961E7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42E5E7-5AC8-48AA-8B8D-11E492B611DE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A8E79F-8D71-4E2E-9EB7-0817F961E7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42E5E7-5AC8-48AA-8B8D-11E492B611DE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A8E79F-8D71-4E2E-9EB7-0817F961E7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42E5E7-5AC8-48AA-8B8D-11E492B611DE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A8E79F-8D71-4E2E-9EB7-0817F961E7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42E5E7-5AC8-48AA-8B8D-11E492B611DE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A8E79F-8D71-4E2E-9EB7-0817F961E7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342E5E7-5AC8-48AA-8B8D-11E492B611DE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A8E79F-8D71-4E2E-9EB7-0817F961E7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42E5E7-5AC8-48AA-8B8D-11E492B611DE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A8E79F-8D71-4E2E-9EB7-0817F961E7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342E5E7-5AC8-48AA-8B8D-11E492B611DE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9A8E79F-8D71-4E2E-9EB7-0817F961E7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Рабочий стол\овощ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428604"/>
            <a:ext cx="8763029" cy="525781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571604" y="3571876"/>
            <a:ext cx="58579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ctr">
              <a:buClr>
                <a:schemeClr val="accent3"/>
              </a:buClr>
              <a:defRPr/>
            </a:pP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ОВОЩИ  В НАШИХ САДАХ</a:t>
            </a:r>
            <a:endParaRPr lang="ru-RU" sz="3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488" y="3429000"/>
            <a:ext cx="60007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Monotype Corsiva" pitchFamily="66" charset="0"/>
                <a:cs typeface="Times New Roman" pitchFamily="18" charset="0"/>
              </a:rPr>
              <a:t>Он на грядке вырастает,</a:t>
            </a:r>
          </a:p>
          <a:p>
            <a:r>
              <a:rPr lang="ru-RU" sz="4000" b="1" dirty="0" smtClean="0">
                <a:solidFill>
                  <a:srgbClr val="FFC000"/>
                </a:solidFill>
                <a:latin typeface="Monotype Corsiva" pitchFamily="66" charset="0"/>
                <a:cs typeface="Times New Roman" pitchFamily="18" charset="0"/>
              </a:rPr>
              <a:t>Никого не обижает,</a:t>
            </a:r>
          </a:p>
          <a:p>
            <a:r>
              <a:rPr lang="ru-RU" sz="4000" b="1" dirty="0" smtClean="0">
                <a:solidFill>
                  <a:srgbClr val="FFC000"/>
                </a:solidFill>
                <a:latin typeface="Monotype Corsiva" pitchFamily="66" charset="0"/>
                <a:cs typeface="Times New Roman" pitchFamily="18" charset="0"/>
              </a:rPr>
              <a:t>Ну, а плачут все вокруг,</a:t>
            </a:r>
          </a:p>
          <a:p>
            <a:r>
              <a:rPr lang="ru-RU" sz="4000" b="1" dirty="0" smtClean="0">
                <a:solidFill>
                  <a:srgbClr val="FFC000"/>
                </a:solidFill>
                <a:latin typeface="Monotype Corsiva" pitchFamily="66" charset="0"/>
                <a:cs typeface="Times New Roman" pitchFamily="18" charset="0"/>
              </a:rPr>
              <a:t>Потому что чистят…(лук)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571480"/>
            <a:ext cx="54292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4"/>
                </a:solidFill>
                <a:latin typeface="Monotype Corsiva" pitchFamily="66" charset="0"/>
                <a:cs typeface="Times New Roman" pitchFamily="18" charset="0"/>
              </a:rPr>
              <a:t>Голова, а сверху ус,</a:t>
            </a:r>
          </a:p>
          <a:p>
            <a:r>
              <a:rPr lang="ru-RU" sz="3600" b="1" dirty="0" smtClean="0">
                <a:solidFill>
                  <a:schemeClr val="accent4"/>
                </a:solidFill>
                <a:latin typeface="Monotype Corsiva" pitchFamily="66" charset="0"/>
                <a:cs typeface="Times New Roman" pitchFamily="18" charset="0"/>
              </a:rPr>
              <a:t>Нет не сладок он на вкус.</a:t>
            </a:r>
          </a:p>
          <a:p>
            <a:r>
              <a:rPr lang="ru-RU" sz="3600" b="1" dirty="0" smtClean="0">
                <a:solidFill>
                  <a:schemeClr val="accent4"/>
                </a:solidFill>
                <a:latin typeface="Monotype Corsiva" pitchFamily="66" charset="0"/>
                <a:cs typeface="Times New Roman" pitchFamily="18" charset="0"/>
              </a:rPr>
              <a:t>Прибежали со всех ног</a:t>
            </a:r>
          </a:p>
          <a:p>
            <a:r>
              <a:rPr lang="ru-RU" sz="3600" b="1" dirty="0" smtClean="0">
                <a:solidFill>
                  <a:schemeClr val="accent4"/>
                </a:solidFill>
                <a:latin typeface="Monotype Corsiva" pitchFamily="66" charset="0"/>
                <a:cs typeface="Times New Roman" pitchFamily="18" charset="0"/>
              </a:rPr>
              <a:t>Мы к обеду рвать…(чеснок)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56992619_1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910803" y="517901"/>
            <a:ext cx="2893239" cy="3143273"/>
          </a:xfrm>
          <a:prstGeom prst="rect">
            <a:avLst/>
          </a:prstGeom>
        </p:spPr>
      </p:pic>
      <p:pic>
        <p:nvPicPr>
          <p:cNvPr id="5" name="Рисунок 4" descr="oni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9" y="3071810"/>
            <a:ext cx="3500462" cy="30051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36" y="3500438"/>
            <a:ext cx="67151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  <a:latin typeface="Monotype Corsiva" pitchFamily="66" charset="0"/>
                <a:cs typeface="Times New Roman" pitchFamily="18" charset="0"/>
              </a:rPr>
              <a:t>Растёт она -в земле,</a:t>
            </a:r>
          </a:p>
          <a:p>
            <a:r>
              <a:rPr lang="ru-RU" sz="3600" b="1" dirty="0" smtClean="0">
                <a:solidFill>
                  <a:srgbClr val="FFC000"/>
                </a:solidFill>
                <a:latin typeface="Monotype Corsiva" pitchFamily="66" charset="0"/>
                <a:cs typeface="Times New Roman" pitchFamily="18" charset="0"/>
              </a:rPr>
              <a:t>Известна – в целом мире.</a:t>
            </a:r>
          </a:p>
          <a:p>
            <a:r>
              <a:rPr lang="ru-RU" sz="3600" b="1" dirty="0" smtClean="0">
                <a:solidFill>
                  <a:srgbClr val="FFC000"/>
                </a:solidFill>
                <a:latin typeface="Monotype Corsiva" pitchFamily="66" charset="0"/>
                <a:cs typeface="Times New Roman" pitchFamily="18" charset="0"/>
              </a:rPr>
              <a:t>Частенько на столе</a:t>
            </a:r>
          </a:p>
          <a:p>
            <a:r>
              <a:rPr lang="ru-RU" sz="3600" b="1" dirty="0" smtClean="0">
                <a:solidFill>
                  <a:srgbClr val="FFC000"/>
                </a:solidFill>
                <a:latin typeface="Monotype Corsiva" pitchFamily="66" charset="0"/>
                <a:cs typeface="Times New Roman" pitchFamily="18" charset="0"/>
              </a:rPr>
              <a:t>Красуется в мундире…(картошка)</a:t>
            </a:r>
          </a:p>
          <a:p>
            <a:endParaRPr lang="ru-RU" sz="3600" b="1" dirty="0" smtClean="0">
              <a:solidFill>
                <a:srgbClr val="FFC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500042"/>
            <a:ext cx="535785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За кудрявый хохолок</a:t>
            </a:r>
          </a:p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Лису из норки поволок,</a:t>
            </a:r>
          </a:p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На ощупь – очень гладкая,</a:t>
            </a:r>
          </a:p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На вкус, как сахар сладкая…(морковка)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4573380-3311117_f5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357166"/>
            <a:ext cx="3571900" cy="3286148"/>
          </a:xfrm>
          <a:prstGeom prst="rect">
            <a:avLst/>
          </a:prstGeom>
        </p:spPr>
      </p:pic>
      <p:pic>
        <p:nvPicPr>
          <p:cNvPr id="5" name="Рисунок 4" descr="patat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3071810"/>
            <a:ext cx="3476633" cy="3190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642918"/>
            <a:ext cx="664373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Красная мышка</a:t>
            </a:r>
          </a:p>
          <a:p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С белым хвостом,</a:t>
            </a:r>
          </a:p>
          <a:p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В норке сидит</a:t>
            </a:r>
          </a:p>
          <a:p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Под зелёным листом (редиска)</a:t>
            </a:r>
            <a:endParaRPr lang="ru-RU" sz="4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5984" y="4143380"/>
            <a:ext cx="65722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>На жарком солнышке подсох</a:t>
            </a:r>
          </a:p>
          <a:p>
            <a:r>
              <a:rPr lang="ru-RU" sz="4000" b="1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>И рвётся из стручка…(горох)</a:t>
            </a:r>
            <a:endParaRPr lang="ru-RU" sz="40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rediska_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821507" y="178570"/>
            <a:ext cx="3143272" cy="3500463"/>
          </a:xfrm>
          <a:prstGeom prst="rect">
            <a:avLst/>
          </a:prstGeom>
        </p:spPr>
      </p:pic>
      <p:pic>
        <p:nvPicPr>
          <p:cNvPr id="5" name="Рисунок 4" descr="goroh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3286124"/>
            <a:ext cx="4024323" cy="3119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571472" y="1000108"/>
            <a:ext cx="77867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23875"/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Цель:</a:t>
            </a:r>
            <a:r>
              <a:rPr lang="ru-RU" sz="40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познакомить детей с плодами овощных культур; закрепить знания о месте их произрастания – огороде; продолжать учить отгадывать загадки про овощи.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357290" y="1500174"/>
            <a:ext cx="67634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i="1" dirty="0" smtClean="0">
                <a:solidFill>
                  <a:srgbClr val="0070C0"/>
                </a:solidFill>
              </a:rPr>
              <a:t>Загадки с нашей грядки!</a:t>
            </a:r>
            <a:endParaRPr lang="ru-RU" sz="80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8926" y="3929066"/>
            <a:ext cx="58579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Monotype Corsiva" pitchFamily="66" charset="0"/>
                <a:cs typeface="Times New Roman" pitchFamily="18" charset="0"/>
              </a:rPr>
              <a:t>Свежий и солёный</a:t>
            </a:r>
          </a:p>
          <a:p>
            <a:r>
              <a:rPr lang="ru-RU" sz="4000" b="1" dirty="0" smtClean="0">
                <a:solidFill>
                  <a:srgbClr val="FFC000"/>
                </a:solidFill>
                <a:latin typeface="Monotype Corsiva" pitchFamily="66" charset="0"/>
                <a:cs typeface="Times New Roman" pitchFamily="18" charset="0"/>
              </a:rPr>
              <a:t>Он всегда зелёный…(огурец)</a:t>
            </a:r>
            <a:endParaRPr lang="ru-RU" sz="4000" b="1" dirty="0">
              <a:solidFill>
                <a:srgbClr val="FFC000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928670"/>
            <a:ext cx="621510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Он в теплице летом жил,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С жарким солнышком дружил.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С ним веселье и задор.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Это красный …(помидор)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12497663om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785794"/>
            <a:ext cx="3500462" cy="3000380"/>
          </a:xfrm>
          <a:prstGeom prst="rect">
            <a:avLst/>
          </a:prstGeom>
        </p:spPr>
      </p:pic>
      <p:pic>
        <p:nvPicPr>
          <p:cNvPr id="12" name="Рисунок 11" descr="75313682_large_200907ogurec02_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3214686"/>
            <a:ext cx="3381382" cy="31051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857232"/>
            <a:ext cx="54292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2"/>
                </a:solidFill>
                <a:latin typeface="Monotype Corsiva" pitchFamily="66" charset="0"/>
                <a:cs typeface="Times New Roman" pitchFamily="18" charset="0"/>
              </a:rPr>
              <a:t>Как надела сто рубах,</a:t>
            </a:r>
          </a:p>
          <a:p>
            <a:r>
              <a:rPr lang="ru-RU" sz="4000" b="1" dirty="0" smtClean="0">
                <a:solidFill>
                  <a:schemeClr val="accent2"/>
                </a:solidFill>
                <a:latin typeface="Monotype Corsiva" pitchFamily="66" charset="0"/>
                <a:cs typeface="Times New Roman" pitchFamily="18" charset="0"/>
              </a:rPr>
              <a:t>Захрустела на зубах (капуста)</a:t>
            </a:r>
            <a:endParaRPr lang="ru-RU" sz="4000" b="1" dirty="0">
              <a:solidFill>
                <a:schemeClr val="accent2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86050" y="3000372"/>
            <a:ext cx="60007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Очень длинным вырастает</a:t>
            </a:r>
          </a:p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И пол грядки занимает.</a:t>
            </a:r>
          </a:p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Этот овощ тыквы брат,</a:t>
            </a:r>
          </a:p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Летом все его едят  (кабачок)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9798-1-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642918"/>
            <a:ext cx="3143272" cy="3000396"/>
          </a:xfrm>
          <a:prstGeom prst="rect">
            <a:avLst/>
          </a:prstGeom>
        </p:spPr>
      </p:pic>
      <p:pic>
        <p:nvPicPr>
          <p:cNvPr id="9" name="Рисунок 8" descr="kabachok-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2714620"/>
            <a:ext cx="3714776" cy="328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488" y="3500438"/>
            <a:ext cx="607221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Monotype Corsiva" pitchFamily="66" charset="0"/>
                <a:cs typeface="Times New Roman" pitchFamily="18" charset="0"/>
              </a:rPr>
              <a:t>Хоть чернил он не видал,</a:t>
            </a:r>
          </a:p>
          <a:p>
            <a:r>
              <a:rPr lang="ru-RU" sz="4000" b="1" dirty="0" smtClean="0">
                <a:solidFill>
                  <a:srgbClr val="FFC000"/>
                </a:solidFill>
                <a:latin typeface="Monotype Corsiva" pitchFamily="66" charset="0"/>
                <a:cs typeface="Times New Roman" pitchFamily="18" charset="0"/>
              </a:rPr>
              <a:t>Фиолетовым вдруг стал ,</a:t>
            </a:r>
          </a:p>
          <a:p>
            <a:r>
              <a:rPr lang="ru-RU" sz="4000" b="1" dirty="0" smtClean="0">
                <a:solidFill>
                  <a:srgbClr val="FFC000"/>
                </a:solidFill>
                <a:latin typeface="Monotype Corsiva" pitchFamily="66" charset="0"/>
                <a:cs typeface="Times New Roman" pitchFamily="18" charset="0"/>
              </a:rPr>
              <a:t>И лоснится от похвал</a:t>
            </a:r>
          </a:p>
          <a:p>
            <a:r>
              <a:rPr lang="ru-RU" sz="4000" b="1" dirty="0" smtClean="0">
                <a:solidFill>
                  <a:srgbClr val="FFC000"/>
                </a:solidFill>
                <a:latin typeface="Monotype Corsiva" pitchFamily="66" charset="0"/>
                <a:cs typeface="Times New Roman" pitchFamily="18" charset="0"/>
              </a:rPr>
              <a:t>Очень важный…(баклажан)</a:t>
            </a:r>
            <a:endParaRPr lang="ru-RU" sz="4000" b="1" dirty="0">
              <a:solidFill>
                <a:srgbClr val="FFC000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571480"/>
            <a:ext cx="707236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4"/>
                </a:solidFill>
                <a:latin typeface="Monotype Corsiva" pitchFamily="66" charset="0"/>
                <a:cs typeface="Times New Roman" pitchFamily="18" charset="0"/>
              </a:rPr>
              <a:t>Яркие фонарики на кустах висят</a:t>
            </a:r>
          </a:p>
          <a:p>
            <a:r>
              <a:rPr lang="ru-RU" sz="3200" b="1" dirty="0" smtClean="0">
                <a:solidFill>
                  <a:schemeClr val="accent4"/>
                </a:solidFill>
                <a:latin typeface="Monotype Corsiva" pitchFamily="66" charset="0"/>
                <a:cs typeface="Times New Roman" pitchFamily="18" charset="0"/>
              </a:rPr>
              <a:t>Словно здесь проходит, праздничный парад,</a:t>
            </a:r>
          </a:p>
          <a:p>
            <a:r>
              <a:rPr lang="ru-RU" sz="3200" b="1" dirty="0" smtClean="0">
                <a:solidFill>
                  <a:schemeClr val="accent4"/>
                </a:solidFill>
                <a:latin typeface="Monotype Corsiva" pitchFamily="66" charset="0"/>
                <a:cs typeface="Times New Roman" pitchFamily="18" charset="0"/>
              </a:rPr>
              <a:t>Зелёные, красные, жёлтые плоды,</a:t>
            </a:r>
          </a:p>
          <a:p>
            <a:r>
              <a:rPr lang="ru-RU" sz="3200" b="1" dirty="0" smtClean="0">
                <a:solidFill>
                  <a:schemeClr val="accent4"/>
                </a:solidFill>
                <a:latin typeface="Monotype Corsiva" pitchFamily="66" charset="0"/>
                <a:cs typeface="Times New Roman" pitchFamily="18" charset="0"/>
              </a:rPr>
              <a:t>Кто они такие, </a:t>
            </a:r>
          </a:p>
          <a:p>
            <a:r>
              <a:rPr lang="ru-RU" sz="3200" b="1" dirty="0" smtClean="0">
                <a:solidFill>
                  <a:schemeClr val="accent4"/>
                </a:solidFill>
                <a:latin typeface="Monotype Corsiva" pitchFamily="66" charset="0"/>
                <a:cs typeface="Times New Roman" pitchFamily="18" charset="0"/>
              </a:rPr>
              <a:t>узнаешь их ты…(перцы)</a:t>
            </a:r>
            <a:endParaRPr lang="ru-RU" sz="3200" b="1" dirty="0">
              <a:solidFill>
                <a:schemeClr val="accent4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793906efd6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428604"/>
            <a:ext cx="3714776" cy="3071820"/>
          </a:xfrm>
          <a:prstGeom prst="rect">
            <a:avLst/>
          </a:prstGeom>
        </p:spPr>
      </p:pic>
      <p:pic>
        <p:nvPicPr>
          <p:cNvPr id="6" name="Рисунок 5" descr="0b2d3da91855b98acc7074da30004faf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3286124"/>
            <a:ext cx="3675066" cy="3119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457</TotalTime>
  <Words>260</Words>
  <Application>Microsoft Office PowerPoint</Application>
  <PresentationFormat>Экран (4:3)</PresentationFormat>
  <Paragraphs>46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Алекс</dc:creator>
  <cp:lastModifiedBy>User</cp:lastModifiedBy>
  <cp:revision>32</cp:revision>
  <dcterms:created xsi:type="dcterms:W3CDTF">2012-05-18T13:41:25Z</dcterms:created>
  <dcterms:modified xsi:type="dcterms:W3CDTF">2015-10-27T08:53:14Z</dcterms:modified>
</cp:coreProperties>
</file>