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0" r:id="rId3"/>
    <p:sldId id="263" r:id="rId4"/>
    <p:sldId id="268" r:id="rId5"/>
    <p:sldId id="265" r:id="rId6"/>
    <p:sldId id="267" r:id="rId7"/>
    <p:sldId id="266" r:id="rId8"/>
    <p:sldId id="269" r:id="rId9"/>
    <p:sldId id="270" r:id="rId10"/>
    <p:sldId id="271" r:id="rId11"/>
    <p:sldId id="272" r:id="rId12"/>
    <p:sldId id="285" r:id="rId13"/>
    <p:sldId id="274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1BBF-4266-40B3-8949-991BACD2A381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33673-2583-450C-BEC6-883F450838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33673-2583-450C-BEC6-883F450838B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C694-AD07-487D-8EDA-DC6B0281D9C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C026-381F-4074-9D8D-6D4BA030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70" y="928662"/>
            <a:ext cx="471490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Осторожно: тепловой и солнечный удар!</a:t>
            </a:r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В основе как теплового, так и солнечного удара лежит перегревание </a:t>
            </a:r>
          </a:p>
          <a:p>
            <a:pPr algn="ctr"/>
            <a:r>
              <a:rPr lang="ru-RU" sz="1400" dirty="0" smtClean="0"/>
              <a:t>организма. Причиной теплового удара является затруднение теплоотдачи с</a:t>
            </a:r>
          </a:p>
          <a:p>
            <a:pPr algn="ctr"/>
            <a:r>
              <a:rPr lang="ru-RU" sz="1400" dirty="0" smtClean="0"/>
              <a:t> поверхности тела. Часто это связано с длительным  пребыванием</a:t>
            </a:r>
          </a:p>
          <a:p>
            <a:pPr algn="ctr"/>
            <a:r>
              <a:rPr lang="ru-RU" sz="1400" dirty="0" smtClean="0"/>
              <a:t> в жаркой, влажной атмосфере. При солнечном ударе возникает нарушение </a:t>
            </a:r>
          </a:p>
          <a:p>
            <a:pPr algn="ctr"/>
            <a:r>
              <a:rPr lang="ru-RU" sz="1400" dirty="0" smtClean="0"/>
              <a:t>кровообращения в головном мозге.  Обычно это бывает, когда ребёнок ходит на</a:t>
            </a:r>
          </a:p>
          <a:p>
            <a:pPr algn="ctr"/>
            <a:r>
              <a:rPr lang="ru-RU" sz="1400" dirty="0" smtClean="0"/>
              <a:t> солнце с непокрытой головой.</a:t>
            </a:r>
          </a:p>
          <a:p>
            <a:pPr algn="ctr"/>
            <a:r>
              <a:rPr lang="ru-RU" sz="1400" dirty="0" smtClean="0"/>
              <a:t>Чем меньше возраст ребёнка, тем он чувствительнее к действию жары </a:t>
            </a:r>
            <a:r>
              <a:rPr lang="ru-RU" sz="1400" dirty="0" smtClean="0"/>
              <a:t>и  </a:t>
            </a:r>
            <a:r>
              <a:rPr lang="ru-RU" sz="1400" dirty="0" smtClean="0"/>
              <a:t>солнечных</a:t>
            </a:r>
          </a:p>
          <a:p>
            <a:pPr algn="ctr"/>
            <a:r>
              <a:rPr lang="ru-RU" sz="1400" dirty="0" smtClean="0"/>
              <a:t> лучей. Поэтому перегрев организма у маленького ребёнка иногда может уже </a:t>
            </a:r>
          </a:p>
          <a:p>
            <a:pPr algn="ctr"/>
            <a:r>
              <a:rPr lang="ru-RU" sz="1400" dirty="0" smtClean="0"/>
              <a:t>случиться  во время приёма световоздушных ванн.</a:t>
            </a:r>
          </a:p>
          <a:p>
            <a:pPr algn="ctr"/>
            <a:r>
              <a:rPr lang="ru-RU" sz="1400" dirty="0" smtClean="0"/>
              <a:t>При лёгком солнечном или тепловом ударе симптомы в основном однотипны.</a:t>
            </a:r>
          </a:p>
          <a:p>
            <a:pPr algn="ctr"/>
            <a:r>
              <a:rPr lang="ru-RU" sz="1400" dirty="0" smtClean="0"/>
              <a:t> Это – головокружение, слабость, головная боль. У малышей часто отмечается</a:t>
            </a:r>
          </a:p>
          <a:p>
            <a:pPr algn="ctr"/>
            <a:r>
              <a:rPr lang="ru-RU" sz="1400" dirty="0" smtClean="0"/>
              <a:t> расстройство кишечника. В тяжёлых случаях могут появиться судороги, </a:t>
            </a:r>
          </a:p>
          <a:p>
            <a:pPr algn="ctr"/>
            <a:r>
              <a:rPr lang="ru-RU" sz="1400" dirty="0" smtClean="0"/>
              <a:t>рвота, потеря сознания. Во всех таких ситуациях нужно срочно вызвать врача, </a:t>
            </a:r>
          </a:p>
          <a:p>
            <a:pPr algn="ctr"/>
            <a:r>
              <a:rPr lang="ru-RU" sz="1400" dirty="0" smtClean="0"/>
              <a:t>а до его прихода перенести ребёнка в тень, смочит голову и грудь холодной</a:t>
            </a:r>
          </a:p>
          <a:p>
            <a:pPr algn="ctr"/>
            <a:r>
              <a:rPr lang="ru-RU" sz="1400" dirty="0" smtClean="0"/>
              <a:t> водой, не переносицу положить холодный компресс, приподнять голову. </a:t>
            </a:r>
          </a:p>
          <a:p>
            <a:pPr algn="ctr"/>
            <a:r>
              <a:rPr lang="ru-RU" sz="1400" dirty="0" smtClean="0"/>
              <a:t>Дайте ребёнку попить и успокойте </a:t>
            </a:r>
            <a:r>
              <a:rPr lang="ru-RU" dirty="0" smtClean="0"/>
              <a:t>его.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96" y="1071538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Журнал для родителей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8" y="2571736"/>
            <a:ext cx="1905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ЛЕТО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54" y="835821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Старшая группа № 2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-р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5" name="Рисунок 4" descr="л-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8" y="1285852"/>
            <a:ext cx="535785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Содержание: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/>
              <a:t>Если ребенок боится насекомых стр. 3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/>
              <a:t>Осторожно</a:t>
            </a:r>
            <a:r>
              <a:rPr lang="ru-RU" sz="1400" b="1" i="1" dirty="0" smtClean="0"/>
              <a:t>: тепловой и солнечный удар</a:t>
            </a:r>
            <a:r>
              <a:rPr lang="ru-RU" sz="1400" b="1" i="1" dirty="0" smtClean="0"/>
              <a:t>! Стр.4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/>
              <a:t>Купание </a:t>
            </a:r>
            <a:r>
              <a:rPr lang="ru-RU" sz="1400" b="1" i="1" dirty="0" smtClean="0"/>
              <a:t>– </a:t>
            </a:r>
            <a:r>
              <a:rPr lang="ru-RU" sz="1400" b="1" i="1" dirty="0" smtClean="0"/>
              <a:t>прекрасное закаливающее средство. Стр.5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/>
              <a:t>Стихи стр. 6-7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/>
              <a:t>Загадки стр.8-9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/>
              <a:t>Поиграйте с детьми стр.10-11</a:t>
            </a:r>
          </a:p>
          <a:p>
            <a:pPr>
              <a:lnSpc>
                <a:spcPct val="150000"/>
              </a:lnSpc>
            </a:pPr>
            <a:endParaRPr lang="ru-RU" sz="1400" b="1" i="1" dirty="0" smtClean="0"/>
          </a:p>
          <a:p>
            <a:pPr>
              <a:lnSpc>
                <a:spcPct val="150000"/>
              </a:lnSpc>
            </a:pPr>
            <a:endParaRPr lang="ru-RU" sz="1400" b="1" i="1" dirty="0" smtClean="0"/>
          </a:p>
          <a:p>
            <a:pPr>
              <a:lnSpc>
                <a:spcPct val="150000"/>
              </a:lnSpc>
            </a:pPr>
            <a:endParaRPr lang="ru-RU" b="1" i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00174" y="757239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 выпуском работали: </a:t>
            </a:r>
          </a:p>
          <a:p>
            <a:r>
              <a:rPr lang="ru-RU" dirty="0" err="1" smtClean="0"/>
              <a:t>Резникова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-р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56" y="2000232"/>
            <a:ext cx="552638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b="1" dirty="0" smtClean="0"/>
              <a:t>Купание – прекрасное </a:t>
            </a:r>
            <a:endParaRPr lang="ru-RU" b="1" dirty="0" smtClean="0"/>
          </a:p>
          <a:p>
            <a:r>
              <a:rPr lang="ru-RU" b="1" dirty="0" smtClean="0"/>
              <a:t>закаливающее </a:t>
            </a:r>
            <a:r>
              <a:rPr lang="ru-RU" b="1" dirty="0" smtClean="0"/>
              <a:t>средство</a:t>
            </a:r>
          </a:p>
          <a:p>
            <a:endParaRPr lang="ru-RU" sz="1400" dirty="0" smtClean="0"/>
          </a:p>
          <a:p>
            <a:r>
              <a:rPr lang="ru-RU" sz="1400" dirty="0" smtClean="0"/>
              <a:t>Купаться в открытых водоёмах можно начиная с двух лет.</a:t>
            </a:r>
          </a:p>
          <a:p>
            <a:r>
              <a:rPr lang="ru-RU" sz="1400" dirty="0" smtClean="0"/>
              <a:t> Место для купания должно быть неглубоким, ровным,</a:t>
            </a:r>
          </a:p>
          <a:p>
            <a:r>
              <a:rPr lang="ru-RU" sz="1400" dirty="0" smtClean="0"/>
              <a:t> с медленным течением.</a:t>
            </a:r>
          </a:p>
          <a:p>
            <a:r>
              <a:rPr lang="ru-RU" sz="1400" dirty="0" smtClean="0"/>
              <a:t> Прежде чем дать ребёнку возможность самостоятельно войти </a:t>
            </a:r>
          </a:p>
          <a:p>
            <a:r>
              <a:rPr lang="ru-RU" sz="1400" dirty="0" smtClean="0"/>
              <a:t>в воду, необходимо убедиться в том, что </a:t>
            </a:r>
          </a:p>
          <a:p>
            <a:r>
              <a:rPr lang="ru-RU" sz="1400" dirty="0" smtClean="0"/>
              <a:t>в данном месте нет ям, глубокой тины, коряг, острых камней. </a:t>
            </a:r>
          </a:p>
          <a:p>
            <a:r>
              <a:rPr lang="ru-RU" sz="1400" dirty="0" smtClean="0"/>
              <a:t>В воде вместе с ребёнком обязательно должен находиться взрослый.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b="1" dirty="0" smtClean="0"/>
              <a:t>При купании необходимо соблюдать правила:</a:t>
            </a:r>
          </a:p>
          <a:p>
            <a:r>
              <a:rPr lang="ru-RU" sz="1400" dirty="0" smtClean="0"/>
              <a:t>Не разрешается купаться натощак и раньше чем через 1-1,5 часа </a:t>
            </a:r>
          </a:p>
          <a:p>
            <a:r>
              <a:rPr lang="ru-RU" sz="1400" dirty="0" smtClean="0"/>
              <a:t>после еды</a:t>
            </a:r>
          </a:p>
          <a:p>
            <a:r>
              <a:rPr lang="ru-RU" sz="1400" dirty="0" smtClean="0"/>
              <a:t>В воде дети должны находиться в движении</a:t>
            </a:r>
          </a:p>
          <a:p>
            <a:r>
              <a:rPr lang="ru-RU" sz="1400" dirty="0" smtClean="0"/>
              <a:t>При появлении озноба немедленно выйти из воды</a:t>
            </a:r>
          </a:p>
          <a:p>
            <a:r>
              <a:rPr lang="ru-RU" sz="1400" dirty="0" smtClean="0"/>
              <a:t>Нельзя разгорячённым окунаться в прохладную воду.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8" y="2000232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/>
              <a:t>Сидит под потолком ,</a:t>
            </a:r>
          </a:p>
          <a:p>
            <a:pPr algn="ctr"/>
            <a:r>
              <a:rPr lang="ru-RU" sz="1400" dirty="0" smtClean="0"/>
              <a:t>Кусается тайком, </a:t>
            </a:r>
          </a:p>
          <a:p>
            <a:pPr algn="ctr"/>
            <a:r>
              <a:rPr lang="ru-RU" sz="1400" dirty="0" smtClean="0"/>
              <a:t>Жужжит над ухом,</a:t>
            </a:r>
          </a:p>
          <a:p>
            <a:pPr algn="ctr"/>
            <a:r>
              <a:rPr lang="ru-RU" sz="1400" dirty="0" smtClean="0"/>
              <a:t>Но не муха. (Комар)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24" y="1857356"/>
            <a:ext cx="2857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1400" dirty="0" smtClean="0"/>
              <a:t>Дождик небо украшал,</a:t>
            </a:r>
          </a:p>
          <a:p>
            <a:pPr algn="ctr"/>
            <a:r>
              <a:rPr lang="ru-RU" sz="1400" dirty="0" smtClean="0"/>
              <a:t>Воду </a:t>
            </a:r>
            <a:r>
              <a:rPr lang="ru-RU" sz="1400" dirty="0" smtClean="0"/>
              <a:t>с солнышком </a:t>
            </a:r>
            <a:endParaRPr lang="ru-RU" sz="1400" dirty="0" smtClean="0"/>
          </a:p>
          <a:p>
            <a:pPr algn="ctr"/>
            <a:r>
              <a:rPr lang="ru-RU" sz="1400" dirty="0" smtClean="0"/>
              <a:t>мешал </a:t>
            </a:r>
            <a:r>
              <a:rPr lang="ru-RU" sz="1400" dirty="0" smtClean="0"/>
              <a:t>, </a:t>
            </a:r>
          </a:p>
          <a:p>
            <a:pPr algn="ctr"/>
            <a:r>
              <a:rPr lang="ru-RU" sz="1400" dirty="0" smtClean="0"/>
              <a:t>Краски взял семи </a:t>
            </a:r>
            <a:endParaRPr lang="ru-RU" sz="1400" dirty="0" smtClean="0"/>
          </a:p>
          <a:p>
            <a:pPr algn="ctr"/>
            <a:r>
              <a:rPr lang="ru-RU" sz="1400" dirty="0" smtClean="0"/>
              <a:t>цветов </a:t>
            </a:r>
            <a:r>
              <a:rPr lang="ru-RU" sz="1400" dirty="0" smtClean="0"/>
              <a:t>- </a:t>
            </a:r>
          </a:p>
          <a:p>
            <a:pPr algn="ctr"/>
            <a:r>
              <a:rPr lang="ru-RU" sz="1400" dirty="0" smtClean="0"/>
              <a:t>Разноцветный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мост готов.(Радуга)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802" y="6357950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Если нет его - небо хмурится ,</a:t>
            </a:r>
          </a:p>
          <a:p>
            <a:pPr algn="ctr"/>
            <a:r>
              <a:rPr lang="ru-RU" sz="1400" dirty="0" smtClean="0"/>
              <a:t>Если есть оно - люди жмурятся. (Солнце)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56" y="1571604"/>
            <a:ext cx="24518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 smtClean="0"/>
          </a:p>
          <a:p>
            <a:r>
              <a:rPr lang="ru-RU" sz="1400" dirty="0" smtClean="0"/>
              <a:t>Когда будет лето</a:t>
            </a:r>
          </a:p>
          <a:p>
            <a:r>
              <a:rPr lang="ru-RU" sz="1400" dirty="0" smtClean="0"/>
              <a:t>в полном разгаре,</a:t>
            </a:r>
          </a:p>
          <a:p>
            <a:r>
              <a:rPr lang="ru-RU" sz="1400" dirty="0" smtClean="0"/>
              <a:t>Нам дерево это </a:t>
            </a:r>
          </a:p>
          <a:p>
            <a:r>
              <a:rPr lang="ru-RU" sz="1400" dirty="0" smtClean="0"/>
              <a:t>"Снежинки" подарит.(Тополь)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52" y="1643042"/>
            <a:ext cx="22266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1400" dirty="0" smtClean="0"/>
              <a:t>Про этот гриб все говорят ,</a:t>
            </a:r>
          </a:p>
          <a:p>
            <a:r>
              <a:rPr lang="ru-RU" sz="1400" dirty="0" smtClean="0"/>
              <a:t>Что и сырым его едят.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 smtClean="0"/>
              <a:t>Сыроежка)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14554" y="5572132"/>
            <a:ext cx="18585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Солнце печет,</a:t>
            </a:r>
          </a:p>
          <a:p>
            <a:r>
              <a:rPr lang="ru-RU" sz="1400" dirty="0" smtClean="0"/>
              <a:t>Липа цветет.</a:t>
            </a:r>
          </a:p>
          <a:p>
            <a:r>
              <a:rPr lang="ru-RU" sz="1400" dirty="0" smtClean="0"/>
              <a:t>Рожь колосится,</a:t>
            </a:r>
          </a:p>
          <a:p>
            <a:r>
              <a:rPr lang="ru-RU" sz="1400" dirty="0" smtClean="0"/>
              <a:t>Золотится пшеница.</a:t>
            </a:r>
          </a:p>
          <a:p>
            <a:r>
              <a:rPr lang="ru-RU" sz="1400" dirty="0" smtClean="0"/>
              <a:t>Кто скажет, кто знает, </a:t>
            </a:r>
          </a:p>
          <a:p>
            <a:r>
              <a:rPr lang="ru-RU" sz="1400" dirty="0" smtClean="0"/>
              <a:t>Когда это бывает?</a:t>
            </a:r>
          </a:p>
          <a:p>
            <a:r>
              <a:rPr lang="ru-RU" sz="1400" dirty="0" smtClean="0"/>
              <a:t>(Летом.)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40" y="1643042"/>
            <a:ext cx="30003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* </a:t>
            </a:r>
            <a:r>
              <a:rPr lang="ru-RU" sz="1400" dirty="0" smtClean="0"/>
              <a:t>* * </a:t>
            </a:r>
          </a:p>
          <a:p>
            <a:r>
              <a:rPr lang="ru-RU" sz="1400" dirty="0" smtClean="0"/>
              <a:t>На что похоже солнце?</a:t>
            </a:r>
          </a:p>
          <a:p>
            <a:r>
              <a:rPr lang="ru-RU" sz="1400" dirty="0" smtClean="0"/>
              <a:t>На что похоже солнце?</a:t>
            </a:r>
          </a:p>
          <a:p>
            <a:r>
              <a:rPr lang="ru-RU" sz="1400" dirty="0" smtClean="0"/>
              <a:t>На круглое оконце.</a:t>
            </a:r>
          </a:p>
          <a:p>
            <a:r>
              <a:rPr lang="ru-RU" sz="1400" dirty="0" smtClean="0"/>
              <a:t>Фонарик в темноте.</a:t>
            </a:r>
          </a:p>
          <a:p>
            <a:r>
              <a:rPr lang="ru-RU" sz="1400" dirty="0" smtClean="0"/>
              <a:t>На мяч оно похоже,</a:t>
            </a:r>
          </a:p>
          <a:p>
            <a:r>
              <a:rPr lang="ru-RU" sz="1400" dirty="0" smtClean="0"/>
              <a:t>На блин горячий тоже</a:t>
            </a:r>
          </a:p>
          <a:p>
            <a:r>
              <a:rPr lang="ru-RU" sz="1400" dirty="0" smtClean="0"/>
              <a:t>И на пирог в плите.</a:t>
            </a:r>
          </a:p>
          <a:p>
            <a:r>
              <a:rPr lang="ru-RU" sz="1400" dirty="0" smtClean="0"/>
              <a:t>На жёлтенькую пуговку.</a:t>
            </a:r>
          </a:p>
          <a:p>
            <a:r>
              <a:rPr lang="ru-RU" sz="1400" dirty="0" smtClean="0"/>
              <a:t>На лампочку. На луковку.</a:t>
            </a:r>
          </a:p>
          <a:p>
            <a:r>
              <a:rPr lang="ru-RU" sz="1400" dirty="0" smtClean="0"/>
              <a:t>На медный пятачок.</a:t>
            </a:r>
          </a:p>
          <a:p>
            <a:r>
              <a:rPr lang="ru-RU" sz="1400" dirty="0" smtClean="0"/>
              <a:t>На сырную лепёшку.</a:t>
            </a:r>
          </a:p>
          <a:p>
            <a:r>
              <a:rPr lang="ru-RU" sz="1400" dirty="0" smtClean="0"/>
              <a:t>На апельсин немножко</a:t>
            </a:r>
          </a:p>
          <a:p>
            <a:r>
              <a:rPr lang="ru-RU" sz="1400" dirty="0" smtClean="0"/>
              <a:t>И даже на зрачок.</a:t>
            </a:r>
          </a:p>
          <a:p>
            <a:r>
              <a:rPr lang="ru-RU" sz="1400" dirty="0" smtClean="0"/>
              <a:t>Только если солнце мяч -</a:t>
            </a:r>
          </a:p>
          <a:p>
            <a:r>
              <a:rPr lang="ru-RU" sz="1400" dirty="0" smtClean="0"/>
              <a:t>Почему же он горяч?</a:t>
            </a:r>
          </a:p>
          <a:p>
            <a:r>
              <a:rPr lang="ru-RU" sz="1400" dirty="0" smtClean="0"/>
              <a:t>Если солнце - это сыр,</a:t>
            </a:r>
          </a:p>
          <a:p>
            <a:r>
              <a:rPr lang="ru-RU" sz="1400" dirty="0" smtClean="0"/>
              <a:t>Почему не видно дыр?</a:t>
            </a:r>
          </a:p>
          <a:p>
            <a:r>
              <a:rPr lang="ru-RU" sz="1400" dirty="0" smtClean="0"/>
              <a:t>Если солнце - это лук,</a:t>
            </a:r>
          </a:p>
          <a:p>
            <a:r>
              <a:rPr lang="ru-RU" sz="1400" dirty="0" smtClean="0"/>
              <a:t>Все бы плакали вокруг.</a:t>
            </a:r>
          </a:p>
          <a:p>
            <a:r>
              <a:rPr lang="ru-RU" sz="1400" dirty="0" smtClean="0"/>
              <a:t>Значит, светит мне в оконце</a:t>
            </a:r>
          </a:p>
          <a:p>
            <a:r>
              <a:rPr lang="ru-RU" sz="1400" dirty="0" smtClean="0"/>
              <a:t>Не пятак, не блин, а солнце!</a:t>
            </a:r>
          </a:p>
          <a:p>
            <a:r>
              <a:rPr lang="ru-RU" sz="1400" dirty="0" smtClean="0"/>
              <a:t>Пусть оно на всё похоже,</a:t>
            </a:r>
          </a:p>
          <a:p>
            <a:r>
              <a:rPr lang="ru-RU" sz="1400" dirty="0" smtClean="0"/>
              <a:t>всё равно ВСЕГО ДОРОЖЕ!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(Татьяна Бокова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802" y="1500166"/>
            <a:ext cx="42148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Здравствуй</a:t>
            </a:r>
            <a:r>
              <a:rPr lang="ru-RU" b="1" dirty="0" smtClean="0"/>
              <a:t>, ЛЕТО!</a:t>
            </a:r>
          </a:p>
          <a:p>
            <a:r>
              <a:rPr lang="ru-RU" sz="1400" dirty="0" smtClean="0"/>
              <a:t>Сколько солнца! Сколько света! </a:t>
            </a:r>
          </a:p>
          <a:p>
            <a:r>
              <a:rPr lang="ru-RU" sz="1400" dirty="0" smtClean="0"/>
              <a:t>Сколько зелени кругом! </a:t>
            </a:r>
          </a:p>
          <a:p>
            <a:r>
              <a:rPr lang="ru-RU" sz="1400" dirty="0" smtClean="0"/>
              <a:t>Что же это? Это ЛЕТО</a:t>
            </a:r>
          </a:p>
          <a:p>
            <a:r>
              <a:rPr lang="ru-RU" sz="1400" dirty="0" smtClean="0"/>
              <a:t>Наконец спешит к нам в дом.</a:t>
            </a:r>
          </a:p>
          <a:p>
            <a:r>
              <a:rPr lang="ru-RU" sz="1400" dirty="0" smtClean="0"/>
              <a:t>Певчих птиц </a:t>
            </a:r>
            <a:r>
              <a:rPr lang="ru-RU" sz="1400" dirty="0" err="1" smtClean="0"/>
              <a:t>разноголосье</a:t>
            </a:r>
            <a:r>
              <a:rPr lang="ru-RU" sz="1400" dirty="0" smtClean="0"/>
              <a:t>!</a:t>
            </a:r>
          </a:p>
          <a:p>
            <a:r>
              <a:rPr lang="ru-RU" sz="1400" dirty="0" smtClean="0"/>
              <a:t>Свежий запах сочных трав,</a:t>
            </a:r>
          </a:p>
          <a:p>
            <a:r>
              <a:rPr lang="ru-RU" sz="1400" dirty="0" smtClean="0"/>
              <a:t>В поле спелые колосья</a:t>
            </a:r>
          </a:p>
          <a:p>
            <a:r>
              <a:rPr lang="ru-RU" sz="1400" dirty="0" smtClean="0"/>
              <a:t>И грибы в тени дубрав.</a:t>
            </a:r>
          </a:p>
          <a:p>
            <a:r>
              <a:rPr lang="ru-RU" sz="1400" dirty="0" smtClean="0"/>
              <a:t>Сколько вкусных сладких ягод</a:t>
            </a:r>
          </a:p>
          <a:p>
            <a:r>
              <a:rPr lang="ru-RU" sz="1400" dirty="0" smtClean="0"/>
              <a:t>На поляночке в лесу!</a:t>
            </a:r>
          </a:p>
          <a:p>
            <a:r>
              <a:rPr lang="ru-RU" sz="1400" dirty="0" smtClean="0"/>
              <a:t>Вот наемся я и на год</a:t>
            </a:r>
          </a:p>
          <a:p>
            <a:r>
              <a:rPr lang="ru-RU" sz="1400" dirty="0" smtClean="0"/>
              <a:t>Витаминов запасу!</a:t>
            </a:r>
          </a:p>
          <a:p>
            <a:r>
              <a:rPr lang="ru-RU" sz="1400" dirty="0" smtClean="0"/>
              <a:t>Накупаюсь вволю в речке,</a:t>
            </a:r>
          </a:p>
          <a:p>
            <a:r>
              <a:rPr lang="ru-RU" sz="1400" dirty="0" smtClean="0"/>
              <a:t>Вволю буду загорать.</a:t>
            </a:r>
          </a:p>
          <a:p>
            <a:r>
              <a:rPr lang="ru-RU" sz="1400" dirty="0" smtClean="0"/>
              <a:t>И на бабушкиной печке</a:t>
            </a:r>
          </a:p>
          <a:p>
            <a:r>
              <a:rPr lang="ru-RU" sz="1400" dirty="0" smtClean="0"/>
              <a:t>Сколько хочешь буду спать!</a:t>
            </a:r>
          </a:p>
          <a:p>
            <a:r>
              <a:rPr lang="ru-RU" sz="1400" dirty="0" smtClean="0"/>
              <a:t>Сколько солнца! Сколько света!</a:t>
            </a:r>
          </a:p>
          <a:p>
            <a:r>
              <a:rPr lang="ru-RU" sz="1400" dirty="0" smtClean="0"/>
              <a:t>Как прекрасен летний зной!</a:t>
            </a:r>
          </a:p>
          <a:p>
            <a:r>
              <a:rPr lang="ru-RU" sz="1400" dirty="0" smtClean="0"/>
              <a:t>Вот бы сделать так, что лето</a:t>
            </a:r>
          </a:p>
          <a:p>
            <a:r>
              <a:rPr lang="ru-RU" sz="1400" dirty="0" smtClean="0"/>
              <a:t>Было целый год со мной!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(Татьяна Бокова)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46"/>
            <a:ext cx="7072338" cy="9358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94" y="1000100"/>
            <a:ext cx="57150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Поиграйте </a:t>
            </a:r>
            <a:r>
              <a:rPr lang="ru-RU" b="1" dirty="0" smtClean="0"/>
              <a:t>с детьми:</a:t>
            </a:r>
          </a:p>
          <a:p>
            <a:pPr algn="ctr"/>
            <a:r>
              <a:rPr lang="ru-RU" b="1" dirty="0" smtClean="0"/>
              <a:t>«Назови деревья</a:t>
            </a:r>
            <a:r>
              <a:rPr lang="ru-RU" sz="1400" b="1" dirty="0" smtClean="0"/>
              <a:t>».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Ребенок </a:t>
            </a:r>
            <a:r>
              <a:rPr lang="ru-RU" sz="1400" dirty="0" smtClean="0"/>
              <a:t>называет деревья, растущие во </a:t>
            </a:r>
            <a:r>
              <a:rPr lang="ru-RU" sz="1400" dirty="0" smtClean="0"/>
              <a:t>дворе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(городе, лесу, парке, деревне). </a:t>
            </a:r>
            <a:endParaRPr lang="ru-RU" sz="1400" dirty="0" smtClean="0"/>
          </a:p>
          <a:p>
            <a:pPr algn="ctr"/>
            <a:r>
              <a:rPr lang="ru-RU" sz="1400" dirty="0" smtClean="0"/>
              <a:t>Совместно </a:t>
            </a:r>
            <a:r>
              <a:rPr lang="ru-RU" sz="1400" dirty="0" smtClean="0"/>
              <a:t>со взрослым рассматривают ствол, </a:t>
            </a:r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листья, определяют их цвет, форму, размер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«Какая трава?».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sz="1400" dirty="0" smtClean="0"/>
              <a:t>Обратить </a:t>
            </a:r>
            <a:r>
              <a:rPr lang="ru-RU" sz="1400" dirty="0" smtClean="0"/>
              <a:t>внимание ребенка на траву, </a:t>
            </a:r>
            <a:endParaRPr lang="ru-RU" sz="1400" dirty="0" smtClean="0"/>
          </a:p>
          <a:p>
            <a:pPr algn="ctr"/>
            <a:r>
              <a:rPr lang="ru-RU" sz="1400" dirty="0" smtClean="0"/>
              <a:t>на </a:t>
            </a:r>
            <a:r>
              <a:rPr lang="ru-RU" sz="1400" dirty="0" smtClean="0"/>
              <a:t>ее свойства и признаки. </a:t>
            </a:r>
            <a:endParaRPr lang="ru-RU" sz="1400" dirty="0" smtClean="0"/>
          </a:p>
          <a:p>
            <a:pPr algn="ctr"/>
            <a:r>
              <a:rPr lang="ru-RU" sz="1400" dirty="0" smtClean="0"/>
              <a:t>Дать </a:t>
            </a:r>
            <a:r>
              <a:rPr lang="ru-RU" sz="1400" dirty="0" smtClean="0"/>
              <a:t>ребенку возможность пощупать ее, </a:t>
            </a:r>
            <a:endParaRPr lang="ru-RU" sz="1400" dirty="0" smtClean="0"/>
          </a:p>
          <a:p>
            <a:pPr algn="ctr"/>
            <a:r>
              <a:rPr lang="ru-RU" sz="1400" dirty="0" smtClean="0"/>
              <a:t>сравнить </a:t>
            </a:r>
            <a:r>
              <a:rPr lang="ru-RU" sz="1400" dirty="0" smtClean="0"/>
              <a:t>между собой</a:t>
            </a:r>
            <a:r>
              <a:rPr lang="ru-RU" sz="1400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«Аромат». </a:t>
            </a:r>
            <a:endParaRPr lang="ru-RU" b="1" dirty="0" smtClean="0"/>
          </a:p>
          <a:p>
            <a:pPr algn="ctr"/>
            <a:r>
              <a:rPr lang="ru-RU" sz="1400" dirty="0" smtClean="0"/>
              <a:t>Предложить </a:t>
            </a:r>
            <a:r>
              <a:rPr lang="ru-RU" sz="1400" dirty="0" smtClean="0"/>
              <a:t>ребенку понюхать различные растения</a:t>
            </a:r>
            <a:r>
              <a:rPr lang="ru-RU" sz="1400" dirty="0" smtClean="0"/>
              <a:t>: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цветы, траву, листья деревьев, кору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Это развивает чувство обоняния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а если ребенок будет </a:t>
            </a:r>
            <a:r>
              <a:rPr lang="ru-RU" sz="1400" dirty="0" smtClean="0"/>
              <a:t>подбирать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к каждому аромату прилагательные, </a:t>
            </a:r>
            <a:endParaRPr lang="ru-RU" sz="1400" dirty="0" smtClean="0"/>
          </a:p>
          <a:p>
            <a:pPr algn="ctr"/>
            <a:r>
              <a:rPr lang="ru-RU" sz="1400" dirty="0" smtClean="0"/>
              <a:t>то </a:t>
            </a:r>
            <a:r>
              <a:rPr lang="ru-RU" sz="1400" dirty="0" smtClean="0"/>
              <a:t>расширится и  активный словарь.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-р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46"/>
            <a:ext cx="6858000" cy="9358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32" y="1142976"/>
            <a:ext cx="50720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«Что видишь</a:t>
            </a:r>
            <a:r>
              <a:rPr lang="ru-RU" b="1" dirty="0" smtClean="0"/>
              <a:t>?»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Вы с ребенком по очереди называете </a:t>
            </a:r>
            <a:endParaRPr lang="ru-RU" sz="1400" dirty="0" smtClean="0"/>
          </a:p>
          <a:p>
            <a:pPr algn="ctr"/>
            <a:r>
              <a:rPr lang="ru-RU" sz="1400" dirty="0" smtClean="0"/>
              <a:t>определенные </a:t>
            </a:r>
            <a:r>
              <a:rPr lang="ru-RU" sz="1400" dirty="0" smtClean="0"/>
              <a:t>объекты </a:t>
            </a:r>
            <a:r>
              <a:rPr lang="ru-RU" sz="1400" dirty="0" smtClean="0"/>
              <a:t>природы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(например,  все зеленые, или круглые и т.п</a:t>
            </a:r>
            <a:r>
              <a:rPr lang="ru-RU" sz="1400" dirty="0" smtClean="0"/>
              <a:t>.).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b="1" dirty="0" smtClean="0"/>
              <a:t>«Наоборот</a:t>
            </a:r>
            <a:r>
              <a:rPr lang="ru-RU" b="1" dirty="0" smtClean="0"/>
              <a:t>».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Ребенок в ответ на предложенное вами </a:t>
            </a:r>
            <a:r>
              <a:rPr lang="ru-RU" sz="1400" dirty="0" smtClean="0"/>
              <a:t>слово, </a:t>
            </a:r>
          </a:p>
          <a:p>
            <a:pPr algn="ctr"/>
            <a:r>
              <a:rPr lang="ru-RU" sz="1400" dirty="0" smtClean="0"/>
              <a:t>должен </a:t>
            </a:r>
            <a:r>
              <a:rPr lang="ru-RU" sz="1400" dirty="0" smtClean="0"/>
              <a:t>предложить свое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противоположное по смыслу. </a:t>
            </a:r>
            <a:endParaRPr lang="ru-RU" sz="1400" dirty="0" smtClean="0"/>
          </a:p>
          <a:p>
            <a:pPr algn="ctr"/>
            <a:r>
              <a:rPr lang="ru-RU" sz="1400" dirty="0" smtClean="0"/>
              <a:t>Например</a:t>
            </a:r>
            <a:r>
              <a:rPr lang="ru-RU" sz="1400" dirty="0" smtClean="0"/>
              <a:t>, утро – ночь, солнце – луна, </a:t>
            </a:r>
            <a:endParaRPr lang="ru-RU" sz="1400" dirty="0" smtClean="0"/>
          </a:p>
          <a:p>
            <a:pPr algn="ctr"/>
            <a:r>
              <a:rPr lang="ru-RU" sz="1400" dirty="0" smtClean="0"/>
              <a:t>твёрдый </a:t>
            </a:r>
            <a:r>
              <a:rPr lang="ru-RU" sz="1400" dirty="0" smtClean="0"/>
              <a:t>- мягкий и т.д</a:t>
            </a:r>
            <a:r>
              <a:rPr lang="ru-RU" sz="1400" dirty="0" smtClean="0"/>
              <a:t>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b="1" dirty="0" smtClean="0"/>
              <a:t>«Четвертый лишний». </a:t>
            </a:r>
            <a:endParaRPr lang="ru-RU" b="1" dirty="0" smtClean="0"/>
          </a:p>
          <a:p>
            <a:pPr algn="ctr"/>
            <a:r>
              <a:rPr lang="ru-RU" sz="1400" dirty="0" smtClean="0"/>
              <a:t>Взрослый </a:t>
            </a:r>
            <a:r>
              <a:rPr lang="ru-RU" sz="1400" dirty="0" smtClean="0"/>
              <a:t>называет 4 </a:t>
            </a:r>
            <a:r>
              <a:rPr lang="ru-RU" sz="1400" dirty="0" smtClean="0"/>
              <a:t>предмета</a:t>
            </a:r>
          </a:p>
          <a:p>
            <a:pPr algn="ctr"/>
            <a:r>
              <a:rPr lang="ru-RU" sz="1400" dirty="0" smtClean="0"/>
              <a:t>, </a:t>
            </a:r>
            <a:r>
              <a:rPr lang="ru-RU" sz="1400" dirty="0" smtClean="0"/>
              <a:t>три из которых связаны каким-либо </a:t>
            </a:r>
            <a:r>
              <a:rPr lang="ru-RU" sz="1400" dirty="0" smtClean="0"/>
              <a:t>признаком, </a:t>
            </a:r>
          </a:p>
          <a:p>
            <a:pPr algn="ctr"/>
            <a:r>
              <a:rPr lang="ru-RU" sz="1400" dirty="0" smtClean="0"/>
              <a:t>а </a:t>
            </a:r>
            <a:r>
              <a:rPr lang="ru-RU" sz="1400" dirty="0" smtClean="0"/>
              <a:t>четвертый из другой категории, ребенок должен выделить лишний предмет и аргументировать свой ответ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Например, снег, дождь, сапоги, град; дерево, цветок, кустарник, камень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165</TotalTime>
  <Words>896</Words>
  <Application>Microsoft Office PowerPoint</Application>
  <PresentationFormat>Экран (4:3)</PresentationFormat>
  <Paragraphs>172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17</cp:revision>
  <dcterms:created xsi:type="dcterms:W3CDTF">2014-04-29T17:44:59Z</dcterms:created>
  <dcterms:modified xsi:type="dcterms:W3CDTF">2014-06-07T19:06:30Z</dcterms:modified>
</cp:coreProperties>
</file>