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9" r:id="rId3"/>
    <p:sldId id="274" r:id="rId4"/>
    <p:sldId id="275" r:id="rId5"/>
    <p:sldId id="276" r:id="rId6"/>
    <p:sldId id="277" r:id="rId7"/>
    <p:sldId id="264" r:id="rId8"/>
    <p:sldId id="260" r:id="rId9"/>
    <p:sldId id="265" r:id="rId10"/>
    <p:sldId id="271" r:id="rId11"/>
    <p:sldId id="272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F51FAA2-C411-40F7-A5A2-01A6E23B0569}">
          <p14:sldIdLst>
            <p14:sldId id="273"/>
            <p14:sldId id="259"/>
            <p14:sldId id="274"/>
            <p14:sldId id="275"/>
            <p14:sldId id="276"/>
            <p14:sldId id="277"/>
            <p14:sldId id="264"/>
            <p14:sldId id="260"/>
            <p14:sldId id="265"/>
            <p14:sldId id="271"/>
            <p14:sldId id="272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107" d="100"/>
          <a:sy n="107" d="100"/>
        </p:scale>
        <p:origin x="-7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3D33-637E-4DD4-B2D5-A64600FD8454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BE06-5B02-40B2-A903-18AC81147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3D33-637E-4DD4-B2D5-A64600FD8454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BE06-5B02-40B2-A903-18AC81147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3D33-637E-4DD4-B2D5-A64600FD8454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BE06-5B02-40B2-A903-18AC81147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3D33-637E-4DD4-B2D5-A64600FD8454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BE06-5B02-40B2-A903-18AC81147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3D33-637E-4DD4-B2D5-A64600FD8454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BE06-5B02-40B2-A903-18AC81147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3D33-637E-4DD4-B2D5-A64600FD8454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BE06-5B02-40B2-A903-18AC81147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3D33-637E-4DD4-B2D5-A64600FD8454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BE06-5B02-40B2-A903-18AC81147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3D33-637E-4DD4-B2D5-A64600FD8454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BE06-5B02-40B2-A903-18AC81147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3D33-637E-4DD4-B2D5-A64600FD8454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BE06-5B02-40B2-A903-18AC81147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3D33-637E-4DD4-B2D5-A64600FD8454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BE06-5B02-40B2-A903-18AC81147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3D33-637E-4DD4-B2D5-A64600FD8454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BE06-5B02-40B2-A903-18AC81147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2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23D33-637E-4DD4-B2D5-A64600FD8454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BBE06-5B02-40B2-A903-18AC811478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Я-исследователь «Гиацинт»</a:t>
            </a:r>
            <a:endParaRPr lang="ru-RU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Цель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исследования: </a:t>
            </a:r>
            <a:r>
              <a:rPr lang="ru-RU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произвести выгонку гиацинтов в домашних условиях</a:t>
            </a:r>
          </a:p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Задачи: </a:t>
            </a:r>
          </a:p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Провести   </a:t>
            </a:r>
            <a:r>
              <a:rPr lang="ru-RU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эксперимент по выгонке </a:t>
            </a:r>
            <a:r>
              <a:rPr lang="ru-RU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гиацинта</a:t>
            </a:r>
          </a:p>
          <a:p>
            <a:pPr marL="274320" indent="-274320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В</a:t>
            </a:r>
            <a:r>
              <a:rPr lang="ru-RU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ыяснить</a:t>
            </a:r>
            <a:r>
              <a:rPr lang="ru-RU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,  какие  условия  нужны  для  роста  и  развития  растения</a:t>
            </a:r>
          </a:p>
          <a:p>
            <a:pPr marL="274320" indent="-274320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Узнать  </a:t>
            </a:r>
            <a:r>
              <a:rPr lang="ru-RU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новое  и  интересное  из  жизни  растений</a:t>
            </a:r>
            <a:r>
              <a:rPr lang="ru-RU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Clr>
                <a:srgbClr val="0BD0D9"/>
              </a:buClr>
              <a:buSzPct val="95000"/>
              <a:buNone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Объект 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исследования:</a:t>
            </a:r>
            <a:r>
              <a:rPr lang="ru-RU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Гиацинт</a:t>
            </a:r>
            <a:endParaRPr lang="ru-RU" sz="2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Clr>
                <a:srgbClr val="0BD0D9"/>
              </a:buClr>
              <a:buSzPct val="95000"/>
              <a:buNone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Предмет 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исследования: </a:t>
            </a:r>
            <a:r>
              <a:rPr lang="ru-RU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Условия  </a:t>
            </a:r>
            <a:r>
              <a:rPr lang="ru-RU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прорастания  </a:t>
            </a:r>
            <a:r>
              <a:rPr lang="ru-RU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гиацинта</a:t>
            </a:r>
            <a:endParaRPr lang="ru-RU" sz="2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88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Home\Desktop\Гиоцинт\гиацинт розовый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203" y="2492896"/>
            <a:ext cx="3273828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Home\Desktop\Гиоцинт\гиацинты IMG_0389 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957"/>
            <a:ext cx="6837156" cy="326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Home\Desktop\Гиоцинт\гиоцинт оранж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67965"/>
            <a:ext cx="29718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76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Home\Desktop\Гиоцинт\Фатеева Ирина. Сиреневый гиаци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449" y="548680"/>
            <a:ext cx="34290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82" y="219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Художники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pic>
        <p:nvPicPr>
          <p:cNvPr id="9218" name="Picture 2" descr="C:\Users\Home\Desktop\Гиоцинт\Лунев Сергей. Гиацинт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64" y="908720"/>
            <a:ext cx="317987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Home\Desktop\Гиоцинт\Сайфутдинова Лариса. Гиацин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31959"/>
            <a:ext cx="3186197" cy="483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82449" y="6398673"/>
            <a:ext cx="3297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Фатеева Ирина. Сиреневый гиацинт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68" y="6325788"/>
            <a:ext cx="3054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solidFill>
                  <a:srgbClr val="FF0000"/>
                </a:solidFill>
              </a:rPr>
              <a:t>Сайфутдинова</a:t>
            </a:r>
            <a:r>
              <a:rPr lang="ru-RU" sz="1600" dirty="0">
                <a:solidFill>
                  <a:srgbClr val="FF0000"/>
                </a:solidFill>
              </a:rPr>
              <a:t> Лариса. Гиацинт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32578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Лунев Сергей. Гиацинт</a:t>
            </a:r>
          </a:p>
        </p:txBody>
      </p:sp>
    </p:spTree>
    <p:extLst>
      <p:ext uri="{BB962C8B-B14F-4D97-AF65-F5344CB8AC3E}">
        <p14:creationId xmlns:p14="http://schemas.microsoft.com/office/powerpoint/2010/main" val="243805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Home\Desktop\Гиоцинт\Лейки и гиацинты - Французова Ольг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7794"/>
            <a:ext cx="7992888" cy="560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978"/>
            <a:ext cx="6624736" cy="57606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Художники</a:t>
            </a:r>
            <a:endParaRPr lang="ru-RU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616530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B050"/>
                </a:solidFill>
              </a:rPr>
              <a:t>Лейки и гиацинты - </a:t>
            </a:r>
            <a:r>
              <a:rPr lang="ru-RU" sz="2800" b="1" i="1" dirty="0" err="1">
                <a:solidFill>
                  <a:srgbClr val="00B050"/>
                </a:solidFill>
              </a:rPr>
              <a:t>Французова</a:t>
            </a:r>
            <a:r>
              <a:rPr lang="ru-RU" sz="2800" b="1" i="1" dirty="0">
                <a:solidFill>
                  <a:srgbClr val="00B050"/>
                </a:solidFill>
              </a:rPr>
              <a:t> Ольга</a:t>
            </a:r>
          </a:p>
        </p:txBody>
      </p:sp>
    </p:spTree>
    <p:extLst>
      <p:ext uri="{BB962C8B-B14F-4D97-AF65-F5344CB8AC3E}">
        <p14:creationId xmlns:p14="http://schemas.microsoft.com/office/powerpoint/2010/main" val="343679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Стихотворения.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4104456" cy="5760640"/>
          </a:xfrm>
        </p:spPr>
        <p:txBody>
          <a:bodyPr numCol="2">
            <a:normAutofit fontScale="92500" lnSpcReduction="10000"/>
          </a:bodyPr>
          <a:lstStyle/>
          <a:p>
            <a:pPr marL="0" indent="0">
              <a:buNone/>
            </a:pPr>
            <a:endParaRPr lang="ru-RU" sz="1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1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1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1100" dirty="0" smtClean="0">
                <a:latin typeface="Comic Sans MS" panose="030F0702030302020204" pitchFamily="66" charset="0"/>
              </a:rPr>
              <a:t>Вот гиацинты под блеском</a:t>
            </a:r>
          </a:p>
          <a:p>
            <a:pPr marL="0" indent="0">
              <a:buNone/>
            </a:pPr>
            <a:r>
              <a:rPr lang="ru-RU" sz="1100" dirty="0" smtClean="0">
                <a:latin typeface="Comic Sans MS" panose="030F0702030302020204" pitchFamily="66" charset="0"/>
              </a:rPr>
              <a:t>Электрического фонаря,</a:t>
            </a:r>
          </a:p>
          <a:p>
            <a:pPr marL="0" indent="0">
              <a:buNone/>
            </a:pPr>
            <a:r>
              <a:rPr lang="ru-RU" sz="1100" dirty="0" smtClean="0">
                <a:latin typeface="Comic Sans MS" panose="030F0702030302020204" pitchFamily="66" charset="0"/>
              </a:rPr>
              <a:t>Под блеском белым и резким</a:t>
            </a:r>
          </a:p>
          <a:p>
            <a:pPr marL="0" indent="0">
              <a:buNone/>
            </a:pPr>
            <a:r>
              <a:rPr lang="ru-RU" sz="1100" dirty="0" smtClean="0">
                <a:latin typeface="Comic Sans MS" panose="030F0702030302020204" pitchFamily="66" charset="0"/>
              </a:rPr>
              <a:t>Зажглись и стоят, горя.</a:t>
            </a:r>
          </a:p>
          <a:p>
            <a:pPr marL="0" indent="0">
              <a:buNone/>
            </a:pPr>
            <a:r>
              <a:rPr lang="ru-RU" sz="1100" dirty="0" smtClean="0">
                <a:latin typeface="Comic Sans MS" panose="030F0702030302020204" pitchFamily="66" charset="0"/>
              </a:rPr>
              <a:t>И вот душа пошатнулась,</a:t>
            </a:r>
          </a:p>
          <a:p>
            <a:pPr marL="0" indent="0">
              <a:buNone/>
            </a:pPr>
            <a:r>
              <a:rPr lang="ru-RU" sz="1100" dirty="0" smtClean="0">
                <a:latin typeface="Comic Sans MS" panose="030F0702030302020204" pitchFamily="66" charset="0"/>
              </a:rPr>
              <a:t>Словно с ангелом говоря,</a:t>
            </a:r>
          </a:p>
          <a:p>
            <a:pPr marL="0" indent="0">
              <a:buNone/>
            </a:pPr>
            <a:r>
              <a:rPr lang="ru-RU" sz="1100" dirty="0" smtClean="0">
                <a:latin typeface="Comic Sans MS" panose="030F0702030302020204" pitchFamily="66" charset="0"/>
              </a:rPr>
              <a:t>Пошатнулась и вдруг качнулась</a:t>
            </a:r>
          </a:p>
          <a:p>
            <a:pPr marL="0" indent="0">
              <a:buNone/>
            </a:pPr>
            <a:r>
              <a:rPr lang="ru-RU" sz="1100" dirty="0" smtClean="0">
                <a:latin typeface="Comic Sans MS" panose="030F0702030302020204" pitchFamily="66" charset="0"/>
              </a:rPr>
              <a:t>В сине-бархатные моря.</a:t>
            </a:r>
          </a:p>
          <a:p>
            <a:pPr marL="0" indent="0">
              <a:buNone/>
            </a:pPr>
            <a:r>
              <a:rPr lang="ru-RU" sz="1100" dirty="0" smtClean="0">
                <a:latin typeface="Comic Sans MS" panose="030F0702030302020204" pitchFamily="66" charset="0"/>
              </a:rPr>
              <a:t>И верит, что выше свода</a:t>
            </a:r>
          </a:p>
          <a:p>
            <a:pPr marL="0" indent="0">
              <a:buNone/>
            </a:pPr>
            <a:r>
              <a:rPr lang="ru-RU" sz="1100" dirty="0" smtClean="0">
                <a:latin typeface="Comic Sans MS" panose="030F0702030302020204" pitchFamily="66" charset="0"/>
              </a:rPr>
              <a:t>Небесного Божий свет,</a:t>
            </a:r>
          </a:p>
          <a:p>
            <a:pPr marL="0" indent="0">
              <a:buNone/>
            </a:pPr>
            <a:r>
              <a:rPr lang="ru-RU" sz="1100" dirty="0" smtClean="0">
                <a:latin typeface="Comic Sans MS" panose="030F0702030302020204" pitchFamily="66" charset="0"/>
              </a:rPr>
              <a:t>И знает, что, где свобода</a:t>
            </a:r>
          </a:p>
          <a:p>
            <a:pPr marL="0" indent="0">
              <a:buNone/>
            </a:pPr>
            <a:r>
              <a:rPr lang="ru-RU" sz="1100" dirty="0" smtClean="0">
                <a:latin typeface="Comic Sans MS" panose="030F0702030302020204" pitchFamily="66" charset="0"/>
              </a:rPr>
              <a:t>Без Бога, там света нет.</a:t>
            </a:r>
          </a:p>
          <a:p>
            <a:pPr marL="0" indent="0">
              <a:buNone/>
            </a:pPr>
            <a:r>
              <a:rPr lang="ru-RU" sz="1100" dirty="0" smtClean="0">
                <a:latin typeface="Comic Sans MS" panose="030F0702030302020204" pitchFamily="66" charset="0"/>
              </a:rPr>
              <a:t>Когда и вы захотите</a:t>
            </a:r>
          </a:p>
          <a:p>
            <a:pPr marL="0" indent="0">
              <a:buNone/>
            </a:pPr>
            <a:r>
              <a:rPr lang="ru-RU" sz="1100" dirty="0" smtClean="0">
                <a:latin typeface="Comic Sans MS" panose="030F0702030302020204" pitchFamily="66" charset="0"/>
              </a:rPr>
              <a:t>Узнать, в какие сады</a:t>
            </a:r>
          </a:p>
          <a:p>
            <a:pPr marL="0" indent="0">
              <a:buNone/>
            </a:pPr>
            <a:r>
              <a:rPr lang="ru-RU" sz="1100" dirty="0" smtClean="0">
                <a:latin typeface="Comic Sans MS" panose="030F0702030302020204" pitchFamily="66" charset="0"/>
              </a:rPr>
              <a:t>Ее увел повелитель,</a:t>
            </a:r>
          </a:p>
          <a:p>
            <a:pPr marL="0" indent="0">
              <a:buNone/>
            </a:pPr>
            <a:r>
              <a:rPr lang="ru-RU" sz="1100" dirty="0" smtClean="0">
                <a:latin typeface="Comic Sans MS" panose="030F0702030302020204" pitchFamily="66" charset="0"/>
              </a:rPr>
              <a:t>Создатель каждой звезды,</a:t>
            </a:r>
          </a:p>
          <a:p>
            <a:pPr marL="0" indent="0">
              <a:buNone/>
            </a:pPr>
            <a:r>
              <a:rPr lang="ru-RU" sz="1100" dirty="0" smtClean="0">
                <a:latin typeface="Comic Sans MS" panose="030F0702030302020204" pitchFamily="66" charset="0"/>
              </a:rPr>
              <a:t>И как светлы лабиринты</a:t>
            </a:r>
          </a:p>
          <a:p>
            <a:pPr marL="0" indent="0">
              <a:buNone/>
            </a:pPr>
            <a:r>
              <a:rPr lang="ru-RU" sz="1100" dirty="0" smtClean="0">
                <a:latin typeface="Comic Sans MS" panose="030F0702030302020204" pitchFamily="66" charset="0"/>
              </a:rPr>
              <a:t>В садах за Млечным Путем –</a:t>
            </a:r>
          </a:p>
          <a:p>
            <a:pPr marL="0" indent="0">
              <a:buNone/>
            </a:pPr>
            <a:r>
              <a:rPr lang="ru-RU" sz="1100" dirty="0" smtClean="0">
                <a:latin typeface="Comic Sans MS" panose="030F0702030302020204" pitchFamily="66" charset="0"/>
              </a:rPr>
              <a:t>Смотрите на гиацинты</a:t>
            </a:r>
          </a:p>
          <a:p>
            <a:pPr marL="0" indent="0">
              <a:buNone/>
            </a:pPr>
            <a:r>
              <a:rPr lang="ru-RU" sz="1100" dirty="0" smtClean="0">
                <a:latin typeface="Comic Sans MS" panose="030F0702030302020204" pitchFamily="66" charset="0"/>
              </a:rPr>
              <a:t>Под электрическим фонарем. </a:t>
            </a:r>
          </a:p>
          <a:p>
            <a:pPr marL="0" indent="0">
              <a:buNone/>
            </a:pPr>
            <a:endParaRPr lang="ru-RU" sz="1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1000" b="1" i="1" u="sng" dirty="0" smtClean="0">
                <a:latin typeface="Comic Sans MS" panose="030F0702030302020204" pitchFamily="66" charset="0"/>
              </a:rPr>
              <a:t>Николай Гумилёв</a:t>
            </a:r>
          </a:p>
          <a:p>
            <a:pPr marL="0" indent="0">
              <a:buNone/>
            </a:pPr>
            <a:r>
              <a:rPr lang="ru-RU" sz="1000" dirty="0" smtClean="0">
                <a:latin typeface="Comic Sans MS" panose="030F0702030302020204" pitchFamily="66" charset="0"/>
              </a:rPr>
              <a:t> </a:t>
            </a:r>
            <a:endParaRPr lang="ru-RU" sz="1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1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1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1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1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1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1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1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ru-RU" sz="1000" i="1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ru-RU" sz="1000" i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ru-RU" sz="1000" i="1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ru-RU" sz="1000" i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1000" i="1" dirty="0" smtClean="0">
                <a:latin typeface="Comic Sans MS" panose="030F0702030302020204" pitchFamily="66" charset="0"/>
              </a:rPr>
              <a:t>"</a:t>
            </a:r>
            <a:r>
              <a:rPr lang="ru-RU" sz="1000" b="1" i="1" dirty="0">
                <a:latin typeface="Comic Sans MS" panose="030F0702030302020204" pitchFamily="66" charset="0"/>
              </a:rPr>
              <a:t>Гиацинты запахом страстным…"</a:t>
            </a:r>
          </a:p>
          <a:p>
            <a:pPr marL="0" indent="0">
              <a:buNone/>
            </a:pPr>
            <a:r>
              <a:rPr lang="ru-RU" sz="1100" dirty="0">
                <a:latin typeface="Comic Sans MS" panose="030F0702030302020204" pitchFamily="66" charset="0"/>
              </a:rPr>
              <a:t>Гиацинты запахом страстным</a:t>
            </a:r>
          </a:p>
          <a:p>
            <a:pPr marL="0" indent="0">
              <a:buNone/>
            </a:pPr>
            <a:r>
              <a:rPr lang="ru-RU" sz="1100" dirty="0">
                <a:latin typeface="Comic Sans MS" panose="030F0702030302020204" pitchFamily="66" charset="0"/>
              </a:rPr>
              <a:t>Опьяняют вечернюю мглу.</a:t>
            </a:r>
          </a:p>
          <a:p>
            <a:pPr marL="0" indent="0">
              <a:buNone/>
            </a:pPr>
            <a:r>
              <a:rPr lang="ru-RU" sz="1100" dirty="0">
                <a:latin typeface="Comic Sans MS" panose="030F0702030302020204" pitchFamily="66" charset="0"/>
              </a:rPr>
              <a:t>Мы - в мираже розово-красном.</a:t>
            </a:r>
          </a:p>
          <a:p>
            <a:pPr marL="0" indent="0">
              <a:buNone/>
            </a:pPr>
            <a:r>
              <a:rPr lang="ru-RU" sz="1100" dirty="0">
                <a:latin typeface="Comic Sans MS" panose="030F0702030302020204" pitchFamily="66" charset="0"/>
              </a:rPr>
              <a:t>Я - у ног твоих. Я люблю...</a:t>
            </a:r>
          </a:p>
          <a:p>
            <a:pPr marL="0" indent="0">
              <a:buNone/>
            </a:pPr>
            <a:r>
              <a:rPr lang="ru-RU" sz="1100" dirty="0">
                <a:latin typeface="Comic Sans MS" panose="030F0702030302020204" pitchFamily="66" charset="0"/>
              </a:rPr>
              <a:t>На колени ручки лениво</a:t>
            </a:r>
          </a:p>
          <a:p>
            <a:pPr marL="0" indent="0">
              <a:buNone/>
            </a:pPr>
            <a:r>
              <a:rPr lang="ru-RU" sz="1100" dirty="0">
                <a:latin typeface="Comic Sans MS" panose="030F0702030302020204" pitchFamily="66" charset="0"/>
              </a:rPr>
              <a:t>Ты сложила и в окна глядишь</a:t>
            </a:r>
          </a:p>
          <a:p>
            <a:pPr marL="0" indent="0">
              <a:buNone/>
            </a:pPr>
            <a:r>
              <a:rPr lang="ru-RU" sz="1100" dirty="0">
                <a:latin typeface="Comic Sans MS" panose="030F0702030302020204" pitchFamily="66" charset="0"/>
              </a:rPr>
              <a:t>И как будто искрой тоскливо</a:t>
            </a:r>
          </a:p>
          <a:p>
            <a:pPr marL="0" indent="0">
              <a:buNone/>
            </a:pPr>
            <a:r>
              <a:rPr lang="ru-RU" sz="1100" dirty="0">
                <a:latin typeface="Comic Sans MS" panose="030F0702030302020204" pitchFamily="66" charset="0"/>
              </a:rPr>
              <a:t>За нерадостным чем-то следишь.</a:t>
            </a:r>
          </a:p>
          <a:p>
            <a:pPr marL="0" indent="0">
              <a:buNone/>
            </a:pPr>
            <a:r>
              <a:rPr lang="ru-RU" sz="1100" dirty="0">
                <a:latin typeface="Comic Sans MS" panose="030F0702030302020204" pitchFamily="66" charset="0"/>
              </a:rPr>
              <a:t>В темно-синих окнах, однако,</a:t>
            </a:r>
          </a:p>
          <a:p>
            <a:pPr marL="0" indent="0">
              <a:buNone/>
            </a:pPr>
            <a:r>
              <a:rPr lang="ru-RU" sz="1100" dirty="0">
                <a:latin typeface="Comic Sans MS" panose="030F0702030302020204" pitchFamily="66" charset="0"/>
              </a:rPr>
              <a:t>Отражения только видны.</a:t>
            </a:r>
          </a:p>
          <a:p>
            <a:pPr marL="0" indent="0">
              <a:buNone/>
            </a:pPr>
            <a:r>
              <a:rPr lang="ru-RU" sz="1100" dirty="0">
                <a:latin typeface="Comic Sans MS" panose="030F0702030302020204" pitchFamily="66" charset="0"/>
              </a:rPr>
              <a:t>Но, быть может, в томности мрака</a:t>
            </a:r>
          </a:p>
          <a:p>
            <a:pPr marL="0" indent="0">
              <a:buNone/>
            </a:pPr>
            <a:r>
              <a:rPr lang="ru-RU" sz="1100" dirty="0">
                <a:latin typeface="Comic Sans MS" panose="030F0702030302020204" pitchFamily="66" charset="0"/>
              </a:rPr>
              <a:t>Ты находишь волшебные сны.</a:t>
            </a:r>
          </a:p>
          <a:p>
            <a:pPr marL="0" indent="0">
              <a:buNone/>
            </a:pPr>
            <a:r>
              <a:rPr lang="ru-RU" sz="1100" dirty="0">
                <a:latin typeface="Comic Sans MS" panose="030F0702030302020204" pitchFamily="66" charset="0"/>
              </a:rPr>
              <a:t>Ты мечтаешь: было бы лучше,</a:t>
            </a:r>
          </a:p>
          <a:p>
            <a:pPr marL="0" indent="0">
              <a:buNone/>
            </a:pPr>
            <a:r>
              <a:rPr lang="ru-RU" sz="1100" dirty="0">
                <a:latin typeface="Comic Sans MS" panose="030F0702030302020204" pitchFamily="66" charset="0"/>
              </a:rPr>
              <a:t>Если бы ты не любила меня,</a:t>
            </a:r>
          </a:p>
          <a:p>
            <a:pPr marL="0" indent="0">
              <a:buNone/>
            </a:pPr>
            <a:r>
              <a:rPr lang="ru-RU" sz="1100" dirty="0">
                <a:latin typeface="Comic Sans MS" panose="030F0702030302020204" pitchFamily="66" charset="0"/>
              </a:rPr>
              <a:t>Если этой ночью грядущей</a:t>
            </a:r>
          </a:p>
          <a:p>
            <a:pPr marL="0" indent="0">
              <a:buNone/>
            </a:pPr>
            <a:r>
              <a:rPr lang="ru-RU" sz="1100" dirty="0">
                <a:latin typeface="Comic Sans MS" panose="030F0702030302020204" pitchFamily="66" charset="0"/>
              </a:rPr>
              <a:t>Ты навек не была б мне дана?</a:t>
            </a:r>
          </a:p>
          <a:p>
            <a:pPr marL="0" indent="0">
              <a:buNone/>
            </a:pPr>
            <a:r>
              <a:rPr lang="ru-RU" sz="1100" dirty="0">
                <a:latin typeface="Comic Sans MS" panose="030F0702030302020204" pitchFamily="66" charset="0"/>
              </a:rPr>
              <a:t>Без ответа нежная сила;</a:t>
            </a:r>
          </a:p>
          <a:p>
            <a:pPr marL="0" indent="0">
              <a:buNone/>
            </a:pPr>
            <a:r>
              <a:rPr lang="ru-RU" sz="1100" dirty="0">
                <a:latin typeface="Comic Sans MS" panose="030F0702030302020204" pitchFamily="66" charset="0"/>
              </a:rPr>
              <a:t>Без ответа и ласки мои.</a:t>
            </a:r>
          </a:p>
          <a:p>
            <a:pPr marL="0" indent="0">
              <a:buNone/>
            </a:pPr>
            <a:r>
              <a:rPr lang="ru-RU" sz="1100" dirty="0">
                <a:latin typeface="Comic Sans MS" panose="030F0702030302020204" pitchFamily="66" charset="0"/>
              </a:rPr>
              <a:t>Ты лениво ручки сложила</a:t>
            </a:r>
          </a:p>
          <a:p>
            <a:pPr marL="0" indent="0">
              <a:buNone/>
            </a:pPr>
            <a:r>
              <a:rPr lang="ru-RU" sz="1100" dirty="0">
                <a:latin typeface="Comic Sans MS" panose="030F0702030302020204" pitchFamily="66" charset="0"/>
              </a:rPr>
              <a:t>И теряешься взором вдали...</a:t>
            </a:r>
          </a:p>
          <a:p>
            <a:pPr marL="0" indent="0">
              <a:buNone/>
            </a:pPr>
            <a:r>
              <a:rPr lang="ru-RU" sz="1100" dirty="0">
                <a:latin typeface="Comic Sans MS" panose="030F0702030302020204" pitchFamily="66" charset="0"/>
              </a:rPr>
              <a:t>Ты, быть может, мыслишь: напрасно</a:t>
            </a:r>
          </a:p>
          <a:p>
            <a:pPr marL="0" indent="0">
              <a:buNone/>
            </a:pPr>
            <a:r>
              <a:rPr lang="ru-RU" sz="1100" dirty="0">
                <a:latin typeface="Comic Sans MS" panose="030F0702030302020204" pitchFamily="66" charset="0"/>
              </a:rPr>
              <a:t>Так безумно тебя я люблю?</a:t>
            </a:r>
          </a:p>
          <a:p>
            <a:pPr marL="0" indent="0">
              <a:buNone/>
            </a:pPr>
            <a:r>
              <a:rPr lang="ru-RU" sz="1100" dirty="0">
                <a:latin typeface="Comic Sans MS" panose="030F0702030302020204" pitchFamily="66" charset="0"/>
              </a:rPr>
              <a:t>Гиацинты белые страстно</a:t>
            </a:r>
          </a:p>
          <a:p>
            <a:pPr marL="0" indent="0">
              <a:buNone/>
            </a:pPr>
            <a:r>
              <a:rPr lang="ru-RU" sz="1100" dirty="0">
                <a:latin typeface="Comic Sans MS" panose="030F0702030302020204" pitchFamily="66" charset="0"/>
              </a:rPr>
              <a:t>Опьяняют вечернюю мглу.</a:t>
            </a:r>
          </a:p>
          <a:p>
            <a:pPr marL="0" indent="0">
              <a:buNone/>
            </a:pPr>
            <a:endParaRPr lang="ru-RU" sz="1000" dirty="0">
              <a:latin typeface="Comic Sans MS" panose="030F0702030302020204" pitchFamily="66" charset="0"/>
            </a:endParaRPr>
          </a:p>
          <a:p>
            <a:pPr marL="0" indent="0" algn="r">
              <a:buNone/>
            </a:pPr>
            <a:r>
              <a:rPr lang="ru-RU" sz="1000" b="1" i="1" u="sng" dirty="0" smtClean="0">
                <a:latin typeface="Comic Sans MS" panose="030F0702030302020204" pitchFamily="66" charset="0"/>
              </a:rPr>
              <a:t>НАБОКОВ </a:t>
            </a:r>
            <a:r>
              <a:rPr lang="ru-RU" sz="1000" b="1" i="1" u="sng" dirty="0">
                <a:latin typeface="Comic Sans MS" panose="030F0702030302020204" pitchFamily="66" charset="0"/>
              </a:rPr>
              <a:t>В. </a:t>
            </a:r>
            <a:r>
              <a:rPr lang="ru-RU" sz="1000" b="1" i="1" u="sng" dirty="0">
                <a:latin typeface="Comic Sans MS" panose="030F0702030302020204" pitchFamily="66" charset="0"/>
              </a:rPr>
              <a:t>В. "СТИХИ"</a:t>
            </a:r>
          </a:p>
          <a:p>
            <a:pPr marL="0" indent="0">
              <a:buNone/>
            </a:pPr>
            <a:endParaRPr lang="ru-RU" sz="1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1052736"/>
            <a:ext cx="4320480" cy="547842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1000" dirty="0">
                <a:latin typeface="Comic Sans MS" panose="030F0702030302020204" pitchFamily="66" charset="0"/>
              </a:rPr>
              <a:t>Под тонкою луной, в стране далекой, древней,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так говорил поэт смеющейся царевне: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Напев сквозных цикад умрет в листве олив,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погаснут светляки на гиацинтах смятых,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но сладостный разрез твоих продолговатых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атласно-темных глаз, их ласка, и отлив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чуть сизый на белке, и блеск на нижней веке,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и складки нежные над верхнею,- навеки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останутся в моих сияющих стихах,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и людям будет мил твой длинный взор счастливый,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пока есть на земле цикады и оливы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и влажный гиацинт в алмазных светляках.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Так говорил поэт смеющейся царевне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под тонкою луной, в стране далекой, древней... </a:t>
            </a:r>
          </a:p>
          <a:p>
            <a:pPr algn="r"/>
            <a:endParaRPr lang="ru-RU" sz="1000" b="1" i="1" u="sng" dirty="0">
              <a:latin typeface="Comic Sans MS" panose="030F0702030302020204" pitchFamily="66" charset="0"/>
            </a:endParaRPr>
          </a:p>
          <a:p>
            <a:pPr algn="ctr"/>
            <a:r>
              <a:rPr lang="ru-RU" sz="1000" b="1" i="1" u="sng" dirty="0" smtClean="0">
                <a:latin typeface="Comic Sans MS" panose="030F0702030302020204" pitchFamily="66" charset="0"/>
              </a:rPr>
              <a:t>НАБОКОВ </a:t>
            </a:r>
            <a:r>
              <a:rPr lang="ru-RU" sz="1000" b="1" i="1" u="sng" dirty="0">
                <a:latin typeface="Comic Sans MS" panose="030F0702030302020204" pitchFamily="66" charset="0"/>
              </a:rPr>
              <a:t>В. В</a:t>
            </a:r>
            <a:r>
              <a:rPr lang="ru-RU" sz="1000" b="1" i="1" u="sng" dirty="0" smtClean="0">
                <a:latin typeface="Comic Sans MS" panose="030F0702030302020204" pitchFamily="66" charset="0"/>
              </a:rPr>
              <a:t>.</a:t>
            </a:r>
          </a:p>
          <a:p>
            <a:endParaRPr lang="ru-RU" sz="1000" b="1" i="1" u="sng" dirty="0">
              <a:latin typeface="Comic Sans MS" panose="030F0702030302020204" pitchFamily="66" charset="0"/>
            </a:endParaRPr>
          </a:p>
          <a:p>
            <a:endParaRPr lang="ru-RU" sz="1000" b="1" i="1" u="sng" dirty="0" smtClean="0">
              <a:latin typeface="Comic Sans MS" panose="030F0702030302020204" pitchFamily="66" charset="0"/>
            </a:endParaRPr>
          </a:p>
          <a:p>
            <a:endParaRPr lang="ru-RU" sz="1000" b="1" i="1" u="sng" dirty="0">
              <a:latin typeface="Comic Sans MS" panose="030F0702030302020204" pitchFamily="66" charset="0"/>
            </a:endParaRPr>
          </a:p>
          <a:p>
            <a:endParaRPr lang="ru-RU" sz="1000" b="1" i="1" u="sng" dirty="0" smtClean="0">
              <a:latin typeface="Comic Sans MS" panose="030F0702030302020204" pitchFamily="66" charset="0"/>
            </a:endParaRPr>
          </a:p>
          <a:p>
            <a:endParaRPr lang="ru-RU" sz="1000" b="1" i="1" u="sng" dirty="0" smtClean="0">
              <a:latin typeface="Comic Sans MS" panose="030F0702030302020204" pitchFamily="66" charset="0"/>
            </a:endParaRPr>
          </a:p>
          <a:p>
            <a:r>
              <a:rPr lang="ru-RU" sz="1000" dirty="0" smtClean="0">
                <a:latin typeface="Comic Sans MS" panose="030F0702030302020204" pitchFamily="66" charset="0"/>
              </a:rPr>
              <a:t>Трепетный </a:t>
            </a:r>
            <a:r>
              <a:rPr lang="ru-RU" sz="1000" dirty="0">
                <a:latin typeface="Comic Sans MS" panose="030F0702030302020204" pitchFamily="66" charset="0"/>
              </a:rPr>
              <a:t>изнеженный цветок,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Лучший из божественных творений,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Он рожден, чтоб вызывать восторг.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Гиацинт - как принц среди растений. 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 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Весной, как только начинают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Дожди лить тёплые с небес,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Свои он кудри распускает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И чудный запах льёт окрест.</a:t>
            </a:r>
          </a:p>
          <a:p>
            <a:pPr algn="r"/>
            <a:r>
              <a:rPr lang="ru-RU" sz="1000" b="1" i="1" u="sng" dirty="0" err="1" smtClean="0">
                <a:latin typeface="Comic Sans MS" panose="030F0702030302020204" pitchFamily="66" charset="0"/>
              </a:rPr>
              <a:t>Цветова</a:t>
            </a:r>
            <a:r>
              <a:rPr lang="ru-RU" sz="1000" b="1" i="1" u="sng" dirty="0" smtClean="0">
                <a:latin typeface="Comic Sans MS" panose="030F0702030302020204" pitchFamily="66" charset="0"/>
              </a:rPr>
              <a:t> </a:t>
            </a:r>
            <a:r>
              <a:rPr lang="ru-RU" sz="1000" b="1" i="1" u="sng" dirty="0">
                <a:latin typeface="Comic Sans MS" panose="030F0702030302020204" pitchFamily="66" charset="0"/>
              </a:rPr>
              <a:t>Т.И</a:t>
            </a:r>
            <a:r>
              <a:rPr lang="ru-RU" sz="1000" b="1" i="1" u="sng" dirty="0" smtClean="0">
                <a:latin typeface="Comic Sans MS" panose="030F0702030302020204" pitchFamily="66" charset="0"/>
              </a:rPr>
              <a:t>.</a:t>
            </a:r>
          </a:p>
          <a:p>
            <a:endParaRPr lang="ru-RU" sz="1000" b="1" i="1" u="sng" dirty="0">
              <a:latin typeface="Comic Sans MS" panose="030F0702030302020204" pitchFamily="66" charset="0"/>
            </a:endParaRPr>
          </a:p>
          <a:p>
            <a:r>
              <a:rPr lang="ru-RU" sz="1000" dirty="0">
                <a:latin typeface="Comic Sans MS" panose="030F0702030302020204" pitchFamily="66" charset="0"/>
              </a:rPr>
              <a:t>Я выйду в сад навстречу утру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И буду ждать приход весны .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Она нечаянно ворвётся ,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Вся в изумрудах и шелках ,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Лучами праздничного солнца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На лицах , в небе и в стихах .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А в глубине дорожек сада ,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Вдруг гиацинты расцветут .</a:t>
            </a:r>
          </a:p>
          <a:p>
            <a:endParaRPr lang="ru-RU" sz="1000" dirty="0">
              <a:latin typeface="Comic Sans MS" panose="030F0702030302020204" pitchFamily="66" charset="0"/>
            </a:endParaRPr>
          </a:p>
          <a:p>
            <a:r>
              <a:rPr lang="ru-RU" sz="1000" dirty="0">
                <a:latin typeface="Comic Sans MS" panose="030F0702030302020204" pitchFamily="66" charset="0"/>
              </a:rPr>
              <a:t>Лиловым , розовым и белым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Газон атласный разошьют .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Листочки копья вверх поднимут :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Парадный караул готов !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И гиацинты менуэтом </a:t>
            </a:r>
          </a:p>
          <a:p>
            <a:r>
              <a:rPr lang="ru-RU" sz="1000" dirty="0">
                <a:latin typeface="Comic Sans MS" panose="030F0702030302020204" pitchFamily="66" charset="0"/>
              </a:rPr>
              <a:t>Откроют вешний бал цветов !</a:t>
            </a:r>
          </a:p>
          <a:p>
            <a:endParaRPr lang="ru-RU" sz="1000" b="1" i="1" u="sng" dirty="0">
              <a:latin typeface="Comic Sans MS" panose="030F0702030302020204" pitchFamily="66" charset="0"/>
            </a:endParaRPr>
          </a:p>
          <a:p>
            <a:pPr algn="r"/>
            <a:r>
              <a:rPr lang="ru-RU" sz="1000" b="1" i="1" u="sng" dirty="0">
                <a:latin typeface="Comic Sans MS" panose="030F0702030302020204" pitchFamily="66" charset="0"/>
              </a:rPr>
              <a:t> Галина </a:t>
            </a:r>
            <a:r>
              <a:rPr lang="ru-RU" sz="1000" b="1" i="1" u="sng" dirty="0" err="1">
                <a:latin typeface="Comic Sans MS" panose="030F0702030302020204" pitchFamily="66" charset="0"/>
              </a:rPr>
              <a:t>Абделазиз</a:t>
            </a:r>
            <a:endParaRPr lang="ru-RU" sz="1000" b="1" i="1" u="sng" dirty="0">
              <a:latin typeface="Comic Sans MS" panose="030F0702030302020204" pitchFamily="66" charset="0"/>
            </a:endParaRPr>
          </a:p>
          <a:p>
            <a:endParaRPr lang="ru-RU" sz="1000" b="1" i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50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Легенда о гиацинте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616624"/>
          </a:xfrm>
        </p:spPr>
        <p:txBody>
          <a:bodyPr>
            <a:normAutofit fontScale="32500" lnSpcReduction="20000"/>
          </a:bodyPr>
          <a:lstStyle/>
          <a:p>
            <a:pPr marL="360000" indent="-360000">
              <a:lnSpc>
                <a:spcPct val="170000"/>
              </a:lnSpc>
              <a:spcBef>
                <a:spcPts val="600"/>
              </a:spcBef>
              <a:buNone/>
            </a:pPr>
            <a:r>
              <a:rPr lang="ru-RU" sz="44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Название цветка "гиацинт" по-гречески означает "цветок дождей", но греки одновременно называли его цветком печали и еще "цветком памяти" о Гиацинте.</a:t>
            </a:r>
          </a:p>
          <a:p>
            <a:pPr marL="360000" indent="-360000">
              <a:lnSpc>
                <a:spcPct val="170000"/>
              </a:lnSpc>
              <a:spcBef>
                <a:spcPts val="600"/>
              </a:spcBef>
              <a:buNone/>
            </a:pPr>
            <a:r>
              <a:rPr lang="ru-RU" sz="44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Юный сын царя Спарты Гиацинт был так прекрасен, что затмевал красотою даже богов-олимпийцев. Красивому юноше покровительствовали бог южного ветра Зефир и Аполлон. Часто навещали они своего друга на берегах </a:t>
            </a:r>
            <a:r>
              <a:rPr lang="ru-RU" sz="4400" b="1" dirty="0" err="1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Эврота</a:t>
            </a:r>
            <a:r>
              <a:rPr lang="ru-RU" sz="44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 в Спарте и проводили с ним время, то охотясь в густо разросшихся лесах, то развлекаясь спортом, в котором спартанцы были необыкновенно ловки и искусны.</a:t>
            </a:r>
          </a:p>
          <a:p>
            <a:pPr marL="360000" indent="-360000">
              <a:lnSpc>
                <a:spcPct val="170000"/>
              </a:lnSpc>
              <a:spcBef>
                <a:spcPts val="600"/>
              </a:spcBef>
              <a:buNone/>
            </a:pPr>
            <a:r>
              <a:rPr lang="ru-RU" sz="44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Однажды Аполлон и Гиацинт состязались в метании диска. Все выше и выше вздымался бронзовый снаряд, но отдать предпочтение кому-либо из спортсменов было невозможно — Гиацинт ни в чем не уступал богу.</a:t>
            </a:r>
          </a:p>
          <a:p>
            <a:pPr marL="360000" indent="-360000">
              <a:lnSpc>
                <a:spcPct val="170000"/>
              </a:lnSpc>
              <a:spcBef>
                <a:spcPts val="600"/>
              </a:spcBef>
              <a:buNone/>
            </a:pPr>
            <a:r>
              <a:rPr lang="ru-RU" sz="44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Напрягая последние силы, метнул диск Аполлон под самые облака, но Зефир, опасаясь поражения друга, так сильно подул, что диск неожиданно ударил в лицо Гиацинту. Рана оказалась смертельной. Аполлон, опечаленный смертью юноши, превратил капли его крови в прекрасные цветы, чтобы память о нем вечно жила среди людей.</a:t>
            </a:r>
          </a:p>
          <a:p>
            <a:pPr marL="360000" indent="-360000">
              <a:lnSpc>
                <a:spcPct val="170000"/>
              </a:lnSpc>
              <a:spcBef>
                <a:spcPts val="600"/>
              </a:spcBef>
            </a:pPr>
            <a:endParaRPr lang="ru-RU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72324903_60057067_e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8912" y="1484784"/>
            <a:ext cx="2783930" cy="49533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5890666"/>
          </a:xfrm>
        </p:spPr>
        <p:txBody>
          <a:bodyPr>
            <a:noAutofit/>
          </a:bodyPr>
          <a:lstStyle/>
          <a:p>
            <a:pPr indent="457200" algn="l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Гиацинты одними из первых распускаются в саду в самом начале сезона и радуют нас яркими и необычайно душистыми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цветами.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Но а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едь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хочется иметь  букет на Новый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год и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на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8марта!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Почему у моей бабушки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бывают цветы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на столе в вазе даже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зимой?! 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Что делают люди и  что нужно, чтобы цветы распустились в нужное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для нас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время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!? 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1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480720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И Я решила узнать можно ли «заставить» растение зацвести в любое время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года.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Попробуем понять что же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для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этого понадобится. </a:t>
            </a:r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457200"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детском саду я рассматривала альбомы о цветах, иллюстрации художников, читали стихотворения. Вместе с   ребятами ухаживали за фикусом, </a:t>
            </a:r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хлорофитумом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фиалкой, бегонией.</a:t>
            </a:r>
          </a:p>
          <a:p>
            <a:pPr marL="0" indent="457200">
              <a:buNone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Но в альбоме, на картинке мне очень понравился цветок с необыкновенным названием – гиацинт,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«цветок дождей».  </a:t>
            </a:r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457200"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Я  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решила посадить его, попросила помочь маму и бабушку , они мне не отказали .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У нас дома есть теплица, меня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привели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туда,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там у нас уже растёт лук, укроп, петрушка. В теплице много грядок, там светло, есть вода, тепло.  На улице мороз , а у нас в теплице весной пахнет , мне очень понравилось.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1062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352" y="357189"/>
            <a:ext cx="3071552" cy="206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5698976" cy="6264696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Бабушка сказала, что  гиацинт  цветок необыкновенный, бывает разных расцветок. Мне дали луковицу гиацинта и я вместе с мамой замочила её в розовой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воде-марганце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бабушка сказала это чтобы цветок не болел. </a:t>
            </a:r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457200"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Мне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разрешили посадить  мою луковичку в цветочный горшок.  На дно положили керамзитовые камешки , насыпали земли и немного песка ,слегка  уплотнили землю и я вдавила в неё  свой цветок и немного полила, посадила.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974" y="2636912"/>
            <a:ext cx="2748930" cy="229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85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5832648" cy="6336704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Бабушка сказала  , что гиацинту нужно немного отдохнуть, оставить в покое , а за это время  у него появятся корни. </a:t>
            </a:r>
          </a:p>
          <a:p>
            <a:pPr marL="0" indent="457200"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Я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часто  приходила в теплицу и  смотрела на свой цветок и однажды заметила  зелёные листочки , немного полила. С каждым днём  мой цветочек становился больше  и скоро расцвёл. </a:t>
            </a:r>
            <a:endParaRPr lang="en-US" sz="2400" b="1" i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457200"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Теперь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я знаю , чтобы  цветы расцвели  зимой им нужна земля, тепло ,свет ,вода и конечно желание его вырастить.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289" y="404664"/>
            <a:ext cx="289472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6992"/>
            <a:ext cx="248882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47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ЦВЕТЫ ДОЖДЕЙ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1\Downloads\0_67cb5_cc383014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5904656" cy="6358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Home\Desktop\Гиоцинт\гиацинт розовый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9485"/>
            <a:ext cx="4816880" cy="402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ome\Desktop\Гиоцинт\гиоцинт жел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80928"/>
            <a:ext cx="3816424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ome\Desktop\Гиоцинт\гиоцинт голубо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9852">
            <a:off x="5129020" y="568497"/>
            <a:ext cx="4521521" cy="243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0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E1D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184</TotalTime>
  <Words>935</Words>
  <Application>Microsoft Office PowerPoint</Application>
  <PresentationFormat>Экран (4:3)</PresentationFormat>
  <Paragraphs>144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Я-исследователь «Гиацинт»</vt:lpstr>
      <vt:lpstr>Легенда о гиацинте</vt:lpstr>
      <vt:lpstr>Гиацинты одними из первых распускаются в саду в самом начале сезона и радуют нас яркими и необычайно душистыми цветами.  Но а ведь хочется иметь  букет на Новый год и на 8марта! Почему у моей бабушки бывают цветы на столе в вазе даже зимой?!  Что делают люди и  что нужно, чтобы цветы распустились в нужное для нас время!? </vt:lpstr>
      <vt:lpstr>Презентация PowerPoint</vt:lpstr>
      <vt:lpstr>Презентация PowerPoint</vt:lpstr>
      <vt:lpstr>Презентация PowerPoint</vt:lpstr>
      <vt:lpstr>ЦВЕТЫ ДОЖДЕЙ</vt:lpstr>
      <vt:lpstr>Презентация PowerPoint</vt:lpstr>
      <vt:lpstr>Презентация PowerPoint</vt:lpstr>
      <vt:lpstr>Презентация PowerPoint</vt:lpstr>
      <vt:lpstr>Художники </vt:lpstr>
      <vt:lpstr>Художники</vt:lpstr>
      <vt:lpstr>Стихотворения. 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Рисуем гиацинт</dc:title>
  <dc:creator>Белозёрова</dc:creator>
  <cp:lastModifiedBy>Администратор</cp:lastModifiedBy>
  <cp:revision>21</cp:revision>
  <dcterms:created xsi:type="dcterms:W3CDTF">2012-04-14T12:17:07Z</dcterms:created>
  <dcterms:modified xsi:type="dcterms:W3CDTF">2014-12-23T06:52:40Z</dcterms:modified>
</cp:coreProperties>
</file>