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sldIdLst>
    <p:sldId id="256" r:id="rId2"/>
    <p:sldId id="259" r:id="rId3"/>
    <p:sldId id="260" r:id="rId4"/>
    <p:sldId id="261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2" r:id="rId13"/>
    <p:sldId id="263" r:id="rId14"/>
    <p:sldId id="264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EFBC-0054-420F-B8E2-5A37ACBB82B0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66D8-557E-4C7F-A2A6-77C27138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4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EFBC-0054-420F-B8E2-5A37ACBB82B0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66D8-557E-4C7F-A2A6-77C27138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1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EFBC-0054-420F-B8E2-5A37ACBB82B0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66D8-557E-4C7F-A2A6-77C27138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2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EFBC-0054-420F-B8E2-5A37ACBB82B0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66D8-557E-4C7F-A2A6-77C2713849C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8837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EFBC-0054-420F-B8E2-5A37ACBB82B0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66D8-557E-4C7F-A2A6-77C27138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EFBC-0054-420F-B8E2-5A37ACBB82B0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66D8-557E-4C7F-A2A6-77C27138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15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EFBC-0054-420F-B8E2-5A37ACBB82B0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66D8-557E-4C7F-A2A6-77C27138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80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EFBC-0054-420F-B8E2-5A37ACBB82B0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66D8-557E-4C7F-A2A6-77C27138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560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EFBC-0054-420F-B8E2-5A37ACBB82B0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66D8-557E-4C7F-A2A6-77C27138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2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EFBC-0054-420F-B8E2-5A37ACBB82B0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66D8-557E-4C7F-A2A6-77C27138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1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EFBC-0054-420F-B8E2-5A37ACBB82B0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66D8-557E-4C7F-A2A6-77C27138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EFBC-0054-420F-B8E2-5A37ACBB82B0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66D8-557E-4C7F-A2A6-77C27138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2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EFBC-0054-420F-B8E2-5A37ACBB82B0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66D8-557E-4C7F-A2A6-77C27138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6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EFBC-0054-420F-B8E2-5A37ACBB82B0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66D8-557E-4C7F-A2A6-77C27138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7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EFBC-0054-420F-B8E2-5A37ACBB82B0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66D8-557E-4C7F-A2A6-77C27138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03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EFBC-0054-420F-B8E2-5A37ACBB82B0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66D8-557E-4C7F-A2A6-77C27138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9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EFBC-0054-420F-B8E2-5A37ACBB82B0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66D8-557E-4C7F-A2A6-77C27138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0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8D6EFBC-0054-420F-B8E2-5A37ACBB82B0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AC66D8-557E-4C7F-A2A6-77C271384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9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Мудрые сказки о животных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331" y="3886200"/>
            <a:ext cx="10849970" cy="2118815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русская сказка «Лиса и рак». </a:t>
            </a:r>
            <a:endParaRPr lang="ru-RU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Сказка 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братьев Гримм «Ёж и заяц»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307" y="218364"/>
            <a:ext cx="51422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JournalC"/>
                <a:cs typeface="JournalC"/>
              </a:rPr>
              <a:t>Заяц? 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212606"/>
            <a:ext cx="3901980" cy="44170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2273418"/>
            <a:ext cx="5666300" cy="41137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78220" y="4476466"/>
            <a:ext cx="53759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>
                <a:latin typeface="Times New Roman" panose="02020603050405020304" pitchFamily="18" charset="0"/>
                <a:ea typeface="JournalC-Italic"/>
                <a:cs typeface="JournalC-Italic"/>
              </a:rPr>
              <a:t>Трусливый, </a:t>
            </a:r>
            <a:endParaRPr lang="ru-RU" sz="7200" dirty="0" smtClean="0">
              <a:latin typeface="Times New Roman" panose="02020603050405020304" pitchFamily="18" charset="0"/>
              <a:ea typeface="JournalC-Italic"/>
              <a:cs typeface="JournalC-Italic"/>
            </a:endParaRPr>
          </a:p>
          <a:p>
            <a:r>
              <a:rPr lang="ru-RU" sz="7200" dirty="0" smtClean="0">
                <a:latin typeface="Times New Roman" panose="02020603050405020304" pitchFamily="18" charset="0"/>
                <a:ea typeface="JournalC-Italic"/>
                <a:cs typeface="JournalC-Italic"/>
              </a:rPr>
              <a:t>робкий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9749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388" y="259307"/>
            <a:ext cx="5735976" cy="1418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JournalC"/>
                <a:cs typeface="JournalC"/>
              </a:rPr>
              <a:t>Ёж? 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08478" y="3998794"/>
            <a:ext cx="730155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8000" dirty="0" smtClean="0">
                <a:latin typeface="Times New Roman" panose="02020603050405020304" pitchFamily="18" charset="0"/>
                <a:ea typeface="JournalC-Italic"/>
                <a:cs typeface="JournalC-Italic"/>
              </a:rPr>
              <a:t>Хозяйственный</a:t>
            </a:r>
            <a:r>
              <a:rPr lang="ru-RU" sz="8000" dirty="0">
                <a:latin typeface="Times New Roman" panose="02020603050405020304" pitchFamily="18" charset="0"/>
                <a:ea typeface="JournalC-Italic"/>
                <a:cs typeface="JournalC-Italic"/>
              </a:rPr>
              <a:t>, </a:t>
            </a:r>
            <a:endParaRPr lang="ru-RU" sz="8000" dirty="0" smtClean="0">
              <a:latin typeface="Times New Roman" panose="02020603050405020304" pitchFamily="18" charset="0"/>
              <a:ea typeface="JournalC-Italic"/>
              <a:cs typeface="JournalC-Italic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8000" dirty="0" smtClean="0">
                <a:latin typeface="Times New Roman" panose="02020603050405020304" pitchFamily="18" charset="0"/>
                <a:ea typeface="JournalC-Italic"/>
                <a:cs typeface="JournalC-Italic"/>
              </a:rPr>
              <a:t>трудолюбивый</a:t>
            </a:r>
            <a:endParaRPr lang="ru-RU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48" y="-69945"/>
            <a:ext cx="6509982" cy="40687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1842447"/>
            <a:ext cx="3837832" cy="45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4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45" y="191069"/>
            <a:ext cx="1173707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000" dirty="0" smtClean="0">
                <a:effectLst/>
                <a:latin typeface="Arial" panose="020B0604020202020204" pitchFamily="34" charset="0"/>
                <a:ea typeface="JournalC"/>
                <a:cs typeface="Arial" panose="020B0604020202020204" pitchFamily="34" charset="0"/>
              </a:rPr>
              <a:t>– </a:t>
            </a:r>
            <a:r>
              <a:rPr lang="ru-RU" sz="6000" dirty="0" smtClean="0">
                <a:effectLst/>
                <a:latin typeface="Arial" panose="020B0604020202020204" pitchFamily="34" charset="0"/>
                <a:ea typeface="JournalC"/>
                <a:cs typeface="Arial" panose="020B0604020202020204" pitchFamily="34" charset="0"/>
              </a:rPr>
              <a:t>Какую сказку о животных вы перечитывали несколько раз? Почему?</a:t>
            </a:r>
            <a:endParaRPr lang="ru-RU" sz="6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6000" dirty="0" smtClean="0">
                <a:effectLst/>
                <a:latin typeface="Arial" panose="020B0604020202020204" pitchFamily="34" charset="0"/>
                <a:ea typeface="JournalC"/>
                <a:cs typeface="Arial" panose="020B0604020202020204" pitchFamily="34" charset="0"/>
              </a:rPr>
              <a:t>– Будут ли отличаться герои сказок о животных, созданные народами разных стран? </a:t>
            </a:r>
            <a:endParaRPr lang="ru-RU" sz="6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1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036" y="259307"/>
            <a:ext cx="651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ea typeface="JournalC-Bold"/>
                <a:cs typeface="JournalC-Bold"/>
              </a:rPr>
              <a:t>С</a:t>
            </a:r>
            <a:r>
              <a:rPr lang="ru-RU" sz="4400" b="1" dirty="0" smtClean="0">
                <a:effectLst/>
                <a:latin typeface="Times New Roman" panose="02020603050405020304" pitchFamily="18" charset="0"/>
                <a:ea typeface="JournalC-Bold"/>
                <a:cs typeface="JournalC-Bold"/>
              </a:rPr>
              <a:t>казка </a:t>
            </a:r>
            <a:r>
              <a:rPr lang="ru-RU" sz="4400" b="1" dirty="0" smtClean="0">
                <a:effectLst/>
                <a:latin typeface="Times New Roman" panose="02020603050405020304" pitchFamily="18" charset="0"/>
                <a:ea typeface="JournalC-Bold"/>
                <a:cs typeface="JournalC-Bold"/>
              </a:rPr>
              <a:t>«Лиса и рак</a:t>
            </a:r>
            <a:r>
              <a:rPr lang="ru-RU" sz="4400" b="1" dirty="0" smtClean="0">
                <a:effectLst/>
                <a:latin typeface="Times New Roman" panose="02020603050405020304" pitchFamily="18" charset="0"/>
                <a:ea typeface="JournalC-Bold"/>
                <a:cs typeface="JournalC-Bold"/>
              </a:rPr>
              <a:t>»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7672" y="955343"/>
            <a:ext cx="6237027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JournalC"/>
              <a:cs typeface="JournalC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JournalC"/>
              <a:cs typeface="JournalC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JournalC"/>
                <a:cs typeface="JournalC"/>
              </a:rPr>
              <a:t> </a:t>
            </a:r>
            <a:r>
              <a:rPr lang="ru-RU" sz="5400" dirty="0">
                <a:latin typeface="Times New Roman" panose="02020603050405020304" pitchFamily="18" charset="0"/>
                <a:ea typeface="JournalC"/>
                <a:cs typeface="JournalC"/>
              </a:rPr>
              <a:t>Какой народ </a:t>
            </a:r>
            <a:endParaRPr lang="ru-RU" sz="5400" dirty="0" smtClean="0">
              <a:latin typeface="Times New Roman" panose="02020603050405020304" pitchFamily="18" charset="0"/>
              <a:ea typeface="JournalC"/>
              <a:cs typeface="JournalC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400" dirty="0" smtClean="0">
                <a:latin typeface="Times New Roman" panose="02020603050405020304" pitchFamily="18" charset="0"/>
                <a:ea typeface="JournalC"/>
                <a:cs typeface="JournalC"/>
              </a:rPr>
              <a:t>сочинил </a:t>
            </a:r>
            <a:r>
              <a:rPr lang="ru-RU" sz="5400" dirty="0">
                <a:latin typeface="Times New Roman" panose="02020603050405020304" pitchFamily="18" charset="0"/>
                <a:ea typeface="JournalC"/>
                <a:cs typeface="JournalC"/>
              </a:rPr>
              <a:t>эту сказку?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14" y="401310"/>
            <a:ext cx="4452779" cy="620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8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7104" y="382137"/>
            <a:ext cx="105224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ea typeface="JournalC-Bold"/>
                <a:cs typeface="JournalC-Bold"/>
              </a:rPr>
              <a:t>С</a:t>
            </a:r>
            <a:r>
              <a:rPr lang="ru-RU" sz="6000" b="1" dirty="0" smtClean="0">
                <a:effectLst/>
                <a:latin typeface="Times New Roman" panose="02020603050405020304" pitchFamily="18" charset="0"/>
                <a:ea typeface="JournalC-Bold"/>
                <a:cs typeface="JournalC-Bold"/>
              </a:rPr>
              <a:t>казка </a:t>
            </a:r>
            <a:r>
              <a:rPr lang="ru-RU" sz="6000" b="1" dirty="0" smtClean="0">
                <a:effectLst/>
                <a:latin typeface="Times New Roman" panose="02020603050405020304" pitchFamily="18" charset="0"/>
                <a:ea typeface="JournalC-Bold"/>
                <a:cs typeface="JournalC-Bold"/>
              </a:rPr>
              <a:t>братьев Гримм </a:t>
            </a:r>
            <a:endParaRPr lang="ru-RU" sz="6000" b="1" dirty="0" smtClean="0">
              <a:effectLst/>
              <a:latin typeface="Times New Roman" panose="02020603050405020304" pitchFamily="18" charset="0"/>
              <a:ea typeface="JournalC-Bold"/>
              <a:cs typeface="JournalC-Bold"/>
            </a:endParaRPr>
          </a:p>
          <a:p>
            <a:pPr algn="ctr"/>
            <a:r>
              <a:rPr lang="ru-RU" sz="6000" b="1" dirty="0" smtClean="0">
                <a:effectLst/>
                <a:latin typeface="Times New Roman" panose="02020603050405020304" pitchFamily="18" charset="0"/>
                <a:ea typeface="JournalC-Bold"/>
                <a:cs typeface="JournalC-Bold"/>
              </a:rPr>
              <a:t>«</a:t>
            </a:r>
            <a:r>
              <a:rPr lang="ru-RU" sz="6000" b="1" dirty="0" smtClean="0">
                <a:effectLst/>
                <a:latin typeface="Times New Roman" panose="02020603050405020304" pitchFamily="18" charset="0"/>
                <a:ea typeface="JournalC-Bold"/>
                <a:cs typeface="JournalC-Bold"/>
              </a:rPr>
              <a:t>Ёж и заяц</a:t>
            </a:r>
            <a:r>
              <a:rPr lang="ru-RU" sz="6000" b="1" dirty="0" smtClean="0">
                <a:effectLst/>
                <a:latin typeface="Times New Roman" panose="02020603050405020304" pitchFamily="18" charset="0"/>
                <a:ea typeface="JournalC-Bold"/>
                <a:cs typeface="JournalC-Bold"/>
              </a:rPr>
              <a:t>»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376" y="2197290"/>
            <a:ext cx="1130034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JournalC"/>
                <a:cs typeface="JournalC"/>
              </a:rPr>
              <a:t>– Кто в сказке положительный герой? Почему?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JournalC"/>
                <a:cs typeface="JournalC"/>
              </a:rPr>
              <a:t>– Жалко ли вам зайца?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JournalC"/>
                <a:cs typeface="JournalC"/>
              </a:rPr>
              <a:t>– Какая мудрость заключена в этой сказке</a:t>
            </a:r>
            <a:r>
              <a:rPr lang="ru-RU" sz="4800" dirty="0" smtClean="0">
                <a:latin typeface="Times New Roman" panose="02020603050405020304" pitchFamily="18" charset="0"/>
                <a:ea typeface="JournalC"/>
                <a:cs typeface="JournalC"/>
              </a:rPr>
              <a:t>?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2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3081" y="204716"/>
            <a:ext cx="107407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latin typeface="Times New Roman" panose="02020603050405020304" pitchFamily="18" charset="0"/>
                <a:ea typeface="JournalC-Bold"/>
                <a:cs typeface="Times New Roman" panose="02020603050405020304" pitchFamily="18" charset="0"/>
              </a:rPr>
              <a:t>Сравнение сказок </a:t>
            </a:r>
            <a:endParaRPr lang="ru-RU" sz="5400" b="1" dirty="0" smtClean="0">
              <a:latin typeface="Times New Roman" panose="02020603050405020304" pitchFamily="18" charset="0"/>
              <a:ea typeface="JournalC-Bold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atin typeface="Times New Roman" panose="02020603050405020304" pitchFamily="18" charset="0"/>
                <a:ea typeface="JournalC-Bold"/>
                <a:cs typeface="Times New Roman" panose="02020603050405020304" pitchFamily="18" charset="0"/>
              </a:rPr>
              <a:t>«</a:t>
            </a:r>
            <a:r>
              <a:rPr lang="ru-RU" sz="5400" b="1" dirty="0">
                <a:latin typeface="Times New Roman" panose="02020603050405020304" pitchFamily="18" charset="0"/>
                <a:ea typeface="JournalC-Bold"/>
                <a:cs typeface="Times New Roman" panose="02020603050405020304" pitchFamily="18" charset="0"/>
              </a:rPr>
              <a:t>Лиса и рак» и «Ёж и заяц</a:t>
            </a:r>
            <a:r>
              <a:rPr lang="ru-RU" sz="5400" b="1" dirty="0" smtClean="0">
                <a:latin typeface="Times New Roman" panose="02020603050405020304" pitchFamily="18" charset="0"/>
                <a:ea typeface="JournalC-Bold"/>
                <a:cs typeface="Times New Roman" panose="02020603050405020304" pitchFamily="18" charset="0"/>
              </a:rPr>
              <a:t>»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3080" y="2156346"/>
            <a:ext cx="11436824" cy="421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JournalC"/>
                <a:cs typeface="Times New Roman" panose="02020603050405020304" pitchFamily="18" charset="0"/>
              </a:rPr>
              <a:t>– </a:t>
            </a:r>
            <a:r>
              <a:rPr lang="ru-RU" sz="3600" dirty="0">
                <a:latin typeface="Times New Roman" panose="02020603050405020304" pitchFamily="18" charset="0"/>
                <a:ea typeface="JournalC"/>
                <a:cs typeface="Times New Roman" panose="02020603050405020304" pitchFamily="18" charset="0"/>
              </a:rPr>
              <a:t>Чем близки сказки? </a:t>
            </a:r>
            <a:endParaRPr lang="ru-RU" sz="3600" dirty="0" smtClean="0">
              <a:latin typeface="Times New Roman" panose="02020603050405020304" pitchFamily="18" charset="0"/>
              <a:ea typeface="JournalC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JournalC"/>
                <a:cs typeface="Times New Roman" panose="02020603050405020304" pitchFamily="18" charset="0"/>
              </a:rPr>
              <a:t>(</a:t>
            </a:r>
            <a:r>
              <a:rPr lang="ru-RU" sz="3600" dirty="0">
                <a:latin typeface="Times New Roman" panose="02020603050405020304" pitchFamily="18" charset="0"/>
                <a:ea typeface="JournalC-Italic"/>
                <a:cs typeface="Times New Roman" panose="02020603050405020304" pitchFamily="18" charset="0"/>
              </a:rPr>
              <a:t>Идеей, сюжетом, своей мудростью.</a:t>
            </a:r>
            <a:r>
              <a:rPr lang="ru-RU" sz="3600" dirty="0">
                <a:latin typeface="Times New Roman" panose="02020603050405020304" pitchFamily="18" charset="0"/>
                <a:ea typeface="JournalC"/>
                <a:cs typeface="Times New Roman" panose="02020603050405020304" pitchFamily="18" charset="0"/>
              </a:rPr>
              <a:t>)</a:t>
            </a:r>
            <a:endParaRPr lang="ru-RU" sz="3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latin typeface="Times New Roman" panose="02020603050405020304" pitchFamily="18" charset="0"/>
                <a:ea typeface="JournalC"/>
                <a:cs typeface="Times New Roman" panose="02020603050405020304" pitchFamily="18" charset="0"/>
              </a:rPr>
              <a:t>– Чем различаются? </a:t>
            </a:r>
            <a:endParaRPr lang="ru-RU" sz="3600" dirty="0" smtClean="0">
              <a:latin typeface="Times New Roman" panose="02020603050405020304" pitchFamily="18" charset="0"/>
              <a:ea typeface="JournalC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JournalC"/>
                <a:cs typeface="Times New Roman" panose="02020603050405020304" pitchFamily="18" charset="0"/>
              </a:rPr>
              <a:t>(</a:t>
            </a:r>
            <a:r>
              <a:rPr lang="ru-RU" sz="3600" dirty="0">
                <a:latin typeface="Times New Roman" panose="02020603050405020304" pitchFamily="18" charset="0"/>
                <a:ea typeface="JournalC-Italic"/>
                <a:cs typeface="Times New Roman" panose="02020603050405020304" pitchFamily="18" charset="0"/>
              </a:rPr>
              <a:t>Героями, деталями...</a:t>
            </a:r>
            <a:r>
              <a:rPr lang="ru-RU" sz="3600" dirty="0">
                <a:latin typeface="Times New Roman" panose="02020603050405020304" pitchFamily="18" charset="0"/>
                <a:ea typeface="JournalC"/>
                <a:cs typeface="Times New Roman" panose="02020603050405020304" pitchFamily="18" charset="0"/>
              </a:rPr>
              <a:t>)</a:t>
            </a:r>
            <a:endParaRPr lang="ru-RU" sz="3600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JournalC"/>
                <a:cs typeface="Times New Roman" panose="02020603050405020304" pitchFamily="18" charset="0"/>
              </a:rPr>
              <a:t>–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JournalC"/>
                <a:cs typeface="Times New Roman" panose="02020603050405020304" pitchFamily="18" charset="0"/>
              </a:rPr>
              <a:t>На что намекают эти сказки?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JournalC"/>
                <a:cs typeface="Times New Roman" panose="02020603050405020304" pitchFamily="18" charset="0"/>
              </a:rPr>
              <a:t>– Похожи ли они на сказки о мудрости? Чем?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JournalC"/>
                <a:cs typeface="Times New Roman" panose="02020603050405020304" pitchFamily="18" charset="0"/>
              </a:rPr>
              <a:t>– Чему вас научили эти сказки?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8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7982" y="163774"/>
            <a:ext cx="9080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JournalC"/>
              </a:rPr>
              <a:t>Домашнее задание: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137" y="2033516"/>
            <a:ext cx="125522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ea typeface="JournalC"/>
              </a:rPr>
              <a:t>Выучить наизусть сказку </a:t>
            </a:r>
          </a:p>
          <a:p>
            <a:r>
              <a:rPr lang="ru-RU" sz="6600" dirty="0" smtClean="0">
                <a:latin typeface="Times New Roman" panose="02020603050405020304" pitchFamily="18" charset="0"/>
                <a:ea typeface="JournalC"/>
              </a:rPr>
              <a:t>«Лиса и рак»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9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979" y="327546"/>
            <a:ext cx="10918209" cy="545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JournalC-Bold"/>
                <a:cs typeface="JournalC-Bold"/>
              </a:rPr>
              <a:t>Проверка домашнего задания.</a:t>
            </a:r>
            <a:endParaRPr lang="ru-RU" sz="5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400" i="1" dirty="0" smtClean="0">
                <a:effectLst/>
                <a:latin typeface="Times New Roman" panose="02020603050405020304" pitchFamily="18" charset="0"/>
                <a:ea typeface="JournalC"/>
                <a:cs typeface="JournalC"/>
              </a:rPr>
              <a:t>Чтение наизусть стихотворений о животных.</a:t>
            </a:r>
            <a:endParaRPr lang="ru-RU" sz="5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5400" dirty="0" smtClean="0">
                <a:effectLst/>
                <a:latin typeface="Times New Roman" panose="02020603050405020304" pitchFamily="18" charset="0"/>
                <a:ea typeface="JournalC"/>
                <a:cs typeface="JournalC"/>
              </a:rPr>
              <a:t>– Что объединяет стихотворение Ю. </a:t>
            </a:r>
            <a:r>
              <a:rPr lang="ru-RU" sz="5400" dirty="0" err="1" smtClean="0">
                <a:effectLst/>
                <a:latin typeface="Times New Roman" panose="02020603050405020304" pitchFamily="18" charset="0"/>
                <a:ea typeface="JournalC"/>
                <a:cs typeface="JournalC"/>
              </a:rPr>
              <a:t>Мориц</a:t>
            </a:r>
            <a:r>
              <a:rPr lang="ru-RU" sz="5400" dirty="0" smtClean="0">
                <a:effectLst/>
                <a:latin typeface="Times New Roman" panose="02020603050405020304" pitchFamily="18" charset="0"/>
                <a:ea typeface="JournalC"/>
                <a:cs typeface="JournalC"/>
              </a:rPr>
              <a:t> и английскую народную песенку?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0531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8" y="259306"/>
            <a:ext cx="112730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effectLst/>
                <a:latin typeface="Times New Roman" panose="02020603050405020304" pitchFamily="18" charset="0"/>
                <a:ea typeface="JournalC-Bold"/>
                <a:cs typeface="JournalC-Bold"/>
              </a:rPr>
              <a:t>Работа с авторским текстом учебника.</a:t>
            </a:r>
            <a:endParaRPr lang="ru-RU" sz="6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064285"/>
            <a:ext cx="8607188" cy="3436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 smtClean="0">
                <a:effectLst/>
                <a:latin typeface="Times New Roman" panose="02020603050405020304" pitchFamily="18" charset="0"/>
                <a:ea typeface="JournalC"/>
                <a:cs typeface="JournalC"/>
              </a:rPr>
              <a:t>– О каких особенностях сказок о животных говорит Афанасий? Найди и отметь их в тексте (самостоятельно).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3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934" y="1"/>
            <a:ext cx="1001745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000" dirty="0">
                <a:latin typeface="Times New Roman" panose="02020603050405020304" pitchFamily="18" charset="0"/>
                <a:ea typeface="JournalC"/>
                <a:cs typeface="JournalC"/>
              </a:rPr>
              <a:t>И</a:t>
            </a:r>
            <a:r>
              <a:rPr lang="ru-RU" sz="6000" dirty="0" smtClean="0">
                <a:effectLst/>
                <a:latin typeface="Times New Roman" panose="02020603050405020304" pitchFamily="18" charset="0"/>
                <a:ea typeface="JournalC"/>
                <a:cs typeface="JournalC"/>
              </a:rPr>
              <a:t>ллюстрации к русским народным сказкам о </a:t>
            </a:r>
            <a:r>
              <a:rPr lang="ru-RU" sz="6000" dirty="0" smtClean="0">
                <a:effectLst/>
                <a:latin typeface="Times New Roman" panose="02020603050405020304" pitchFamily="18" charset="0"/>
                <a:ea typeface="JournalC"/>
                <a:cs typeface="JournalC"/>
              </a:rPr>
              <a:t>животных.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955" y="3223557"/>
            <a:ext cx="11382233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JournalC"/>
              <a:cs typeface="JournalC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JournalC"/>
                <a:cs typeface="JournalC"/>
              </a:rPr>
              <a:t>Каких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JournalC"/>
                <a:cs typeface="JournalC"/>
              </a:rPr>
              <a:t>животных – героев русских сказок вы знаете?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30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024" y="409433"/>
            <a:ext cx="8394303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025" y="409433"/>
            <a:ext cx="5472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JournalC"/>
                <a:cs typeface="JournalC"/>
              </a:rPr>
              <a:t>Какой 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JournalC"/>
                <a:cs typeface="JournalC"/>
              </a:rPr>
              <a:t>в сказке бывает лиса? 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954" y="170220"/>
            <a:ext cx="2873245" cy="41341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52" y="170220"/>
            <a:ext cx="3009900" cy="3613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28" y="2503874"/>
            <a:ext cx="2992429" cy="41181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V="1">
            <a:off x="4039737" y="3613664"/>
            <a:ext cx="1897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JournalC"/>
                <a:cs typeface="JournalC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12942" y="3783884"/>
            <a:ext cx="72742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JournalC-Italic"/>
                <a:cs typeface="JournalC-Italic"/>
              </a:rPr>
              <a:t>Обманщица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JournalC"/>
                <a:cs typeface="JournalC"/>
              </a:rPr>
              <a:t> 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JournalC-Italic"/>
                <a:cs typeface="JournalC-Italic"/>
              </a:rPr>
              <a:t>хитрая, коварная,</a:t>
            </a:r>
          </a:p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JournalC-Italic"/>
                <a:cs typeface="JournalC-Italic"/>
              </a:rPr>
              <a:t>продуманная, 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55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9307"/>
            <a:ext cx="7986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JournalC"/>
                <a:cs typeface="JournalC"/>
              </a:rPr>
              <a:t>Волк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JournalC"/>
                <a:cs typeface="JournalC"/>
              </a:rPr>
              <a:t>? 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20" y="0"/>
            <a:ext cx="5003280" cy="36166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53" y="136477"/>
            <a:ext cx="4111388" cy="3289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68" y="3650775"/>
            <a:ext cx="4712270" cy="32200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4842" y="3244334"/>
            <a:ext cx="72657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ea typeface="JournalC-Italic"/>
                <a:cs typeface="JournalC-Italic"/>
              </a:rPr>
              <a:t>Злой, </a:t>
            </a:r>
            <a:endParaRPr lang="ru-RU" sz="6000" dirty="0" smtClean="0">
              <a:latin typeface="Times New Roman" panose="02020603050405020304" pitchFamily="18" charset="0"/>
              <a:ea typeface="JournalC-Italic"/>
              <a:cs typeface="JournalC-Italic"/>
            </a:endParaRPr>
          </a:p>
          <a:p>
            <a:r>
              <a:rPr lang="ru-RU" sz="6000" dirty="0" smtClean="0">
                <a:latin typeface="Times New Roman" panose="02020603050405020304" pitchFamily="18" charset="0"/>
                <a:ea typeface="JournalC-Italic"/>
                <a:cs typeface="JournalC-Italic"/>
              </a:rPr>
              <a:t>глупый</a:t>
            </a:r>
            <a:r>
              <a:rPr lang="ru-RU" sz="6000" dirty="0">
                <a:latin typeface="Times New Roman" panose="02020603050405020304" pitchFamily="18" charset="0"/>
                <a:ea typeface="JournalC-Italic"/>
                <a:cs typeface="JournalC-Italic"/>
              </a:rPr>
              <a:t>, </a:t>
            </a:r>
            <a:endParaRPr lang="ru-RU" sz="6000" dirty="0" smtClean="0">
              <a:latin typeface="Times New Roman" panose="02020603050405020304" pitchFamily="18" charset="0"/>
              <a:ea typeface="JournalC-Italic"/>
              <a:cs typeface="JournalC-Italic"/>
            </a:endParaRPr>
          </a:p>
          <a:p>
            <a:r>
              <a:rPr lang="ru-RU" sz="6000" dirty="0" smtClean="0">
                <a:latin typeface="Times New Roman" panose="02020603050405020304" pitchFamily="18" charset="0"/>
                <a:ea typeface="JournalC-Italic"/>
                <a:cs typeface="JournalC-Italic"/>
              </a:rPr>
              <a:t>простоватый</a:t>
            </a:r>
            <a:r>
              <a:rPr lang="ru-RU" sz="6000" dirty="0" smtClean="0">
                <a:latin typeface="Times New Roman" panose="02020603050405020304" pitchFamily="18" charset="0"/>
                <a:ea typeface="JournalC"/>
                <a:cs typeface="JournalC"/>
              </a:rPr>
              <a:t>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56652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797" y="600501"/>
            <a:ext cx="6065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JournalC"/>
                <a:cs typeface="JournalC"/>
              </a:rPr>
              <a:t>Медведь</a:t>
            </a: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JournalC"/>
                <a:cs typeface="JournalC"/>
              </a:rPr>
              <a:t>? 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806" y="0"/>
            <a:ext cx="3389194" cy="44567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26" y="0"/>
            <a:ext cx="3345123" cy="44601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0" y="1946655"/>
            <a:ext cx="4000500" cy="44386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22626" y="3466531"/>
            <a:ext cx="60323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600" dirty="0" smtClean="0">
              <a:latin typeface="Times New Roman" panose="02020603050405020304" pitchFamily="18" charset="0"/>
              <a:ea typeface="JournalC-Italic"/>
              <a:cs typeface="JournalC-Italic"/>
            </a:endParaRPr>
          </a:p>
          <a:p>
            <a:r>
              <a:rPr lang="ru-RU" sz="6600" dirty="0" smtClean="0">
                <a:latin typeface="Times New Roman" panose="02020603050405020304" pitchFamily="18" charset="0"/>
                <a:ea typeface="JournalC-Italic"/>
                <a:cs typeface="JournalC-Italic"/>
              </a:rPr>
              <a:t>Медлительный</a:t>
            </a:r>
            <a:r>
              <a:rPr lang="ru-RU" sz="6600" dirty="0">
                <a:latin typeface="Times New Roman" panose="02020603050405020304" pitchFamily="18" charset="0"/>
                <a:ea typeface="JournalC-Italic"/>
                <a:cs typeface="JournalC-Italic"/>
              </a:rPr>
              <a:t>, </a:t>
            </a:r>
            <a:endParaRPr lang="ru-RU" sz="6600" dirty="0" smtClean="0">
              <a:latin typeface="Times New Roman" panose="02020603050405020304" pitchFamily="18" charset="0"/>
              <a:ea typeface="JournalC-Italic"/>
              <a:cs typeface="JournalC-Italic"/>
            </a:endParaRPr>
          </a:p>
          <a:p>
            <a:r>
              <a:rPr lang="ru-RU" sz="6600" dirty="0" smtClean="0">
                <a:latin typeface="Times New Roman" panose="02020603050405020304" pitchFamily="18" charset="0"/>
                <a:ea typeface="JournalC-Italic"/>
                <a:cs typeface="JournalC-Italic"/>
              </a:rPr>
              <a:t>сильный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58231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182" y="395785"/>
            <a:ext cx="79893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>
                <a:latin typeface="Times New Roman" panose="02020603050405020304" pitchFamily="18" charset="0"/>
                <a:ea typeface="JournalC"/>
                <a:cs typeface="JournalC"/>
              </a:rPr>
              <a:t>Петух? </a:t>
            </a:r>
            <a:endParaRPr lang="ru-RU" sz="8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5200" y="3357349"/>
            <a:ext cx="47357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ea typeface="JournalC-Italic"/>
                <a:cs typeface="JournalC-Italic"/>
              </a:rPr>
              <a:t>Гордый</a:t>
            </a:r>
            <a:r>
              <a:rPr lang="ru-RU" sz="6600" dirty="0">
                <a:latin typeface="Times New Roman" panose="02020603050405020304" pitchFamily="18" charset="0"/>
                <a:ea typeface="JournalC-Italic"/>
                <a:cs typeface="JournalC-Italic"/>
              </a:rPr>
              <a:t>, </a:t>
            </a:r>
            <a:endParaRPr lang="ru-RU" sz="6600" dirty="0" smtClean="0">
              <a:latin typeface="Times New Roman" panose="02020603050405020304" pitchFamily="18" charset="0"/>
              <a:ea typeface="JournalC-Italic"/>
              <a:cs typeface="JournalC-Italic"/>
            </a:endParaRPr>
          </a:p>
          <a:p>
            <a:r>
              <a:rPr lang="ru-RU" sz="6600" dirty="0" smtClean="0">
                <a:latin typeface="Times New Roman" panose="02020603050405020304" pitchFamily="18" charset="0"/>
                <a:ea typeface="JournalC-Italic"/>
                <a:cs typeface="JournalC-Italic"/>
              </a:rPr>
              <a:t>хвастливый</a:t>
            </a:r>
            <a:r>
              <a:rPr lang="ru-RU" sz="6600" dirty="0">
                <a:latin typeface="Times New Roman" panose="02020603050405020304" pitchFamily="18" charset="0"/>
                <a:ea typeface="JournalC-Italic"/>
                <a:cs typeface="JournalC-Italic"/>
              </a:rPr>
              <a:t>, </a:t>
            </a:r>
            <a:endParaRPr lang="ru-RU" sz="6600" dirty="0" smtClean="0">
              <a:latin typeface="Times New Roman" panose="02020603050405020304" pitchFamily="18" charset="0"/>
              <a:ea typeface="JournalC-Italic"/>
              <a:cs typeface="JournalC-Italic"/>
            </a:endParaRPr>
          </a:p>
          <a:p>
            <a:r>
              <a:rPr lang="ru-RU" sz="6600" dirty="0" smtClean="0">
                <a:latin typeface="Times New Roman" panose="02020603050405020304" pitchFamily="18" charset="0"/>
                <a:ea typeface="JournalC-Italic"/>
                <a:cs typeface="JournalC-Italic"/>
              </a:rPr>
              <a:t>удалой</a:t>
            </a:r>
            <a:endParaRPr lang="ru-RU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68" y="1945070"/>
            <a:ext cx="3275514" cy="4551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63" y="110956"/>
            <a:ext cx="3184451" cy="3216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73" y="518615"/>
            <a:ext cx="3692743" cy="539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7" y="341194"/>
            <a:ext cx="4501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JournalC"/>
                <a:cs typeface="JournalC"/>
              </a:rPr>
              <a:t>Ворона? 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84065" y="4585648"/>
            <a:ext cx="71805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ea typeface="JournalC-Italic"/>
                <a:cs typeface="JournalC-Italic"/>
              </a:rPr>
              <a:t>Злая</a:t>
            </a:r>
            <a:r>
              <a:rPr lang="ru-RU" sz="6600" dirty="0">
                <a:latin typeface="Times New Roman" panose="02020603050405020304" pitchFamily="18" charset="0"/>
                <a:ea typeface="JournalC-Italic"/>
                <a:cs typeface="JournalC-Italic"/>
              </a:rPr>
              <a:t>, глупая, </a:t>
            </a:r>
            <a:endParaRPr lang="ru-RU" sz="6600" dirty="0" smtClean="0">
              <a:latin typeface="Times New Roman" panose="02020603050405020304" pitchFamily="18" charset="0"/>
              <a:ea typeface="JournalC-Italic"/>
              <a:cs typeface="JournalC-Italic"/>
            </a:endParaRPr>
          </a:p>
          <a:p>
            <a:r>
              <a:rPr lang="ru-RU" sz="6600" dirty="0" smtClean="0">
                <a:latin typeface="Times New Roman" panose="02020603050405020304" pitchFamily="18" charset="0"/>
                <a:ea typeface="JournalC-Italic"/>
                <a:cs typeface="JournalC-Italic"/>
              </a:rPr>
              <a:t>вестница несчастья</a:t>
            </a:r>
            <a:endParaRPr lang="ru-RU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6" y="1541522"/>
            <a:ext cx="3921386" cy="5147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557" y="450376"/>
            <a:ext cx="3875964" cy="3875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14" y="537858"/>
            <a:ext cx="3429000" cy="378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9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75</TotalTime>
  <Words>275</Words>
  <Application>Microsoft Office PowerPoint</Application>
  <PresentationFormat>Широкоэкранный</PresentationFormat>
  <Paragraphs>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JournalC</vt:lpstr>
      <vt:lpstr>JournalC-Bold</vt:lpstr>
      <vt:lpstr>JournalC-Italic</vt:lpstr>
      <vt:lpstr>Times New Roman</vt:lpstr>
      <vt:lpstr>Tw Cen MT</vt:lpstr>
      <vt:lpstr>Капля</vt:lpstr>
      <vt:lpstr>Мудрые сказки о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Мудрые сказки о животных</dc:title>
  <dc:creator>София</dc:creator>
  <cp:lastModifiedBy>София</cp:lastModifiedBy>
  <cp:revision>14</cp:revision>
  <dcterms:created xsi:type="dcterms:W3CDTF">2014-02-17T11:23:44Z</dcterms:created>
  <dcterms:modified xsi:type="dcterms:W3CDTF">2014-02-17T18:48:38Z</dcterms:modified>
</cp:coreProperties>
</file>