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EE53499-2845-493E-9B66-1E683D6D9160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1D75889F-3D2C-487D-A069-9A3E3FCBFA89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568952" cy="3600400"/>
          </a:xfrm>
          <a:scene3d>
            <a:camera prst="isometricOffAxis2Left"/>
            <a:lightRig rig="threePt" dir="t"/>
          </a:scene3d>
        </p:spPr>
        <p:txBody>
          <a:bodyPr/>
          <a:lstStyle/>
          <a:p>
            <a:pPr algn="ctr"/>
            <a:r>
              <a:rPr lang="ru-RU" sz="6000" b="1" dirty="0" smtClean="0"/>
              <a:t>Как работать с технологической картой урока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8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7504" y="430954"/>
            <a:ext cx="8496944" cy="45719"/>
          </a:xfrm>
        </p:spPr>
        <p:txBody>
          <a:bodyPr/>
          <a:lstStyle/>
          <a:p>
            <a:pPr algn="l"/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764704"/>
            <a:ext cx="8307149" cy="59046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Обозначены:</a:t>
            </a:r>
          </a:p>
          <a:p>
            <a:pPr marL="457200" indent="-457200" algn="ctr">
              <a:buFontTx/>
              <a:buChar char="-"/>
            </a:pPr>
            <a:r>
              <a:rPr lang="ru-RU" sz="3200" dirty="0" smtClean="0">
                <a:solidFill>
                  <a:schemeClr val="tx1"/>
                </a:solidFill>
              </a:rPr>
              <a:t>Тема урока</a:t>
            </a:r>
          </a:p>
          <a:p>
            <a:pPr marL="457200" indent="-457200" algn="ctr">
              <a:buFontTx/>
              <a:buChar char="-"/>
            </a:pPr>
            <a:r>
              <a:rPr lang="ru-RU" sz="3200" dirty="0" smtClean="0">
                <a:solidFill>
                  <a:schemeClr val="tx1"/>
                </a:solidFill>
              </a:rPr>
              <a:t>Тип урока</a:t>
            </a:r>
          </a:p>
          <a:p>
            <a:pPr algn="ctr"/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Определены: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Задачи урока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Планируемые результаты</a:t>
            </a:r>
          </a:p>
          <a:p>
            <a:pPr marL="342900" indent="-342900" algn="ctr">
              <a:buFontTx/>
              <a:buChar char="-"/>
            </a:pPr>
            <a:r>
              <a:rPr lang="ru-RU" sz="2400" dirty="0" err="1" smtClean="0">
                <a:solidFill>
                  <a:schemeClr val="tx1"/>
                </a:solidFill>
              </a:rPr>
              <a:t>Метапредметные</a:t>
            </a:r>
            <a:r>
              <a:rPr lang="ru-RU" sz="2400" dirty="0" smtClean="0">
                <a:solidFill>
                  <a:schemeClr val="tx1"/>
                </a:solidFill>
              </a:rPr>
              <a:t> связи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Основные ресурсы урока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Содержание изучаемой темы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Организация пространства</a:t>
            </a:r>
          </a:p>
          <a:p>
            <a:pPr marL="342900" indent="-342900" algn="l"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00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8496944" cy="504055"/>
          </a:xfrm>
        </p:spPr>
        <p:txBody>
          <a:bodyPr/>
          <a:lstStyle/>
          <a:p>
            <a:r>
              <a:rPr lang="ru-RU" sz="3200" b="1" dirty="0" smtClean="0"/>
              <a:t>Структура технологической карты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96944" cy="590465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-</a:t>
            </a:r>
            <a:r>
              <a:rPr lang="ru-RU" sz="3200" dirty="0" smtClean="0">
                <a:solidFill>
                  <a:schemeClr val="tx1"/>
                </a:solidFill>
              </a:rPr>
              <a:t> Этапы урока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-Содержание деятельности учителя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-Содержание деятельности обучающихся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-Дополнительный материал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-Диагностика достижения планируемых результатов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- Дополнительные творческие задания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6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009442" y="332655"/>
            <a:ext cx="7117180" cy="7200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8280920" cy="597666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- Осознать алгоритм работы на уроке от введения материала до конечного результата.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Определить уровень раскрытия понятий на уроке и соотнести изучаемый материал с последующим.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Оценить воспитательные возможности урока.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Определить возможность реализации </a:t>
            </a:r>
            <a:r>
              <a:rPr lang="ru-RU" sz="2800" dirty="0" err="1" smtClean="0">
                <a:solidFill>
                  <a:schemeClr val="tx1"/>
                </a:solidFill>
              </a:rPr>
              <a:t>межпредметных</a:t>
            </a:r>
            <a:r>
              <a:rPr lang="ru-RU" sz="2800" dirty="0" smtClean="0">
                <a:solidFill>
                  <a:schemeClr val="tx1"/>
                </a:solidFill>
              </a:rPr>
              <a:t> связей.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Определить виды УУД.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Соотнести результат с целью обучения.</a:t>
            </a:r>
          </a:p>
          <a:p>
            <a:pPr marL="342900" indent="-342900">
              <a:buFontTx/>
              <a:buChar char="-"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471054"/>
          </a:xfrm>
        </p:spPr>
        <p:txBody>
          <a:bodyPr/>
          <a:lstStyle/>
          <a:p>
            <a:pPr algn="ctr"/>
            <a:r>
              <a:rPr lang="ru-RU" sz="2400" b="1" dirty="0" smtClean="0"/>
              <a:t>Правила работы с технологической карты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640960" cy="604867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- Использовать ТК для работы по теме или разделу курса на каждом уроке.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Ознакомиться с темой.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Найти тему в учебнике изучаемого предмета.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-Знакомство с целями изучения темы, соотношение их с планируемыми результатами.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Анализ смысла планируемых результатов, особенно УУД.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Осмыслить формы работы в графе «Содержание деятельности учителя».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Придерживаться алгоритма работы, предложенного в ТК.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Фиксировать в карте изменения.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Убедиться, что ученик понимает материал.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856984" cy="432047"/>
          </a:xfrm>
        </p:spPr>
        <p:txBody>
          <a:bodyPr/>
          <a:lstStyle/>
          <a:p>
            <a:pPr algn="ctr"/>
            <a:r>
              <a:rPr lang="ru-RU" sz="2400" b="1" dirty="0" smtClean="0"/>
              <a:t>Технологическая карта позволит: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784976" cy="590465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- Реализовать стандарт образования.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Понять и  в системе применить введённые термины по формированию УУД.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Сформировать целостную картину мира за счёт реального использования </a:t>
            </a:r>
            <a:r>
              <a:rPr lang="ru-RU" dirty="0" err="1" smtClean="0">
                <a:solidFill>
                  <a:schemeClr val="tx1"/>
                </a:solidFill>
              </a:rPr>
              <a:t>межпредметных</a:t>
            </a:r>
            <a:r>
              <a:rPr lang="ru-RU" dirty="0" smtClean="0">
                <a:solidFill>
                  <a:schemeClr val="tx1"/>
                </a:solidFill>
              </a:rPr>
              <a:t> связей.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Полностью использовать воспитательный потенциал УМК.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Определить уровень раскрытия </a:t>
            </a:r>
            <a:r>
              <a:rPr lang="ru-RU" dirty="0" err="1" smtClean="0">
                <a:solidFill>
                  <a:schemeClr val="tx1"/>
                </a:solidFill>
              </a:rPr>
              <a:t>малериала</a:t>
            </a:r>
            <a:r>
              <a:rPr lang="ru-RU" dirty="0" smtClean="0">
                <a:solidFill>
                  <a:schemeClr val="tx1"/>
                </a:solidFill>
              </a:rPr>
              <a:t> и соотнести его с изучаемым материалом.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Реализовать региональный и школьный материал, основываясь на УМК.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Раскрыть свой творческий потенциал.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Индивидуализировать и дифференцировать учебный процесс.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7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009442" y="-45718"/>
            <a:ext cx="711718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640960" cy="626469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- Переориентация от планирования одного урока к проектированию темы.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Эффективная реализация поставленных задач.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Побуждение ребёнка к активной самостоятельной работе.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Проведение диагностики и контроля на каждом этапе усвоения темы.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Целостное и </a:t>
            </a:r>
            <a:r>
              <a:rPr lang="ru-RU" sz="2800" dirty="0" err="1" smtClean="0">
                <a:solidFill>
                  <a:schemeClr val="tx1"/>
                </a:solidFill>
              </a:rPr>
              <a:t>ситемное</a:t>
            </a:r>
            <a:r>
              <a:rPr lang="ru-RU" sz="2800" dirty="0" smtClean="0">
                <a:solidFill>
                  <a:schemeClr val="tx1"/>
                </a:solidFill>
              </a:rPr>
              <a:t> освоение учебного материала.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- Прогнозирование пути прохождения материала по всему курсу начальной школы.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759047">
            <a:off x="473432" y="1325730"/>
            <a:ext cx="7125113" cy="924475"/>
          </a:xfrm>
          <a:scene3d>
            <a:camera prst="isometricOffAxis2Lef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ru-RU" sz="4000" b="1" dirty="0" smtClean="0"/>
              <a:t>Спасибо за внимание</a:t>
            </a:r>
            <a:endParaRPr lang="ru-RU" sz="4000" b="1" dirty="0"/>
          </a:p>
        </p:txBody>
      </p:sp>
      <p:pic>
        <p:nvPicPr>
          <p:cNvPr id="1026" name="Picture 2" descr="C:\Program Files\Microsoft Office\MEDIA\CAGCAT10\j02849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9726">
            <a:off x="1899099" y="2251564"/>
            <a:ext cx="6570185" cy="393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06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</Template>
  <TotalTime>267</TotalTime>
  <Words>329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Autumn</vt:lpstr>
      <vt:lpstr>Как работать с технологической картой урока</vt:lpstr>
      <vt:lpstr>Презентация PowerPoint</vt:lpstr>
      <vt:lpstr>Структура технологической карты</vt:lpstr>
      <vt:lpstr>Презентация PowerPoint</vt:lpstr>
      <vt:lpstr>Правила работы с технологической карты</vt:lpstr>
      <vt:lpstr>Технологическая карта позволит: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работать с технологической картой урока</dc:title>
  <dc:creator>Оксана</dc:creator>
  <cp:lastModifiedBy>Оксана</cp:lastModifiedBy>
  <cp:revision>10</cp:revision>
  <dcterms:created xsi:type="dcterms:W3CDTF">2015-10-21T09:13:45Z</dcterms:created>
  <dcterms:modified xsi:type="dcterms:W3CDTF">2015-10-21T13:41:22Z</dcterms:modified>
</cp:coreProperties>
</file>