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3" r:id="rId11"/>
    <p:sldId id="264" r:id="rId12"/>
    <p:sldId id="279" r:id="rId13"/>
    <p:sldId id="262" r:id="rId14"/>
    <p:sldId id="261" r:id="rId15"/>
    <p:sldId id="270" r:id="rId16"/>
    <p:sldId id="272" r:id="rId17"/>
    <p:sldId id="276" r:id="rId18"/>
    <p:sldId id="277" r:id="rId19"/>
    <p:sldId id="274" r:id="rId20"/>
    <p:sldId id="265" r:id="rId21"/>
    <p:sldId id="271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E94FE"/>
    <a:srgbClr val="EDB0FE"/>
    <a:srgbClr val="86FA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../slides/slide22.xml"/><Relationship Id="rId1" Type="http://schemas.openxmlformats.org/officeDocument/2006/relationships/slide" Target="../slides/slide19.xml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FBE97-E17F-49A1-9CB6-5E560BD6AB27}" type="doc">
      <dgm:prSet loTypeId="urn:microsoft.com/office/officeart/2005/8/layout/hList7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6592C9B-967E-4A50-8D69-A55ECBBAAF66}">
      <dgm:prSet/>
      <dgm:spPr>
        <a:solidFill>
          <a:srgbClr val="6E94FE"/>
        </a:solidFill>
      </dgm:spPr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" action="ppaction://noaction"/>
            </a:rPr>
            <a:t>Массовые мероприятия для детей </a:t>
          </a:r>
          <a:endParaRPr lang="ru-RU" dirty="0"/>
        </a:p>
      </dgm:t>
    </dgm:pt>
    <dgm:pt modelId="{4DCE4F58-1B13-42D1-8F3F-3B227FA22673}" type="parTrans" cxnId="{7F031F9D-E0C4-4B82-B4D4-6045BDB78508}">
      <dgm:prSet/>
      <dgm:spPr/>
      <dgm:t>
        <a:bodyPr/>
        <a:lstStyle/>
        <a:p>
          <a:endParaRPr lang="ru-RU"/>
        </a:p>
      </dgm:t>
    </dgm:pt>
    <dgm:pt modelId="{7E315EA7-3547-4ADE-9F0D-80AE8BAA954B}" type="sibTrans" cxnId="{7F031F9D-E0C4-4B82-B4D4-6045BDB78508}">
      <dgm:prSet/>
      <dgm:spPr/>
      <dgm:t>
        <a:bodyPr/>
        <a:lstStyle/>
        <a:p>
          <a:endParaRPr lang="ru-RU"/>
        </a:p>
      </dgm:t>
    </dgm:pt>
    <dgm:pt modelId="{CA45AA2E-3DAE-491E-ACF7-46D04F3FF013}">
      <dgm:prSet/>
      <dgm:spPr>
        <a:solidFill>
          <a:srgbClr val="6E94FE"/>
        </a:solidFill>
      </dgm:spPr>
      <dgm:t>
        <a:bodyPr/>
        <a:lstStyle/>
        <a:p>
          <a:pPr rtl="0"/>
          <a:r>
            <a:rPr lang="ru-RU" b="1" dirty="0" smtClean="0">
              <a:hlinkClick xmlns:r="http://schemas.openxmlformats.org/officeDocument/2006/relationships" r:id="" action="ppaction://noaction"/>
            </a:rPr>
            <a:t>Образовательные проекты</a:t>
          </a:r>
          <a:endParaRPr lang="ru-RU" dirty="0"/>
        </a:p>
      </dgm:t>
    </dgm:pt>
    <dgm:pt modelId="{9BFA86DE-A829-4C99-B5EE-492F617710A5}" type="parTrans" cxnId="{15D5BB2B-3B9F-4284-9A32-33F07B2815F4}">
      <dgm:prSet/>
      <dgm:spPr/>
      <dgm:t>
        <a:bodyPr/>
        <a:lstStyle/>
        <a:p>
          <a:endParaRPr lang="ru-RU"/>
        </a:p>
      </dgm:t>
    </dgm:pt>
    <dgm:pt modelId="{5BAD18D0-32E9-4D2A-9F50-46F7EA66972A}" type="sibTrans" cxnId="{15D5BB2B-3B9F-4284-9A32-33F07B2815F4}">
      <dgm:prSet/>
      <dgm:spPr/>
      <dgm:t>
        <a:bodyPr/>
        <a:lstStyle/>
        <a:p>
          <a:endParaRPr lang="ru-RU"/>
        </a:p>
      </dgm:t>
    </dgm:pt>
    <dgm:pt modelId="{4E671940-51C7-4DE0-A00C-80C74DE9FF91}">
      <dgm:prSet/>
      <dgm:spPr>
        <a:solidFill>
          <a:srgbClr val="6E94FE"/>
        </a:solidFill>
      </dgm:spPr>
      <dgm:t>
        <a:bodyPr/>
        <a:lstStyle/>
        <a:p>
          <a:pPr algn="ctr" rtl="0"/>
          <a:endParaRPr lang="ru-RU" b="1" dirty="0" smtClean="0"/>
        </a:p>
        <a:p>
          <a:pPr algn="ctr" rtl="0"/>
          <a:endParaRPr lang="ru-RU" b="1" dirty="0" smtClean="0"/>
        </a:p>
        <a:p>
          <a:pPr algn="ctr" rtl="0"/>
          <a:endParaRPr lang="ru-RU" b="1" dirty="0" smtClean="0"/>
        </a:p>
        <a:p>
          <a:pPr algn="ctr" rtl="0"/>
          <a:r>
            <a:rPr lang="ru-RU" b="1" dirty="0" smtClean="0">
              <a:hlinkClick xmlns:r="http://schemas.openxmlformats.org/officeDocument/2006/relationships" r:id="rId1" action="ppaction://hlinksldjump"/>
            </a:rPr>
            <a:t>Выставки детских работ</a:t>
          </a:r>
          <a:endParaRPr lang="ru-RU" dirty="0"/>
        </a:p>
      </dgm:t>
    </dgm:pt>
    <dgm:pt modelId="{DEBE3DD6-D74E-40C5-BDB4-1EEA63889FE8}" type="parTrans" cxnId="{741FD96C-2773-41C3-94C2-3A7B59DBCA50}">
      <dgm:prSet/>
      <dgm:spPr/>
      <dgm:t>
        <a:bodyPr/>
        <a:lstStyle/>
        <a:p>
          <a:endParaRPr lang="ru-RU"/>
        </a:p>
      </dgm:t>
    </dgm:pt>
    <dgm:pt modelId="{2D393DFA-7A9D-4EBC-B1C4-ECAC48F0155C}" type="sibTrans" cxnId="{741FD96C-2773-41C3-94C2-3A7B59DBCA50}">
      <dgm:prSet/>
      <dgm:spPr/>
      <dgm:t>
        <a:bodyPr/>
        <a:lstStyle/>
        <a:p>
          <a:endParaRPr lang="ru-RU"/>
        </a:p>
      </dgm:t>
    </dgm:pt>
    <dgm:pt modelId="{D9D1F6D8-87A9-4AFC-87E8-1874096469A4}">
      <dgm:prSet/>
      <dgm:spPr>
        <a:solidFill>
          <a:srgbClr val="6E94FE"/>
        </a:solidFill>
      </dgm:spPr>
      <dgm:t>
        <a:bodyPr/>
        <a:lstStyle/>
        <a:p>
          <a:pPr algn="l"/>
          <a:endParaRPr lang="ru-RU" dirty="0"/>
        </a:p>
      </dgm:t>
    </dgm:pt>
    <dgm:pt modelId="{34C66806-DAF8-4EFF-995D-9397EF922F38}" type="parTrans" cxnId="{F04EC371-D5FA-4E39-BB2D-2BD58DEA648D}">
      <dgm:prSet/>
      <dgm:spPr/>
      <dgm:t>
        <a:bodyPr/>
        <a:lstStyle/>
        <a:p>
          <a:endParaRPr lang="ru-RU"/>
        </a:p>
      </dgm:t>
    </dgm:pt>
    <dgm:pt modelId="{004EA811-191B-4098-8F7C-8F1628E9AEBB}" type="sibTrans" cxnId="{F04EC371-D5FA-4E39-BB2D-2BD58DEA648D}">
      <dgm:prSet/>
      <dgm:spPr/>
      <dgm:t>
        <a:bodyPr/>
        <a:lstStyle/>
        <a:p>
          <a:endParaRPr lang="ru-RU"/>
        </a:p>
      </dgm:t>
    </dgm:pt>
    <dgm:pt modelId="{168A6B32-458F-43A0-A6CA-900798DEBDC5}">
      <dgm:prSet/>
      <dgm:spPr>
        <a:solidFill>
          <a:srgbClr val="6E94FE"/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sldjump"/>
            </a:rPr>
            <a:t>Конкурсы</a:t>
          </a:r>
          <a:endParaRPr lang="ru-RU" dirty="0"/>
        </a:p>
      </dgm:t>
    </dgm:pt>
    <dgm:pt modelId="{3AE56E5A-317D-4849-85E7-962A6C8D0863}" type="parTrans" cxnId="{2A75F10D-A8CC-4DE2-9754-1B10F29A64CE}">
      <dgm:prSet/>
      <dgm:spPr/>
      <dgm:t>
        <a:bodyPr/>
        <a:lstStyle/>
        <a:p>
          <a:endParaRPr lang="ru-RU"/>
        </a:p>
      </dgm:t>
    </dgm:pt>
    <dgm:pt modelId="{51181571-A805-4E5F-A1FB-C0295D1CEC49}" type="sibTrans" cxnId="{2A75F10D-A8CC-4DE2-9754-1B10F29A64CE}">
      <dgm:prSet/>
      <dgm:spPr/>
      <dgm:t>
        <a:bodyPr/>
        <a:lstStyle/>
        <a:p>
          <a:endParaRPr lang="ru-RU"/>
        </a:p>
      </dgm:t>
    </dgm:pt>
    <dgm:pt modelId="{581812D7-6A14-4037-96F0-DE05C690F389}">
      <dgm:prSet/>
      <dgm:spPr>
        <a:solidFill>
          <a:srgbClr val="6E94FE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Образовательная деятельность в условиях ГБОУ</a:t>
          </a:r>
          <a:endParaRPr lang="ru-RU" b="1" dirty="0">
            <a:solidFill>
              <a:schemeClr val="bg1"/>
            </a:solidFill>
          </a:endParaRPr>
        </a:p>
      </dgm:t>
    </dgm:pt>
    <dgm:pt modelId="{911740D1-F39A-46E9-83E3-0041BD2FD241}" type="parTrans" cxnId="{63728C50-E528-4E1B-A8A4-A3D4CF72794A}">
      <dgm:prSet/>
      <dgm:spPr/>
      <dgm:t>
        <a:bodyPr/>
        <a:lstStyle/>
        <a:p>
          <a:endParaRPr lang="ru-RU"/>
        </a:p>
      </dgm:t>
    </dgm:pt>
    <dgm:pt modelId="{D6B39845-1EC7-417D-A662-00A964AC0425}" type="sibTrans" cxnId="{63728C50-E528-4E1B-A8A4-A3D4CF72794A}">
      <dgm:prSet/>
      <dgm:spPr/>
      <dgm:t>
        <a:bodyPr/>
        <a:lstStyle/>
        <a:p>
          <a:endParaRPr lang="ru-RU"/>
        </a:p>
      </dgm:t>
    </dgm:pt>
    <dgm:pt modelId="{FBD71046-C7B0-4920-A05F-53A23FEA2708}" type="pres">
      <dgm:prSet presAssocID="{801FBE97-E17F-49A1-9CB6-5E560BD6AB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5D79A-0CD1-46DE-875C-1CB070FF15D2}" type="pres">
      <dgm:prSet presAssocID="{801FBE97-E17F-49A1-9CB6-5E560BD6AB27}" presName="fgShape" presStyleLbl="fgShp" presStyleIdx="0" presStyleCnt="1" custFlipVert="1" custScaleX="77845" custScaleY="26316"/>
      <dgm:spPr/>
    </dgm:pt>
    <dgm:pt modelId="{7A74A6AC-ADB3-4037-B427-A3D81F94F13D}" type="pres">
      <dgm:prSet presAssocID="{801FBE97-E17F-49A1-9CB6-5E560BD6AB27}" presName="linComp" presStyleCnt="0"/>
      <dgm:spPr/>
    </dgm:pt>
    <dgm:pt modelId="{5C36CA30-489F-4A3F-97DB-E97EE3C5AB71}" type="pres">
      <dgm:prSet presAssocID="{581812D7-6A14-4037-96F0-DE05C690F389}" presName="compNode" presStyleCnt="0"/>
      <dgm:spPr/>
    </dgm:pt>
    <dgm:pt modelId="{D475C031-3993-46F3-907C-098B3483E653}" type="pres">
      <dgm:prSet presAssocID="{581812D7-6A14-4037-96F0-DE05C690F389}" presName="bkgdShape" presStyleLbl="node1" presStyleIdx="0" presStyleCnt="5"/>
      <dgm:spPr/>
      <dgm:t>
        <a:bodyPr/>
        <a:lstStyle/>
        <a:p>
          <a:endParaRPr lang="ru-RU"/>
        </a:p>
      </dgm:t>
    </dgm:pt>
    <dgm:pt modelId="{E16F2347-4742-4674-993C-38CFFE1E7871}" type="pres">
      <dgm:prSet presAssocID="{581812D7-6A14-4037-96F0-DE05C690F38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84021-1314-443B-9FBD-16CC29CF9DA8}" type="pres">
      <dgm:prSet presAssocID="{581812D7-6A14-4037-96F0-DE05C690F389}" presName="invisiNode" presStyleLbl="node1" presStyleIdx="0" presStyleCnt="5"/>
      <dgm:spPr/>
    </dgm:pt>
    <dgm:pt modelId="{94FE4380-C555-44AB-A867-02DAFEB9F676}" type="pres">
      <dgm:prSet presAssocID="{581812D7-6A14-4037-96F0-DE05C690F389}" presName="imagNode" presStyleLbl="fgImgPlace1" presStyleIdx="0" presStyleCnt="5" custScaleY="85238"/>
      <dgm:spPr/>
      <dgm:t>
        <a:bodyPr/>
        <a:lstStyle/>
        <a:p>
          <a:endParaRPr lang="ru-RU"/>
        </a:p>
      </dgm:t>
    </dgm:pt>
    <dgm:pt modelId="{96E225A6-FD37-4866-AE55-DA09AAEF751A}" type="pres">
      <dgm:prSet presAssocID="{D6B39845-1EC7-417D-A662-00A964AC04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3AB619-0BE4-4642-89D6-D0A58B04CEBD}" type="pres">
      <dgm:prSet presAssocID="{06592C9B-967E-4A50-8D69-A55ECBBAAF66}" presName="compNode" presStyleCnt="0"/>
      <dgm:spPr/>
    </dgm:pt>
    <dgm:pt modelId="{00532CC2-A500-4896-9559-AEFCD6F5047B}" type="pres">
      <dgm:prSet presAssocID="{06592C9B-967E-4A50-8D69-A55ECBBAAF66}" presName="bkgdShape" presStyleLbl="node1" presStyleIdx="1" presStyleCnt="5"/>
      <dgm:spPr/>
      <dgm:t>
        <a:bodyPr/>
        <a:lstStyle/>
        <a:p>
          <a:endParaRPr lang="ru-RU"/>
        </a:p>
      </dgm:t>
    </dgm:pt>
    <dgm:pt modelId="{38F22681-D50A-4B04-853A-999C3451AA58}" type="pres">
      <dgm:prSet presAssocID="{06592C9B-967E-4A50-8D69-A55ECBBAAF6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62EC6-52F6-44F0-A686-7B15BB9AB7CB}" type="pres">
      <dgm:prSet presAssocID="{06592C9B-967E-4A50-8D69-A55ECBBAAF66}" presName="invisiNode" presStyleLbl="node1" presStyleIdx="1" presStyleCnt="5"/>
      <dgm:spPr/>
    </dgm:pt>
    <dgm:pt modelId="{58D4324C-6A89-41B5-820E-A14B15305849}" type="pres">
      <dgm:prSet presAssocID="{06592C9B-967E-4A50-8D69-A55ECBBAAF66}" presName="imagNode" presStyleLbl="fgImgPlace1" presStyleIdx="1" presStyleCnt="5" custScaleX="100740" custScaleY="77335"/>
      <dgm:spPr/>
      <dgm:t>
        <a:bodyPr/>
        <a:lstStyle/>
        <a:p>
          <a:endParaRPr lang="ru-RU"/>
        </a:p>
      </dgm:t>
    </dgm:pt>
    <dgm:pt modelId="{888854D8-9871-4351-A7B7-4AFB800330BB}" type="pres">
      <dgm:prSet presAssocID="{7E315EA7-3547-4ADE-9F0D-80AE8BAA95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C5B449-28E0-4E77-A128-26BEBA4A4BC2}" type="pres">
      <dgm:prSet presAssocID="{CA45AA2E-3DAE-491E-ACF7-46D04F3FF013}" presName="compNode" presStyleCnt="0"/>
      <dgm:spPr/>
    </dgm:pt>
    <dgm:pt modelId="{A1F53267-BE88-4CE1-88D9-0A49EA350B14}" type="pres">
      <dgm:prSet presAssocID="{CA45AA2E-3DAE-491E-ACF7-46D04F3FF013}" presName="bkgdShape" presStyleLbl="node1" presStyleIdx="2" presStyleCnt="5"/>
      <dgm:spPr/>
      <dgm:t>
        <a:bodyPr/>
        <a:lstStyle/>
        <a:p>
          <a:endParaRPr lang="ru-RU"/>
        </a:p>
      </dgm:t>
    </dgm:pt>
    <dgm:pt modelId="{AEA27A0B-B951-4CB9-8D55-52F3182B0C38}" type="pres">
      <dgm:prSet presAssocID="{CA45AA2E-3DAE-491E-ACF7-46D04F3FF01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30771-89C6-4077-A84E-C42272D38B18}" type="pres">
      <dgm:prSet presAssocID="{CA45AA2E-3DAE-491E-ACF7-46D04F3FF013}" presName="invisiNode" presStyleLbl="node1" presStyleIdx="2" presStyleCnt="5"/>
      <dgm:spPr/>
    </dgm:pt>
    <dgm:pt modelId="{BCFEF35E-3508-4205-B4B8-2026902E09BC}" type="pres">
      <dgm:prSet presAssocID="{CA45AA2E-3DAE-491E-ACF7-46D04F3FF013}" presName="imagNode" presStyleLbl="fgImgPlace1" presStyleIdx="2" presStyleCnt="5" custScaleY="85238"/>
      <dgm:spPr/>
      <dgm:t>
        <a:bodyPr/>
        <a:lstStyle/>
        <a:p>
          <a:endParaRPr lang="ru-RU"/>
        </a:p>
      </dgm:t>
    </dgm:pt>
    <dgm:pt modelId="{1AD0434E-3A30-407C-91F9-16D9CFE3FDB1}" type="pres">
      <dgm:prSet presAssocID="{5BAD18D0-32E9-4D2A-9F50-46F7EA6697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F10197-0774-44EA-A8B4-13EF9488BA27}" type="pres">
      <dgm:prSet presAssocID="{4E671940-51C7-4DE0-A00C-80C74DE9FF91}" presName="compNode" presStyleCnt="0"/>
      <dgm:spPr/>
    </dgm:pt>
    <dgm:pt modelId="{C37F94C5-1C49-418D-8DCB-B32CEA6FC7E4}" type="pres">
      <dgm:prSet presAssocID="{4E671940-51C7-4DE0-A00C-80C74DE9FF91}" presName="bkgdShape" presStyleLbl="node1" presStyleIdx="3" presStyleCnt="5"/>
      <dgm:spPr/>
      <dgm:t>
        <a:bodyPr/>
        <a:lstStyle/>
        <a:p>
          <a:endParaRPr lang="ru-RU"/>
        </a:p>
      </dgm:t>
    </dgm:pt>
    <dgm:pt modelId="{71D516D2-0779-431F-BD6B-841E37AED630}" type="pres">
      <dgm:prSet presAssocID="{4E671940-51C7-4DE0-A00C-80C74DE9FF9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2053-5B77-4A01-9D7C-06F3427E5950}" type="pres">
      <dgm:prSet presAssocID="{4E671940-51C7-4DE0-A00C-80C74DE9FF91}" presName="invisiNode" presStyleLbl="node1" presStyleIdx="3" presStyleCnt="5"/>
      <dgm:spPr/>
    </dgm:pt>
    <dgm:pt modelId="{D2A330CD-92F8-4294-B683-EF7AF6D1D2E3}" type="pres">
      <dgm:prSet presAssocID="{4E671940-51C7-4DE0-A00C-80C74DE9FF91}" presName="imagNode" presStyleLbl="fgImgPlace1" presStyleIdx="3" presStyleCnt="5" custScaleX="115068" custScaleY="88620" custLinFactNeighborX="-2200" custLinFactNeighborY="-1691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E7677469-D0B1-4EFF-ACC7-4B1B9CD691F5}" type="pres">
      <dgm:prSet presAssocID="{2D393DFA-7A9D-4EBC-B1C4-ECAC48F015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F13DBD-96DE-4C63-BBD3-3BE2F735E14F}" type="pres">
      <dgm:prSet presAssocID="{168A6B32-458F-43A0-A6CA-900798DEBDC5}" presName="compNode" presStyleCnt="0"/>
      <dgm:spPr/>
    </dgm:pt>
    <dgm:pt modelId="{97B08FB0-425B-4D61-875F-E19FED8288E0}" type="pres">
      <dgm:prSet presAssocID="{168A6B32-458F-43A0-A6CA-900798DEBDC5}" presName="bkgdShape" presStyleLbl="node1" presStyleIdx="4" presStyleCnt="5" custLinFactNeighborX="203" custLinFactNeighborY="-1316"/>
      <dgm:spPr/>
      <dgm:t>
        <a:bodyPr/>
        <a:lstStyle/>
        <a:p>
          <a:endParaRPr lang="ru-RU"/>
        </a:p>
      </dgm:t>
    </dgm:pt>
    <dgm:pt modelId="{B953BC14-668B-4C02-B0F2-4FBEE0B5924A}" type="pres">
      <dgm:prSet presAssocID="{168A6B32-458F-43A0-A6CA-900798DEBDC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8307-B5E8-4DF7-9630-D91B215B6211}" type="pres">
      <dgm:prSet presAssocID="{168A6B32-458F-43A0-A6CA-900798DEBDC5}" presName="invisiNode" presStyleLbl="node1" presStyleIdx="4" presStyleCnt="5"/>
      <dgm:spPr/>
    </dgm:pt>
    <dgm:pt modelId="{4416E154-7C90-4A2D-9C51-CBDFA09F1E51}" type="pres">
      <dgm:prSet presAssocID="{168A6B32-458F-43A0-A6CA-900798DEBDC5}" presName="imagNode" presStyleLbl="fgImgPlace1" presStyleIdx="4" presStyleCnt="5" custScaleY="93141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2A75F10D-A8CC-4DE2-9754-1B10F29A64CE}" srcId="{801FBE97-E17F-49A1-9CB6-5E560BD6AB27}" destId="{168A6B32-458F-43A0-A6CA-900798DEBDC5}" srcOrd="4" destOrd="0" parTransId="{3AE56E5A-317D-4849-85E7-962A6C8D0863}" sibTransId="{51181571-A805-4E5F-A1FB-C0295D1CEC49}"/>
    <dgm:cxn modelId="{AFB66A54-D78D-41E0-89F6-7F88D7B3D612}" type="presOf" srcId="{CA45AA2E-3DAE-491E-ACF7-46D04F3FF013}" destId="{A1F53267-BE88-4CE1-88D9-0A49EA350B14}" srcOrd="0" destOrd="0" presId="urn:microsoft.com/office/officeart/2005/8/layout/hList7"/>
    <dgm:cxn modelId="{9791C568-508D-43C9-8E8B-6AA7DD05436E}" type="presOf" srcId="{168A6B32-458F-43A0-A6CA-900798DEBDC5}" destId="{B953BC14-668B-4C02-B0F2-4FBEE0B5924A}" srcOrd="1" destOrd="0" presId="urn:microsoft.com/office/officeart/2005/8/layout/hList7"/>
    <dgm:cxn modelId="{F04EC371-D5FA-4E39-BB2D-2BD58DEA648D}" srcId="{4E671940-51C7-4DE0-A00C-80C74DE9FF91}" destId="{D9D1F6D8-87A9-4AFC-87E8-1874096469A4}" srcOrd="0" destOrd="0" parTransId="{34C66806-DAF8-4EFF-995D-9397EF922F38}" sibTransId="{004EA811-191B-4098-8F7C-8F1628E9AEBB}"/>
    <dgm:cxn modelId="{7309536C-8086-47CF-8176-2BF4DFB3B5DB}" type="presOf" srcId="{CA45AA2E-3DAE-491E-ACF7-46D04F3FF013}" destId="{AEA27A0B-B951-4CB9-8D55-52F3182B0C38}" srcOrd="1" destOrd="0" presId="urn:microsoft.com/office/officeart/2005/8/layout/hList7"/>
    <dgm:cxn modelId="{51C675BD-7041-4C94-B2EA-76789A7FED3F}" type="presOf" srcId="{2D393DFA-7A9D-4EBC-B1C4-ECAC48F0155C}" destId="{E7677469-D0B1-4EFF-ACC7-4B1B9CD691F5}" srcOrd="0" destOrd="0" presId="urn:microsoft.com/office/officeart/2005/8/layout/hList7"/>
    <dgm:cxn modelId="{0E85B69A-BFD3-4D5C-9F9C-45A27E220CC3}" type="presOf" srcId="{06592C9B-967E-4A50-8D69-A55ECBBAAF66}" destId="{38F22681-D50A-4B04-853A-999C3451AA58}" srcOrd="1" destOrd="0" presId="urn:microsoft.com/office/officeart/2005/8/layout/hList7"/>
    <dgm:cxn modelId="{7073C0BA-B008-44B5-8AE5-8E0202754C5A}" type="presOf" srcId="{D9D1F6D8-87A9-4AFC-87E8-1874096469A4}" destId="{C37F94C5-1C49-418D-8DCB-B32CEA6FC7E4}" srcOrd="0" destOrd="1" presId="urn:microsoft.com/office/officeart/2005/8/layout/hList7"/>
    <dgm:cxn modelId="{BAD0EFE1-19A1-4776-A606-9BD39CF461A9}" type="presOf" srcId="{4E671940-51C7-4DE0-A00C-80C74DE9FF91}" destId="{71D516D2-0779-431F-BD6B-841E37AED630}" srcOrd="1" destOrd="0" presId="urn:microsoft.com/office/officeart/2005/8/layout/hList7"/>
    <dgm:cxn modelId="{48662821-A88E-4934-9DCF-1C640EBF19FC}" type="presOf" srcId="{168A6B32-458F-43A0-A6CA-900798DEBDC5}" destId="{97B08FB0-425B-4D61-875F-E19FED8288E0}" srcOrd="0" destOrd="0" presId="urn:microsoft.com/office/officeart/2005/8/layout/hList7"/>
    <dgm:cxn modelId="{741FD96C-2773-41C3-94C2-3A7B59DBCA50}" srcId="{801FBE97-E17F-49A1-9CB6-5E560BD6AB27}" destId="{4E671940-51C7-4DE0-A00C-80C74DE9FF91}" srcOrd="3" destOrd="0" parTransId="{DEBE3DD6-D74E-40C5-BDB4-1EEA63889FE8}" sibTransId="{2D393DFA-7A9D-4EBC-B1C4-ECAC48F0155C}"/>
    <dgm:cxn modelId="{63728C50-E528-4E1B-A8A4-A3D4CF72794A}" srcId="{801FBE97-E17F-49A1-9CB6-5E560BD6AB27}" destId="{581812D7-6A14-4037-96F0-DE05C690F389}" srcOrd="0" destOrd="0" parTransId="{911740D1-F39A-46E9-83E3-0041BD2FD241}" sibTransId="{D6B39845-1EC7-417D-A662-00A964AC0425}"/>
    <dgm:cxn modelId="{05C1C198-0E9C-4F99-B8DF-F1D5EB5FDAD1}" type="presOf" srcId="{4E671940-51C7-4DE0-A00C-80C74DE9FF91}" destId="{C37F94C5-1C49-418D-8DCB-B32CEA6FC7E4}" srcOrd="0" destOrd="0" presId="urn:microsoft.com/office/officeart/2005/8/layout/hList7"/>
    <dgm:cxn modelId="{A2AA5BB0-F3D6-4AED-A5E8-D3B582216470}" type="presOf" srcId="{D9D1F6D8-87A9-4AFC-87E8-1874096469A4}" destId="{71D516D2-0779-431F-BD6B-841E37AED630}" srcOrd="1" destOrd="1" presId="urn:microsoft.com/office/officeart/2005/8/layout/hList7"/>
    <dgm:cxn modelId="{C1089FEC-0E06-40E3-AC79-3220DFEBB95B}" type="presOf" srcId="{D6B39845-1EC7-417D-A662-00A964AC0425}" destId="{96E225A6-FD37-4866-AE55-DA09AAEF751A}" srcOrd="0" destOrd="0" presId="urn:microsoft.com/office/officeart/2005/8/layout/hList7"/>
    <dgm:cxn modelId="{15D5BB2B-3B9F-4284-9A32-33F07B2815F4}" srcId="{801FBE97-E17F-49A1-9CB6-5E560BD6AB27}" destId="{CA45AA2E-3DAE-491E-ACF7-46D04F3FF013}" srcOrd="2" destOrd="0" parTransId="{9BFA86DE-A829-4C99-B5EE-492F617710A5}" sibTransId="{5BAD18D0-32E9-4D2A-9F50-46F7EA66972A}"/>
    <dgm:cxn modelId="{1B258EDB-C057-4D84-B2B9-DE956EBC9562}" type="presOf" srcId="{5BAD18D0-32E9-4D2A-9F50-46F7EA66972A}" destId="{1AD0434E-3A30-407C-91F9-16D9CFE3FDB1}" srcOrd="0" destOrd="0" presId="urn:microsoft.com/office/officeart/2005/8/layout/hList7"/>
    <dgm:cxn modelId="{EA9AD3C7-22B6-43AA-9688-28857C9C874C}" type="presOf" srcId="{06592C9B-967E-4A50-8D69-A55ECBBAAF66}" destId="{00532CC2-A500-4896-9559-AEFCD6F5047B}" srcOrd="0" destOrd="0" presId="urn:microsoft.com/office/officeart/2005/8/layout/hList7"/>
    <dgm:cxn modelId="{69168287-1409-493D-B0A0-54919167CAEB}" type="presOf" srcId="{7E315EA7-3547-4ADE-9F0D-80AE8BAA954B}" destId="{888854D8-9871-4351-A7B7-4AFB800330BB}" srcOrd="0" destOrd="0" presId="urn:microsoft.com/office/officeart/2005/8/layout/hList7"/>
    <dgm:cxn modelId="{EC087F1E-5D08-4F0B-979D-5D6C445ABF40}" type="presOf" srcId="{801FBE97-E17F-49A1-9CB6-5E560BD6AB27}" destId="{FBD71046-C7B0-4920-A05F-53A23FEA2708}" srcOrd="0" destOrd="0" presId="urn:microsoft.com/office/officeart/2005/8/layout/hList7"/>
    <dgm:cxn modelId="{7F031F9D-E0C4-4B82-B4D4-6045BDB78508}" srcId="{801FBE97-E17F-49A1-9CB6-5E560BD6AB27}" destId="{06592C9B-967E-4A50-8D69-A55ECBBAAF66}" srcOrd="1" destOrd="0" parTransId="{4DCE4F58-1B13-42D1-8F3F-3B227FA22673}" sibTransId="{7E315EA7-3547-4ADE-9F0D-80AE8BAA954B}"/>
    <dgm:cxn modelId="{EE433730-3A1A-4C22-8AC0-40EA3A52E1BC}" type="presOf" srcId="{581812D7-6A14-4037-96F0-DE05C690F389}" destId="{E16F2347-4742-4674-993C-38CFFE1E7871}" srcOrd="1" destOrd="0" presId="urn:microsoft.com/office/officeart/2005/8/layout/hList7"/>
    <dgm:cxn modelId="{501A7136-EEBE-4482-8C92-A565600892FA}" type="presOf" srcId="{581812D7-6A14-4037-96F0-DE05C690F389}" destId="{D475C031-3993-46F3-907C-098B3483E653}" srcOrd="0" destOrd="0" presId="urn:microsoft.com/office/officeart/2005/8/layout/hList7"/>
    <dgm:cxn modelId="{B556C251-362D-49D1-91F3-778B962F4E42}" type="presParOf" srcId="{FBD71046-C7B0-4920-A05F-53A23FEA2708}" destId="{EC75D79A-0CD1-46DE-875C-1CB070FF15D2}" srcOrd="0" destOrd="0" presId="urn:microsoft.com/office/officeart/2005/8/layout/hList7"/>
    <dgm:cxn modelId="{449D344F-0119-43DE-8934-3AF6134E4B19}" type="presParOf" srcId="{FBD71046-C7B0-4920-A05F-53A23FEA2708}" destId="{7A74A6AC-ADB3-4037-B427-A3D81F94F13D}" srcOrd="1" destOrd="0" presId="urn:microsoft.com/office/officeart/2005/8/layout/hList7"/>
    <dgm:cxn modelId="{0FFBB378-E94A-4CEF-88CC-11D64DE9ADAB}" type="presParOf" srcId="{7A74A6AC-ADB3-4037-B427-A3D81F94F13D}" destId="{5C36CA30-489F-4A3F-97DB-E97EE3C5AB71}" srcOrd="0" destOrd="0" presId="urn:microsoft.com/office/officeart/2005/8/layout/hList7"/>
    <dgm:cxn modelId="{0118BBB6-772E-4C1A-8320-09F344C21FAC}" type="presParOf" srcId="{5C36CA30-489F-4A3F-97DB-E97EE3C5AB71}" destId="{D475C031-3993-46F3-907C-098B3483E653}" srcOrd="0" destOrd="0" presId="urn:microsoft.com/office/officeart/2005/8/layout/hList7"/>
    <dgm:cxn modelId="{2A522745-EAA9-49E8-BC4F-49D478B03760}" type="presParOf" srcId="{5C36CA30-489F-4A3F-97DB-E97EE3C5AB71}" destId="{E16F2347-4742-4674-993C-38CFFE1E7871}" srcOrd="1" destOrd="0" presId="urn:microsoft.com/office/officeart/2005/8/layout/hList7"/>
    <dgm:cxn modelId="{B455DEBE-FD53-45D3-AD58-737FF7F110E3}" type="presParOf" srcId="{5C36CA30-489F-4A3F-97DB-E97EE3C5AB71}" destId="{58B84021-1314-443B-9FBD-16CC29CF9DA8}" srcOrd="2" destOrd="0" presId="urn:microsoft.com/office/officeart/2005/8/layout/hList7"/>
    <dgm:cxn modelId="{DFD665F4-466B-4BFA-BEF1-BFDFDD51B4C9}" type="presParOf" srcId="{5C36CA30-489F-4A3F-97DB-E97EE3C5AB71}" destId="{94FE4380-C555-44AB-A867-02DAFEB9F676}" srcOrd="3" destOrd="0" presId="urn:microsoft.com/office/officeart/2005/8/layout/hList7"/>
    <dgm:cxn modelId="{40F6B3E4-9347-4399-9B21-C3D573F22C8E}" type="presParOf" srcId="{7A74A6AC-ADB3-4037-B427-A3D81F94F13D}" destId="{96E225A6-FD37-4866-AE55-DA09AAEF751A}" srcOrd="1" destOrd="0" presId="urn:microsoft.com/office/officeart/2005/8/layout/hList7"/>
    <dgm:cxn modelId="{EA7F212C-C220-469E-A99B-E9ABD8186EF7}" type="presParOf" srcId="{7A74A6AC-ADB3-4037-B427-A3D81F94F13D}" destId="{D73AB619-0BE4-4642-89D6-D0A58B04CEBD}" srcOrd="2" destOrd="0" presId="urn:microsoft.com/office/officeart/2005/8/layout/hList7"/>
    <dgm:cxn modelId="{53BD3DB8-DC13-4934-AB56-E89FBCADB423}" type="presParOf" srcId="{D73AB619-0BE4-4642-89D6-D0A58B04CEBD}" destId="{00532CC2-A500-4896-9559-AEFCD6F5047B}" srcOrd="0" destOrd="0" presId="urn:microsoft.com/office/officeart/2005/8/layout/hList7"/>
    <dgm:cxn modelId="{891FB2BF-19F2-42B5-89EC-4E4589A4A4FB}" type="presParOf" srcId="{D73AB619-0BE4-4642-89D6-D0A58B04CEBD}" destId="{38F22681-D50A-4B04-853A-999C3451AA58}" srcOrd="1" destOrd="0" presId="urn:microsoft.com/office/officeart/2005/8/layout/hList7"/>
    <dgm:cxn modelId="{ADF0CE95-4291-4727-BFEB-472EC52EA081}" type="presParOf" srcId="{D73AB619-0BE4-4642-89D6-D0A58B04CEBD}" destId="{BB962EC6-52F6-44F0-A686-7B15BB9AB7CB}" srcOrd="2" destOrd="0" presId="urn:microsoft.com/office/officeart/2005/8/layout/hList7"/>
    <dgm:cxn modelId="{CA30497B-ACC2-4BB3-9088-CB513AEEA481}" type="presParOf" srcId="{D73AB619-0BE4-4642-89D6-D0A58B04CEBD}" destId="{58D4324C-6A89-41B5-820E-A14B15305849}" srcOrd="3" destOrd="0" presId="urn:microsoft.com/office/officeart/2005/8/layout/hList7"/>
    <dgm:cxn modelId="{DDE31FC3-0AFD-4A37-A156-71EA5BC4C387}" type="presParOf" srcId="{7A74A6AC-ADB3-4037-B427-A3D81F94F13D}" destId="{888854D8-9871-4351-A7B7-4AFB800330BB}" srcOrd="3" destOrd="0" presId="urn:microsoft.com/office/officeart/2005/8/layout/hList7"/>
    <dgm:cxn modelId="{727948C6-8693-4FD2-9265-DF309F50D586}" type="presParOf" srcId="{7A74A6AC-ADB3-4037-B427-A3D81F94F13D}" destId="{05C5B449-28E0-4E77-A128-26BEBA4A4BC2}" srcOrd="4" destOrd="0" presId="urn:microsoft.com/office/officeart/2005/8/layout/hList7"/>
    <dgm:cxn modelId="{4F400170-199D-4E16-8BE6-49D5526B5FBF}" type="presParOf" srcId="{05C5B449-28E0-4E77-A128-26BEBA4A4BC2}" destId="{A1F53267-BE88-4CE1-88D9-0A49EA350B14}" srcOrd="0" destOrd="0" presId="urn:microsoft.com/office/officeart/2005/8/layout/hList7"/>
    <dgm:cxn modelId="{5C7017C2-79F2-48EF-A6CE-20CFCDAD5913}" type="presParOf" srcId="{05C5B449-28E0-4E77-A128-26BEBA4A4BC2}" destId="{AEA27A0B-B951-4CB9-8D55-52F3182B0C38}" srcOrd="1" destOrd="0" presId="urn:microsoft.com/office/officeart/2005/8/layout/hList7"/>
    <dgm:cxn modelId="{792BE779-0DBE-46BE-8A7A-72FA6E311337}" type="presParOf" srcId="{05C5B449-28E0-4E77-A128-26BEBA4A4BC2}" destId="{8D630771-89C6-4077-A84E-C42272D38B18}" srcOrd="2" destOrd="0" presId="urn:microsoft.com/office/officeart/2005/8/layout/hList7"/>
    <dgm:cxn modelId="{8BA7997A-6098-4608-A1B3-0BA19C2D099E}" type="presParOf" srcId="{05C5B449-28E0-4E77-A128-26BEBA4A4BC2}" destId="{BCFEF35E-3508-4205-B4B8-2026902E09BC}" srcOrd="3" destOrd="0" presId="urn:microsoft.com/office/officeart/2005/8/layout/hList7"/>
    <dgm:cxn modelId="{B076C9F6-DF25-416D-A466-B714F311C32D}" type="presParOf" srcId="{7A74A6AC-ADB3-4037-B427-A3D81F94F13D}" destId="{1AD0434E-3A30-407C-91F9-16D9CFE3FDB1}" srcOrd="5" destOrd="0" presId="urn:microsoft.com/office/officeart/2005/8/layout/hList7"/>
    <dgm:cxn modelId="{DAF38A88-48D6-40D3-AE35-625CDFEB2FF7}" type="presParOf" srcId="{7A74A6AC-ADB3-4037-B427-A3D81F94F13D}" destId="{BBF10197-0774-44EA-A8B4-13EF9488BA27}" srcOrd="6" destOrd="0" presId="urn:microsoft.com/office/officeart/2005/8/layout/hList7"/>
    <dgm:cxn modelId="{9049D5D4-26EA-4EE7-A1A5-211CCAEF9FDA}" type="presParOf" srcId="{BBF10197-0774-44EA-A8B4-13EF9488BA27}" destId="{C37F94C5-1C49-418D-8DCB-B32CEA6FC7E4}" srcOrd="0" destOrd="0" presId="urn:microsoft.com/office/officeart/2005/8/layout/hList7"/>
    <dgm:cxn modelId="{CED318AE-34AE-41E2-9EC1-893C91028655}" type="presParOf" srcId="{BBF10197-0774-44EA-A8B4-13EF9488BA27}" destId="{71D516D2-0779-431F-BD6B-841E37AED630}" srcOrd="1" destOrd="0" presId="urn:microsoft.com/office/officeart/2005/8/layout/hList7"/>
    <dgm:cxn modelId="{72B4EDD2-F465-4EA1-BA4A-4170D962EA7D}" type="presParOf" srcId="{BBF10197-0774-44EA-A8B4-13EF9488BA27}" destId="{39C42053-5B77-4A01-9D7C-06F3427E5950}" srcOrd="2" destOrd="0" presId="urn:microsoft.com/office/officeart/2005/8/layout/hList7"/>
    <dgm:cxn modelId="{23DE0678-270F-4BBA-A5A2-DC9DBCC6B9D4}" type="presParOf" srcId="{BBF10197-0774-44EA-A8B4-13EF9488BA27}" destId="{D2A330CD-92F8-4294-B683-EF7AF6D1D2E3}" srcOrd="3" destOrd="0" presId="urn:microsoft.com/office/officeart/2005/8/layout/hList7"/>
    <dgm:cxn modelId="{3B747B2E-2E01-4DE0-89CB-FF19CAAFFFD9}" type="presParOf" srcId="{7A74A6AC-ADB3-4037-B427-A3D81F94F13D}" destId="{E7677469-D0B1-4EFF-ACC7-4B1B9CD691F5}" srcOrd="7" destOrd="0" presId="urn:microsoft.com/office/officeart/2005/8/layout/hList7"/>
    <dgm:cxn modelId="{6EBFDD40-B92E-4F8E-9745-9F2E3C133164}" type="presParOf" srcId="{7A74A6AC-ADB3-4037-B427-A3D81F94F13D}" destId="{56F13DBD-96DE-4C63-BBD3-3BE2F735E14F}" srcOrd="8" destOrd="0" presId="urn:microsoft.com/office/officeart/2005/8/layout/hList7"/>
    <dgm:cxn modelId="{474E690A-AED9-403E-B59C-D965EE396900}" type="presParOf" srcId="{56F13DBD-96DE-4C63-BBD3-3BE2F735E14F}" destId="{97B08FB0-425B-4D61-875F-E19FED8288E0}" srcOrd="0" destOrd="0" presId="urn:microsoft.com/office/officeart/2005/8/layout/hList7"/>
    <dgm:cxn modelId="{A2E5DD76-EE7A-4491-A15A-94847D4F69AE}" type="presParOf" srcId="{56F13DBD-96DE-4C63-BBD3-3BE2F735E14F}" destId="{B953BC14-668B-4C02-B0F2-4FBEE0B5924A}" srcOrd="1" destOrd="0" presId="urn:microsoft.com/office/officeart/2005/8/layout/hList7"/>
    <dgm:cxn modelId="{55725ED4-6904-4186-BD6B-7761B65FAEEF}" type="presParOf" srcId="{56F13DBD-96DE-4C63-BBD3-3BE2F735E14F}" destId="{DCE18307-B5E8-4DF7-9630-D91B215B6211}" srcOrd="2" destOrd="0" presId="urn:microsoft.com/office/officeart/2005/8/layout/hList7"/>
    <dgm:cxn modelId="{8AAA8AD6-18CA-45A8-85EC-EE61EF160823}" type="presParOf" srcId="{56F13DBD-96DE-4C63-BBD3-3BE2F735E14F}" destId="{4416E154-7C90-4A2D-9C51-CBDFA09F1E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C72A58-235B-443A-9E5A-3F7A3F64A13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2869F2-BBF7-4820-922E-ABE865692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56D8E-51B0-4AA6-A473-1AAC256057A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F77A-5CF0-4EA7-B994-456AB35A7AB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6471-82E1-42DA-B61F-A51B60F09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6997-568A-4C62-BBC7-518F299B09A5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CB2B0-D134-4243-ADBC-0DE4CA5AE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1484-8DC2-4B99-A8E8-0502640A3B1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4AAF9-2023-4119-A871-A5607CA15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0846-89D7-46B6-894E-569B1329E6E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CBF2-F2C1-4552-A995-65F893E9B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B2B8-AE6C-41ED-9B4A-A4FF9175001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87F1-1AA8-48E9-954E-5BF7BC8FB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15E7-EF54-4047-8FCD-CAE7D38A55C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2260-8347-4B53-A458-E4F8A4F0A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B948-D361-4F16-98BB-D1905B502384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47EF-5BC4-40B7-828D-AD75E01B8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35E5-8CF8-4CB5-B63E-8BBCC6EBA7EC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4A99-9265-4FBF-875A-5BD091CE1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1C74-8572-4E85-857E-A07B38C4B1CE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5AAF-D04B-4755-A46F-3A727CE47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98DA0-B457-403F-874A-E7AF616AC65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7FA694-F2F0-43B7-B274-4B1519615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A134-4D59-4F71-93E4-06A8FFE8F116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1A58-CED4-4065-9973-E1C5C7D32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A4C9B-EC2F-4BB4-AF72-003323821225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D8F46-188B-48E2-9383-F0E8DA60D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1" r:id="rId5"/>
    <p:sldLayoutId id="2147483752" r:id="rId6"/>
    <p:sldLayoutId id="2147483753" r:id="rId7"/>
    <p:sldLayoutId id="2147483758" r:id="rId8"/>
    <p:sldLayoutId id="2147483759" r:id="rId9"/>
    <p:sldLayoutId id="2147483754" r:id="rId10"/>
    <p:sldLayoutId id="2147483755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900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«СЕМЕЙНЫЙ ДЕТСКИЙ САД»</a:t>
            </a:r>
            <a:r>
              <a:rPr lang="ru-RU" sz="2900" cap="none" smtClean="0"/>
              <a:t/>
            </a:r>
            <a:br>
              <a:rPr lang="ru-RU" sz="2900" cap="none" smtClean="0"/>
            </a:br>
            <a:endParaRPr lang="ru-RU" sz="2900" cap="none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20589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7875587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СДС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Организация питания в СДС возлагается на воспитателя, который несёт ответственность за проведение профилактических мероприятий, соблюдение санитарно-гигиенических норм, режима и качества питания воспитанников. </a:t>
            </a:r>
          </a:p>
          <a:p>
            <a:r>
              <a:rPr lang="ru-RU" smtClean="0"/>
              <a:t>На организацию питания в СДС предусматривается финансирование из бюджета города Москвы </a:t>
            </a:r>
            <a:r>
              <a:rPr lang="ru-RU" sz="1200" smtClean="0"/>
              <a:t>(приказ Департамента образования г. Москвы от 15.02.2008 №48 «О финансировании об организации питания детей в семейных детских садах») </a:t>
            </a:r>
          </a:p>
          <a:p>
            <a:r>
              <a:rPr lang="ru-RU" smtClean="0"/>
              <a:t>в размере:</a:t>
            </a:r>
          </a:p>
          <a:p>
            <a:r>
              <a:rPr lang="ru-RU" smtClean="0"/>
              <a:t>108.46 рублей на одного воспитанника в день в возрасте до 3 лет</a:t>
            </a:r>
          </a:p>
          <a:p>
            <a:r>
              <a:rPr lang="ru-RU" smtClean="0"/>
              <a:t>133.05 рублей на одного воспитанника в день  в возрасте от 3 до 7 лет.</a:t>
            </a:r>
          </a:p>
          <a:p>
            <a:r>
              <a:rPr lang="ru-RU" smtClean="0"/>
              <a:t>Средства бюджета перечисляются Учреждением на специально открытый лицевой счет воспитателя СДС в Сберегательном банке РФ ежемесячно.</a:t>
            </a:r>
          </a:p>
          <a:p>
            <a:r>
              <a:rPr lang="ru-RU" smtClean="0"/>
              <a:t>Воспитатель СДС  осуществляет расходование перечисленных средств в соответствии с действующим законодательством, </a:t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3634" y="4941168"/>
            <a:ext cx="2780627" cy="1740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Медицинское обслуживание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218112"/>
          </a:xfrm>
        </p:spPr>
        <p:txBody>
          <a:bodyPr/>
          <a:lstStyle/>
          <a:p>
            <a:r>
              <a:rPr lang="ru-RU" smtClean="0"/>
              <a:t>Медицинское обслуживание обеспечивается медицинским персоналом, закрепленным за  Учреждением, который в пределах своей компетенции осуществляет проведение лечебно-профилактических мероприятий, периодический контроль за организацией питания детей в СДС,  соблюдение санитарно-гигиенических норм. </a:t>
            </a:r>
          </a:p>
          <a:p>
            <a:r>
              <a:rPr lang="ru-RU" smtClean="0"/>
              <a:t>Воспитатель СДС проходит периодическое бесплатное медицинское обследование в установленном порядке.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3141663"/>
            <a:ext cx="2246312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663" y="1412875"/>
            <a:ext cx="4391025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ru-RU" sz="2000" smtClean="0"/>
              <a:t>Семейный детский сад существует на базе государственного, но является самостоятельной и довольно закрытой моделью дошкольного учреждения</a:t>
            </a:r>
          </a:p>
          <a:p>
            <a:pPr marL="0" indent="0">
              <a:lnSpc>
                <a:spcPct val="80000"/>
              </a:lnSpc>
            </a:pPr>
            <a:r>
              <a:rPr lang="ru-RU" sz="2000" smtClean="0"/>
              <a:t>Мама-педагог выполняет одновременно несколько функций: воспитателя, няни, повара</a:t>
            </a:r>
          </a:p>
          <a:p>
            <a:pPr marL="0" indent="0">
              <a:lnSpc>
                <a:spcPct val="80000"/>
              </a:lnSpc>
            </a:pPr>
            <a:r>
              <a:rPr lang="ru-RU" sz="2000" smtClean="0"/>
              <a:t>Материально-методическая база СДС существенно отличается от стационарного детского сада</a:t>
            </a:r>
          </a:p>
          <a:p>
            <a:pPr marL="0" indent="0">
              <a:lnSpc>
                <a:spcPct val="80000"/>
              </a:lnSpc>
            </a:pPr>
            <a:r>
              <a:rPr lang="ru-RU" sz="2000" smtClean="0"/>
              <a:t>Группа СДС разновозрастная, одновременно могут быть представлены все возрастные  категории детей дошкольного возраста</a:t>
            </a:r>
          </a:p>
          <a:p>
            <a:pPr marL="0" indent="0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СДС с точки зрения организации образовательной деятельности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3843337" cy="42560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образовательного процесса СДС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822325" y="1196975"/>
            <a:ext cx="7521575" cy="4824413"/>
          </a:xfrm>
        </p:spPr>
        <p:txBody>
          <a:bodyPr/>
          <a:lstStyle/>
          <a:p>
            <a:r>
              <a:rPr lang="ru-RU" smtClean="0"/>
              <a:t>Содержание образовательного процесса СДС определяется программами Учреждения.</a:t>
            </a:r>
            <a:br>
              <a:rPr lang="ru-RU" smtClean="0"/>
            </a:br>
            <a:endParaRPr lang="ru-RU" smtClean="0"/>
          </a:p>
          <a:p>
            <a:r>
              <a:rPr lang="ru-RU" smtClean="0"/>
              <a:t>Занятия с детьми в СДС проводятся в индивидуальной и групповой формах. Занятия и другие виды деятельности могут проводиться как в СДС, так и в Учреждении.</a:t>
            </a:r>
          </a:p>
          <a:p>
            <a:endParaRPr lang="ru-RU" smtClean="0"/>
          </a:p>
          <a:p>
            <a:r>
              <a:rPr lang="ru-RU" smtClean="0"/>
              <a:t>Групповую и индивидуальную работу в СДС проводит воспитатель, в Учреждении указанную работу проводят другие работники Учреждения. Указанная работа регламентируется графиками работы, образовательной программой Учреждения, режимом дня, расписанием занятий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762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работы СДС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1638300"/>
          <a:ext cx="7775575" cy="438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5972"/>
                <a:gridCol w="3149170"/>
                <a:gridCol w="3241722"/>
              </a:tblGrid>
              <a:tr h="432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Младенческий,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ранний  возраст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Дошкольный возраст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</a:tr>
              <a:tr h="372035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8582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8.30- </a:t>
                      </a:r>
                      <a:r>
                        <a:rPr lang="ru-RU" sz="1200" dirty="0">
                          <a:effectLst/>
                        </a:rPr>
                        <a:t>9.00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Завтрак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Завтрак. Самообслуживание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2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9.00 – 9.10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Развивающая деятельность воспитателя с ребенком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Самостоятельная игровая деятельность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3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9.10 – 9.30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Самостоятельная предметная деятельность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Образовательная деятельность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2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9.30 – 11.45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прогулке. Прогулка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000" i="0" dirty="0" smtClean="0">
                          <a:effectLst/>
                        </a:rPr>
                        <a:t>Образовательная  деятельность в условиях ГБОУ</a:t>
                      </a:r>
                      <a:endParaRPr lang="ru-RU" sz="10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11.30 – 12.00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обеду. Обед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12.00 - 15.00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ко сну. Дневной сон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15.00 - 15.15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Подъем. Подготовка к полднику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15.15 - 15.30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Полдник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15.30 - </a:t>
                      </a:r>
                      <a:r>
                        <a:rPr lang="ru-RU" sz="1200" dirty="0" smtClean="0">
                          <a:effectLst/>
                        </a:rPr>
                        <a:t>15.42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Развивающая деятельность воспитателя с ребенком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Самостоятельная игровая деятельность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15.45 – </a:t>
                      </a:r>
                      <a:r>
                        <a:rPr lang="ru-RU" sz="1200" i="1" dirty="0" smtClean="0">
                          <a:effectLst/>
                        </a:rPr>
                        <a:t>16.12*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Подготовка к прогулке. </a:t>
                      </a:r>
                      <a:r>
                        <a:rPr lang="ru-RU" sz="1200" i="1" dirty="0" smtClean="0">
                          <a:effectLst/>
                        </a:rPr>
                        <a:t>Прогулка*</a:t>
                      </a:r>
                      <a:endParaRPr lang="ru-RU" sz="1000" i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16.15 - </a:t>
                      </a:r>
                      <a:r>
                        <a:rPr lang="ru-RU" sz="1200" i="1" dirty="0" smtClean="0">
                          <a:effectLst/>
                        </a:rPr>
                        <a:t>16.35*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Образовательная  деятельность в условиях </a:t>
                      </a:r>
                      <a:r>
                        <a:rPr lang="ru-RU" sz="1200" i="1" dirty="0" smtClean="0">
                          <a:effectLst/>
                        </a:rPr>
                        <a:t>ГБОУ*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91" marR="5819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48" name="Rectangle 1"/>
          <p:cNvSpPr>
            <a:spLocks noChangeArrowheads="1"/>
          </p:cNvSpPr>
          <p:nvPr/>
        </p:nvSpPr>
        <p:spPr bwMode="auto">
          <a:xfrm>
            <a:off x="684213" y="1052513"/>
            <a:ext cx="755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85825" algn="l"/>
              </a:tabLst>
            </a:pPr>
            <a:r>
              <a:rPr lang="ru-RU" altLang="ru-RU" sz="1600" b="1">
                <a:cs typeface="Times New Roman" pitchFamily="18" charset="0"/>
              </a:rPr>
              <a:t>ПРИМЕРНЫЙ РЕЖИМ ДНЯ </a:t>
            </a:r>
            <a:endParaRPr lang="ru-RU" altLang="ru-RU" sz="1000">
              <a:cs typeface="Times New Roman" pitchFamily="18" charset="0"/>
            </a:endParaRPr>
          </a:p>
          <a:p>
            <a:pPr algn="ctr" eaLnBrk="0" hangingPunct="0">
              <a:tabLst>
                <a:tab pos="885825" algn="l"/>
              </a:tabLst>
            </a:pPr>
            <a:r>
              <a:rPr lang="ru-RU" altLang="ru-RU" sz="1600" b="1">
                <a:cs typeface="Times New Roman" pitchFamily="18" charset="0"/>
              </a:rPr>
              <a:t>структурного подразделения «Семейный детский сад»</a:t>
            </a:r>
            <a:endParaRPr lang="ru-RU" altLang="ru-RU" sz="1000">
              <a:cs typeface="Times New Roman" pitchFamily="18" charset="0"/>
            </a:endParaRPr>
          </a:p>
        </p:txBody>
      </p:sp>
      <p:sp>
        <p:nvSpPr>
          <p:cNvPr id="29749" name="Прямоугольник 5"/>
          <p:cNvSpPr>
            <a:spLocks noChangeArrowheads="1"/>
          </p:cNvSpPr>
          <p:nvPr/>
        </p:nvSpPr>
        <p:spPr bwMode="auto">
          <a:xfrm>
            <a:off x="696913" y="6194425"/>
            <a:ext cx="5530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885825" algn="l"/>
              </a:tabLst>
            </a:pPr>
            <a:r>
              <a:rPr lang="ru-RU" altLang="ru-RU" sz="1100" i="1">
                <a:cs typeface="Times New Roman" pitchFamily="18" charset="0"/>
              </a:rPr>
              <a:t>*Окончание рабочего времени воспитателя СДС</a:t>
            </a:r>
          </a:p>
          <a:p>
            <a:pPr eaLnBrk="0" hangingPunct="0">
              <a:tabLst>
                <a:tab pos="885825" algn="l"/>
              </a:tabLst>
            </a:pPr>
            <a:r>
              <a:rPr lang="ru-RU" altLang="ru-RU" sz="1100" i="1"/>
              <a:t>Продолжительность рабочего времени воспитателя СДС – 7 часов 12 минут</a:t>
            </a:r>
            <a:endParaRPr lang="ru-RU" altLang="ru-RU" sz="11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7521575" cy="758825"/>
          </a:xfrm>
        </p:spPr>
        <p:txBody>
          <a:bodyPr/>
          <a:lstStyle/>
          <a:p>
            <a:pPr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РАСПИСАНИЕ  </a:t>
            </a:r>
            <a:b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деятельности </a:t>
            </a:r>
            <a:b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структурного подразделения «Семейный детский сад»</a:t>
            </a:r>
            <a:b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61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504"/>
                <a:gridCol w="3456384"/>
                <a:gridCol w="3322712"/>
              </a:tblGrid>
              <a:tr h="2196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День недели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Младенческий, ранний возраст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Дошкольный возраст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</a:tr>
              <a:tr h="219625">
                <a:tc rowSpan="2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Понедельник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Коммуникация – «Я люблю поговорить»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Социализация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Музыка - «А я музыку люблю, я танцую, и пою»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effectLst/>
                        </a:rPr>
                        <a:t>Музыка </a:t>
                      </a:r>
                      <a:r>
                        <a:rPr lang="ru-RU" sz="1200" i="0" dirty="0">
                          <a:effectLst/>
                        </a:rPr>
                        <a:t>*</a:t>
                      </a:r>
                      <a:r>
                        <a:rPr lang="ru-RU" sz="1200" dirty="0" smtClean="0">
                          <a:effectLst/>
                        </a:rPr>
                        <a:t>                                                     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rowSpan="2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Вторник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Сенсорное развитие – «Я продолжаю учиться действовать с предметами»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Коммуникация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Физическая культура  -  «Мне надо много двигаться»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effectLst/>
                        </a:rPr>
                        <a:t>Физическая культура </a:t>
                      </a:r>
                      <a:r>
                        <a:rPr lang="ru-RU" sz="1200" i="1" dirty="0" smtClean="0">
                          <a:effectLst/>
                        </a:rPr>
                        <a:t>*                                  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rowSpan="2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Среда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Чтение художественной литературы – «Покажите мне спектакль»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Познание (математическое развитие)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Художественное творчество – «Взял я в руки карандаш» (2 г.ж.), «Как живу я и расту в стране Акварелии» (3.г.ж.)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Художественное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rowSpan="2">
                  <a:txBody>
                    <a:bodyPr/>
                    <a:lstStyle/>
                    <a:p>
                      <a:r>
                        <a:rPr lang="ru-RU" sz="900">
                          <a:effectLst/>
                        </a:rPr>
                        <a:t>Четверг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Сенсорное развитие – «Я продолжаю учиться действовать с предметами»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Познание /Чтение художественной литературы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Музыка - «А я музыку люблю, я танцую, и пою»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effectLst/>
                        </a:rPr>
                        <a:t>Музыка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*                                                     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rowSpan="2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Пятница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Художественное творчество – «Взял я в руки карандаш»  «Как живу я и расту в стране Акварелии» (3.г.ж.)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Художественное творчество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  <a:tr h="43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Физическая культура -  «Мне надо много двигаться»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effectLst/>
                        </a:rPr>
                        <a:t>Физическая культура </a:t>
                      </a:r>
                      <a:r>
                        <a:rPr lang="ru-RU" sz="1200" i="1" dirty="0" smtClean="0">
                          <a:effectLst/>
                        </a:rPr>
                        <a:t>*                                  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68" marR="43568" marT="0" marB="0"/>
                </a:tc>
              </a:tr>
            </a:tbl>
          </a:graphicData>
        </a:graphic>
      </p:graphicFrame>
      <p:sp>
        <p:nvSpPr>
          <p:cNvPr id="30767" name="Rectangle 1"/>
          <p:cNvSpPr>
            <a:spLocks noChangeArrowheads="1"/>
          </p:cNvSpPr>
          <p:nvPr/>
        </p:nvSpPr>
        <p:spPr bwMode="auto">
          <a:xfrm>
            <a:off x="611188" y="6021388"/>
            <a:ext cx="1838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000">
                <a:cs typeface="Times New Roman" pitchFamily="18" charset="0"/>
              </a:rPr>
              <a:t>* </a:t>
            </a:r>
            <a:r>
              <a:rPr lang="ru-RU" altLang="ru-RU" sz="1000" i="1">
                <a:cs typeface="Times New Roman" pitchFamily="18" charset="0"/>
              </a:rPr>
              <a:t>в условиях детского сада</a:t>
            </a: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7519988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взаимодействия   </a:t>
            </a:r>
            <a:b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Семейного </a:t>
            </a:r>
            <a:r>
              <a:rPr lang="ru-RU" alt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детского сада </a:t>
            </a:r>
            <a:r>
              <a:rPr lang="ru-RU" alt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педагогами ГБОУ</a:t>
            </a:r>
            <a:r>
              <a:rPr lang="ru-RU" altLang="ru-RU" sz="1800" cap="non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1800" cap="non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9600" cy="516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600"/>
                <a:gridCol w="3024336"/>
                <a:gridCol w="289066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Вид деятельности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Ответственные специалисты ДОУ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Дата и время проведения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</a:tr>
              <a:tr h="46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Первичный патронаж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д/с, старший воспитатель,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педагог-психолог, старшая медсестра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начале учебного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  <a:tr h="67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Помощь в организации распорядка дня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воспитатель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учебного года/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 (по запросу)</a:t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  <a:tr h="46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Помощь в оформлении и ведении документации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Старший воспитатель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учебного года 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 (по запросу)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  <a:tr h="46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Организация образовательной деятельности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Специалисты: музыкальный руководитель, воспитатель по физкультуре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соответствии  с расписанием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  <a:tr h="93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Консультации со специалистами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Специалисты детского сада: старший воспитатель, педагог-психолог, учитель-логопед, старшая медсестра, музыкальный руководитель, воспитатель по физкультуре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 (по запросу)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  <a:tr h="700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Посещение праздников, развлечений в ГБОУ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д/с, старший воспитатель, музыкальный руководитель, воспитатель по физкультуре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</a:t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  <a:tr h="1167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Целевое посещение семьи: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организация питания, санитарно-гигиеническое состояние помещения, организация образовательной деятельности и пр.)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 д/с, старший воспитатель, старшая медсестра, педагог- психолог, учитель- логопед, </a:t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года (по запросу)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315" marR="6031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взаимодействия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632296">
            <a:off x="6194901" y="532903"/>
            <a:ext cx="2582911" cy="1715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965816">
            <a:off x="278660" y="383590"/>
            <a:ext cx="2605722" cy="1730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48811" y="4777264"/>
            <a:ext cx="2714132" cy="1963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48811" y="2394862"/>
            <a:ext cx="2759094" cy="2069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713957">
            <a:off x="473064" y="4525439"/>
            <a:ext cx="2555776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15656" y="311173"/>
            <a:ext cx="2307555" cy="1730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368865">
            <a:off x="6259462" y="2955726"/>
            <a:ext cx="2517744" cy="335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2907" y="2420888"/>
            <a:ext cx="2496276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096963"/>
            <a:ext cx="5472113" cy="51403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ru-RU" sz="1600" smtClean="0"/>
              <a:t>Содержание комплекта документации воспитателя СДС: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Список литературы с комментариями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Планы работы 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Расписание занятий в семейном детском саду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Расписание работы специалистов ДОУ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Самоконтроль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Консультации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Памятки</a:t>
            </a:r>
          </a:p>
          <a:p>
            <a:pPr marL="0" indent="0">
              <a:lnSpc>
                <a:spcPct val="80000"/>
              </a:lnSpc>
              <a:buFont typeface="Arial" charset="0"/>
              <a:buChar char="•"/>
            </a:pPr>
            <a:r>
              <a:rPr lang="ru-RU" sz="1600" smtClean="0"/>
              <a:t>Рекомендации</a:t>
            </a:r>
          </a:p>
          <a:p>
            <a:pPr marL="0" indent="0">
              <a:lnSpc>
                <a:spcPct val="80000"/>
              </a:lnSpc>
            </a:pPr>
            <a:endParaRPr lang="ru-RU" sz="1100" smtClean="0"/>
          </a:p>
          <a:p>
            <a:pPr marL="0" indent="0">
              <a:lnSpc>
                <a:spcPct val="80000"/>
              </a:lnSpc>
            </a:pPr>
            <a:endParaRPr lang="ru-RU" sz="1100" smtClean="0"/>
          </a:p>
          <a:p>
            <a:pPr marL="0" indent="0">
              <a:lnSpc>
                <a:spcPct val="80000"/>
              </a:lnSpc>
            </a:pPr>
            <a:endParaRPr lang="ru-RU" sz="1100" smtClean="0"/>
          </a:p>
          <a:p>
            <a:pPr marL="0" indent="0">
              <a:lnSpc>
                <a:spcPct val="80000"/>
              </a:lnSpc>
            </a:pPr>
            <a:endParaRPr lang="ru-RU" sz="1100" smtClean="0"/>
          </a:p>
          <a:p>
            <a:pPr marL="0" indent="0">
              <a:lnSpc>
                <a:spcPct val="80000"/>
              </a:lnSpc>
            </a:pPr>
            <a:endParaRPr lang="ru-RU" sz="1100" smtClean="0"/>
          </a:p>
          <a:p>
            <a:pPr marL="0" indent="0">
              <a:lnSpc>
                <a:spcPct val="80000"/>
              </a:lnSpc>
            </a:pPr>
            <a:endParaRPr lang="ru-RU" sz="1100" smtClean="0"/>
          </a:p>
          <a:p>
            <a:pPr marL="0" indent="0">
              <a:lnSpc>
                <a:spcPct val="80000"/>
              </a:lnSpc>
            </a:pPr>
            <a:r>
              <a:rPr lang="ru-RU" sz="1400" smtClean="0"/>
              <a:t>Воспитателю СДС предоставляется полный комплект методических разработок по ведению занятий и рекомендаций по организации развивающей среды. Педагог  семейного детского сада пользуется готовыми разработками, последовательно выполняя методические рекомендации</a:t>
            </a:r>
          </a:p>
          <a:p>
            <a:pPr marL="0" indent="0">
              <a:lnSpc>
                <a:spcPct val="80000"/>
              </a:lnSpc>
            </a:pPr>
            <a:endParaRPr lang="ru-RU" sz="11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 для педагога семейного детского сада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008063"/>
            <a:ext cx="20732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04025" y="2852738"/>
            <a:ext cx="1997075" cy="27495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688013"/>
          </a:xfrm>
        </p:spPr>
        <p:txBody>
          <a:bodyPr/>
          <a:lstStyle/>
          <a:p>
            <a:r>
              <a:rPr lang="ru-RU" smtClean="0"/>
              <a:t>Се­мья для ребенка — это место его рождения и становления физического и духовного. </a:t>
            </a:r>
          </a:p>
          <a:p>
            <a:r>
              <a:rPr lang="ru-RU" smtClean="0"/>
              <a:t>Семейное воспитание имеет ряд преимуществ, включая в традиционную систему воспитания новые формы и методы, доказывая, что ограниченное пространство квартиры не является помехой для полноценного развития детей. Именно в семье ребенок получает азы знаний об окру­жающем мире, а при высоком культурном и образовательном потенциале родителей — продолжает получать не толь­ко азы, но и саму культуру всю свою жизнь.</a:t>
            </a:r>
          </a:p>
          <a:p>
            <a:r>
              <a:rPr lang="ru-RU" smtClean="0"/>
              <a:t>Суть проекта заключается в том, что семейный детский сад создается на базе государственного образовательного уч­реждения как его структурное подразделение, находится по месту проживания семьи, финансирование осуществляется из городского бюджета, штат включает воспитателя, причем на эту должность назначается один из родителей, и педаго­гов образовательного учреждения.</a:t>
            </a:r>
          </a:p>
          <a:p>
            <a:r>
              <a:rPr lang="ru-RU" smtClean="0"/>
              <a:t>Сохранение психологически комфортной ат­мосферы в семье, здоровья и психики детей, сохранение ре­бенка как личности и приоритет индивидуального подхода, мобильность семьи в части посещения театров, музеев, раз­нообразных секций, кружков, различных развлекательных мероприятий – вот ряд преимуществ семейного воспитания. 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4751047"/>
            <a:ext cx="4104456" cy="210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контроля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827088" y="1412875"/>
            <a:ext cx="7521575" cy="3671888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Администрация Учреждения осуществляет контроль за функционированием СДС, а также оказывает ему методическую помощь.</a:t>
            </a:r>
          </a:p>
          <a:p>
            <a:r>
              <a:rPr lang="ru-RU" smtClean="0"/>
              <a:t>Организация контроля в СДС осуществляется по трем направлениям:</a:t>
            </a:r>
          </a:p>
          <a:p>
            <a:r>
              <a:rPr lang="ru-RU" i="1" smtClean="0"/>
              <a:t>Инструктивно-директивное. </a:t>
            </a:r>
            <a:r>
              <a:rPr lang="ru-RU" smtClean="0"/>
              <a:t>Контроль знания и понимания педагогом основополагающих документов (инструкций, программ, методик  дошкольного воспитания)</a:t>
            </a:r>
          </a:p>
          <a:p>
            <a:r>
              <a:rPr lang="ru-RU" i="1" smtClean="0"/>
              <a:t>Аналитико-информационное.</a:t>
            </a:r>
            <a:r>
              <a:rPr lang="ru-RU" smtClean="0"/>
              <a:t> Определение уровня знаний, умений и навыков педагогической деятельности воспитателя СДС</a:t>
            </a:r>
          </a:p>
          <a:p>
            <a:r>
              <a:rPr lang="ru-RU" i="1" smtClean="0"/>
              <a:t>Информационно-конструктирующее.</a:t>
            </a:r>
            <a:r>
              <a:rPr lang="ru-RU" smtClean="0"/>
              <a:t> Установление динамики развития детей, подбор оптимальных форм и методов работы.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контроля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84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Контроль в большинстве случаев проводится путем косвенного получения информации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Оперативный контроль: </a:t>
            </a:r>
            <a:r>
              <a:rPr lang="ru-RU" dirty="0" smtClean="0"/>
              <a:t>информация собирается путем бесед с мамой-воспитателем, делаются выводы из консультаций и занятий с детьми психолога, специалистов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Предупредительный контроль:</a:t>
            </a:r>
            <a:r>
              <a:rPr lang="ru-RU" dirty="0" smtClean="0"/>
              <a:t> цель – оказать помощь в решении назревающих проблем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Тематический контроль: </a:t>
            </a:r>
            <a:r>
              <a:rPr lang="ru-RU" dirty="0" smtClean="0"/>
              <a:t>воспитатель СДС в начале учебного года знакомится с годовым планом работы учреждения, в период проведения тематического контроля получает план его проведения, по возможности посещает открытые занятия, мастер-классы, готовит сообщение о результатах работы. В справке о проведении тематического контроля указывают результаты деятельности СДС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Фронтальный контроль: </a:t>
            </a:r>
            <a:r>
              <a:rPr lang="ru-RU" dirty="0" smtClean="0"/>
              <a:t>по результатам выполнения образовательной программы мама-воспитатель совместно со старшим воспитателем и специалистами проводит анализ выполнения программы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Прекращение деятельности СДС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5353050"/>
          </a:xfrm>
        </p:spPr>
        <p:txBody>
          <a:bodyPr>
            <a:normAutofit/>
          </a:bodyPr>
          <a:lstStyle/>
          <a:p>
            <a:r>
              <a:rPr lang="ru-RU" smtClean="0"/>
              <a:t>Помимо оснований прекращения деятельности Учреждения, СДС прекращает свою деятельность в случаях:</a:t>
            </a:r>
          </a:p>
          <a:p>
            <a:r>
              <a:rPr lang="ru-RU" smtClean="0"/>
              <a:t>•	перемены места жительства многодетной семьи, </a:t>
            </a:r>
          </a:p>
          <a:p>
            <a:r>
              <a:rPr lang="ru-RU" smtClean="0"/>
              <a:t>•	повторного в течение календарного года не</a:t>
            </a:r>
            <a:r>
              <a:rPr lang="en-US" smtClean="0"/>
              <a:t> </a:t>
            </a:r>
            <a:r>
              <a:rPr lang="ru-RU" smtClean="0"/>
              <a:t>предоставления финансового отчета воспитателем СДС  заведующему Учреждения;</a:t>
            </a:r>
          </a:p>
          <a:p>
            <a:r>
              <a:rPr lang="ru-RU" smtClean="0"/>
              <a:t>•	увольнения воспитателя СДС;</a:t>
            </a:r>
          </a:p>
          <a:p>
            <a:r>
              <a:rPr lang="ru-RU" smtClean="0"/>
              <a:t>•	по заявлению родителя (законного представителя) воспитанника СДС;</a:t>
            </a:r>
          </a:p>
          <a:p>
            <a:r>
              <a:rPr lang="ru-RU" smtClean="0"/>
              <a:t>•	не</a:t>
            </a:r>
            <a:r>
              <a:rPr lang="en-US" smtClean="0"/>
              <a:t> </a:t>
            </a:r>
            <a:r>
              <a:rPr lang="ru-RU" smtClean="0"/>
              <a:t>доукомплектования СДС, в том числе в результате достижения одним из воспитанников возраста 7 лет, или его приема в другое общеобразовательное учреждение;</a:t>
            </a:r>
          </a:p>
          <a:p>
            <a:r>
              <a:rPr lang="ru-RU" smtClean="0"/>
              <a:t>•	по решению Учредителя Учреждения и (или) вышестоящего органа управления образованием.</a:t>
            </a:r>
          </a:p>
          <a:p>
            <a:endParaRPr lang="ru-RU" smtClean="0"/>
          </a:p>
          <a:p>
            <a:r>
              <a:rPr lang="ru-RU" smtClean="0"/>
              <a:t>При прекращении деятельности СДС воспитанники дошкольного возраста при наличии свободных мест зачисляются в соответствующие группы Учреждения. В случае отсутствия свободных мест в Учреждении по заявлению родителей (законных представителей) воспитанники СДС, прекратившего деятельность, переводятся в другое дошкольное учреждение.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семейный детский сад?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7519987" cy="4176713"/>
          </a:xfrm>
        </p:spPr>
        <p:txBody>
          <a:bodyPr/>
          <a:lstStyle/>
          <a:p>
            <a:r>
              <a:rPr lang="ru-RU" smtClean="0"/>
              <a:t>Семейный детский сад организуется в семьях, имеющих трех и более детей в возрасте от 2 месяцев до 7 лет, в квартире, где живут малыши.</a:t>
            </a:r>
          </a:p>
          <a:p>
            <a:r>
              <a:rPr lang="ru-RU" smtClean="0"/>
              <a:t>Семейные детские сады создаются </a:t>
            </a:r>
          </a:p>
          <a:p>
            <a:pPr>
              <a:buFontTx/>
              <a:buChar char="-"/>
            </a:pPr>
            <a:r>
              <a:rPr lang="ru-RU" smtClean="0"/>
              <a:t>для поддержки многодетных семей, </a:t>
            </a:r>
          </a:p>
          <a:p>
            <a:pPr>
              <a:buFontTx/>
              <a:buChar char="-"/>
            </a:pPr>
            <a:r>
              <a:rPr lang="ru-RU" smtClean="0"/>
              <a:t>трудоустройства многодетных без отрыва от воспитания детей, </a:t>
            </a:r>
          </a:p>
          <a:p>
            <a:pPr>
              <a:buFontTx/>
              <a:buChar char="-"/>
            </a:pPr>
            <a:r>
              <a:rPr lang="ru-RU" smtClean="0"/>
              <a:t>расширения форм дошкольного образования, в том числе для детей с проблемами здоровья и развития.</a:t>
            </a:r>
          </a:p>
          <a:p>
            <a:r>
              <a:rPr lang="ru-RU" smtClean="0"/>
              <a:t>На должность воспитателя семейного детского сада назначается родитель (законный представитель) многодетной семьи, в которой создается семейный детский сад.</a:t>
            </a:r>
          </a:p>
          <a:p>
            <a:endParaRPr lang="ru-RU" smtClean="0"/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221163"/>
            <a:ext cx="2043112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831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семейных детских садов регламентируют следующие 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нормативные акты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412875"/>
            <a:ext cx="7704137" cy="49688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Федеральный закон «Об образовании в Российской Федерации» от 29.12.2014 № 273-ФЗ (п. 21 ст.21,22)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СанПиН 2.4.1.3049-13 от 15.05.2013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/>
              <a:t>Постановление Правительства Москвы от 30 октября 2007 г. № 951-ПП «Об утверждении примерного положения об организации деятельности семейного детского сада»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Приказ Департамента образования г. Москвы от 20 декабря 2007 г. N 984 "О реализации постановления Правительства Москвы от 30 октября 2007 года N 951-ПП "Об утверждении примерного положения об организации деятельности семейного детского сада"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Приказ Департамента образования г. Москвы от 15 февраля 2008 г. N 48 "О финансировании организации питания детей в семейных детских садах"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Приказ Департамента образования города Москвы от 01 апреля 2013 г  № 145 «О внесении изменений в приказ Департамента образования города Москвы от 15 февраля 2008 г. № 48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Устав ГБОУ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другие нормативно-правовые акты по вопросам образования, социальной защиты прав и интересов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7521575" cy="615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предмет деятельности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семейного детского сада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7894637" cy="4032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СДС организуется в целях: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поддержки многодетных семей;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предоставления многодетным родителям возможности трудоустройства, не прерывая процесса воспитания детей;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развития новых форм дошкольного образования с реализацией на практике индивидуального подхода в воспитании ребенка;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расширения форм дошкольного образования для детей с проблемами в здоровье и развитии.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Предметом деятельности СДС является воспитание, обучение, присмотр, уход и оздоровление детей </a:t>
            </a:r>
            <a:r>
              <a:rPr lang="ru-RU" i="1" dirty="0" smtClean="0"/>
              <a:t>в возрасте от 2 месяцев до 7 лет</a:t>
            </a:r>
            <a:r>
              <a:rPr lang="ru-RU" dirty="0" smtClean="0"/>
              <a:t> и реализация программ дошкольного образования, дополнительных образовательных программ в соответствии с предметом деятельности Учреждения.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260350"/>
            <a:ext cx="7521575" cy="936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деятельности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семейного  детского сада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СДС открывается приказом Окружного управления образования Департамента образования города Москвы на основании заявления заведующего ГБОУ  при наличии письменного заявления родителя (законного представителя) многодетной семьи с приложением необходимых документов в установленном порядке.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       Копия книжки многодетной семьи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smtClean="0"/>
              <a:t>       Копия паспорта родителя (законного представителя)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       Копии свидетельств о рождении каждого ребенка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       Медицинская карта 26-У на каждого ребенка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СДС организуется в многодетных семьях, имеющих 3 и более детей в возрасте от 2 месяцев до 7 лет, по месту проживания данной семьи. В случае, если в многодетной семье имеется один или двое детей дошкольного возраста, организация СДС допускается при условии приема детей дошкольного возраста из других многодетных семей.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СДС работает по пятидневной рабочей неделе.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 должность воспитателя СДС назначается родитель (законный представитель) многодетной семьи, в которой создается СДС. Трудовые отношения воспитателя семейного детского сада и Учреждения регулируются в соответствии с требованиями трудового законодательства РФ, Уставом Учреждения.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 работе с детьми «Семейного детского сада» привлекаются педагогические кадры ГБОУ: воспитатель по физкультуре, музыкальный руководитель, педагог-психолог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Старший воспитатель оказывает методическую и консультационную помощь, координирует взаимодействия педагогических кадров,  осуществляет контроль работы семейного детского сада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воспитателю СДС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40576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Если группы семейного воспитания  являются структурными подразделениями ДОО, то к воспитателям данных групп применяются нормы соответствующего законодательства: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Федерального закона от 29.12.2012 № 273-ФЗ «Об образовании в Российской Федерации» (ч.1 ст. 46)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Приказа 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26.08.2010 № 761н (раздел «Квалификационные характеристики должностей работников образования»)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 именно, </a:t>
            </a:r>
            <a:r>
              <a:rPr lang="ru-RU" sz="1700" i="1" dirty="0" smtClean="0"/>
              <a:t>требования к квалификации по должности воспитателя</a:t>
            </a:r>
            <a:r>
              <a:rPr lang="ru-RU" dirty="0" smtClean="0"/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высшее профессиональное образование или среднее профессиональное образование по направлению подготовки «Образование и педагогика» без предъявления требований к стажу работы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либо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«Образование и педагогика» без предъявлений  требований к стажу работы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521575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700213"/>
            <a:ext cx="7521575" cy="35798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СДС принимаются дети из многодетных семей с 2 месяцев до 7 лет.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Порядок приема детей в Учреждение происходит в установленном порядке в соответствии с Уставом Учреждения. Между Учреждением и родителями (законными представителями) воспитанников СДС заключается договор.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Наполняемость СДС устанавливается в количестве 3 и более детей.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Отчисление детей из СДС производится в соответствии с Уставом Учреждения. Отчисление воспитанника оформляется приказом заведующего путем расторжения договора с родителями (законными представителями).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82424" y="4725144"/>
            <a:ext cx="4177807" cy="1785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и хозяйственная деятельность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10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Финансирование деятельности СДС производится из бюджета города Москвы в соответствии с действующим законодательством и приказами, распоряжениями Учредителя Учреждения.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Правительство города Москвы выделяет субсидии на содержание ребенка в СДС в следующих размерах: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Детям до 1,5 лет – субсидия не выделяется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Детям от 1,5 до 3 лет – 38 700 руб.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Детям от 3  до 5 лет – 48 000 руб.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Детям от 5 до 7 лет – 65 900 руб.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Оплата труда работников СДС осуществляется в пределах единого фонда оплаты труда в соответствии с трудовым законодательством на основании заключенного трудового договора. Оплата труда работников СДС устанавливается на основе Положения о системе оплаты труда, реализуемого в образовательной организации.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Для организации деятельности СДС по усмотрению администрации в штатное расписание Учреждения вносятся изменения путем введения дополнительных штатных единиц: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воспитатель- 1 ставка оплаты труда;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воспитатель по физкультуре - 0.25ставки;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музыкальный руководитель 0.25 ставки;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старшая медсестра - 0,25 ставки;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педагог-психолог - 0.25 ставки;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	старший воспитатель - 0,5 ставки;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1117</TotalTime>
  <Words>1926</Words>
  <Application>Microsoft Office PowerPoint</Application>
  <PresentationFormat>On-screen Show (4:3)</PresentationFormat>
  <Paragraphs>240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Franklin Gothic Book</vt:lpstr>
      <vt:lpstr>Arial</vt:lpstr>
      <vt:lpstr>Franklin Gothic Medium</vt:lpstr>
      <vt:lpstr>Wingdings</vt:lpstr>
      <vt:lpstr>Calibri</vt:lpstr>
      <vt:lpstr>Tunga</vt:lpstr>
      <vt:lpstr>Times New Roman</vt:lpstr>
      <vt:lpstr>+mj-lt</vt:lpstr>
      <vt:lpstr>Углы</vt:lpstr>
      <vt:lpstr>Углы</vt:lpstr>
      <vt:lpstr>Углы</vt:lpstr>
      <vt:lpstr>Углы</vt:lpstr>
      <vt:lpstr>Углы</vt:lpstr>
      <vt:lpstr> «СЕМЕЙНЫЙ ДЕТСКИЙ САД» </vt:lpstr>
      <vt:lpstr>Слайд 2</vt:lpstr>
      <vt:lpstr>ЧТО ТАКОЕ СЕМЕЙНЫЙ ДЕТСКИЙ САД?</vt:lpstr>
      <vt:lpstr>ДЕЯТЕЛЬНОСТЬ СЕМЕЙНЫХ ДЕТСКИХ САДОВ РЕГЛАМЕНТИРУЮТ СЛЕДУЮЩИЕ  ПРАВОВЫЕ НОРМАТИВНЫЕ АКТЫ</vt:lpstr>
      <vt:lpstr>ЦЕЛИ И ПРЕДМЕТ ДЕЯТЕЛЬНОСТИ  СЕМЕЙНОГО ДЕТСКОГО САДА</vt:lpstr>
      <vt:lpstr>  ОРГАНИЗАЦИЯ ДЕЯТЕЛЬНОСТИ  СЕМЕЙНОГО  ДЕТСКОГО САДА </vt:lpstr>
      <vt:lpstr>ТРЕБОВАНИЯ К ВОСПИТАТЕЛЮ СДС</vt:lpstr>
      <vt:lpstr>КОМПЛЕКТОВАНИЕ </vt:lpstr>
      <vt:lpstr>ФИНАНСОВАЯ И ХОЗЯЙСТВЕННАЯ ДЕЯТЕЛЬНОСТЬ </vt:lpstr>
      <vt:lpstr>ОРГАНИЗАЦИЯ ПИТАНИЯ В СДС</vt:lpstr>
      <vt:lpstr>МЕДИЦИНСКОЕ ОБСЛУЖИВАНИЕ </vt:lpstr>
      <vt:lpstr>СПЕЦИФИКА СДС С ТОЧКИ ЗРЕНИЯ ОРГАНИЗАЦИИ ОБРАЗОВАТЕЛЬНОЙ ДЕЯТЕЛЬНОСТИ</vt:lpstr>
      <vt:lpstr>СОДЕРЖАНИЕ ОБРАЗОВАТЕЛЬНОГО ПРОЦЕССА СДС</vt:lpstr>
      <vt:lpstr>РЕЖИМ РАБОТЫ СДС</vt:lpstr>
      <vt:lpstr>ПРИМЕРНОЕ РАСПИСАНИЕ   ОБРАЗОВАТЕЛЬНОЙ ДЕЯТЕЛЬНОСТИ  СТРУКТУРНОГО ПОДРАЗДЕЛЕНИЯ «СЕМЕЙНЫЙ ДЕТСКИЙ САД» </vt:lpstr>
      <vt:lpstr>ПЛАН   ВЗАИМОДЕЙСТВИЯ    СЕМЕЙНОГО ДЕТСКОГО САДА  С ПЕДАГОГАМИ ГБОУ </vt:lpstr>
      <vt:lpstr>ФОРМЫ ВЗАИМОДЕЙСТВИЯ</vt:lpstr>
      <vt:lpstr>Слайд 18</vt:lpstr>
      <vt:lpstr>ДОКУМЕНТАЦИЯ ДЛЯ ПЕДАГОГА СЕМЕЙНОГО ДЕТСКОГО САДА</vt:lpstr>
      <vt:lpstr>ОСУЩЕСТВЛЕНИЕ КОНТРОЛЯ</vt:lpstr>
      <vt:lpstr>ВИДЫ КОНТРОЛЯ</vt:lpstr>
      <vt:lpstr> ПРЕКРАЩЕНИЕ ДЕЯТЕЛЬНОСТИ СДС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 «Семейный детский сад»</dc:title>
  <dc:creator>инна</dc:creator>
  <cp:lastModifiedBy>Жорик</cp:lastModifiedBy>
  <cp:revision>56</cp:revision>
  <dcterms:created xsi:type="dcterms:W3CDTF">2014-02-12T13:04:53Z</dcterms:created>
  <dcterms:modified xsi:type="dcterms:W3CDTF">2015-01-18T20:55:53Z</dcterms:modified>
</cp:coreProperties>
</file>