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6"/>
  </p:notesMasterIdLst>
  <p:sldIdLst>
    <p:sldId id="256" r:id="rId2"/>
    <p:sldId id="267" r:id="rId3"/>
    <p:sldId id="272" r:id="rId4"/>
    <p:sldId id="269" r:id="rId5"/>
    <p:sldId id="270" r:id="rId6"/>
    <p:sldId id="261" r:id="rId7"/>
    <p:sldId id="264" r:id="rId8"/>
    <p:sldId id="265" r:id="rId9"/>
    <p:sldId id="273" r:id="rId10"/>
    <p:sldId id="29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5" r:id="rId19"/>
    <p:sldId id="289" r:id="rId20"/>
    <p:sldId id="286" r:id="rId21"/>
    <p:sldId id="287" r:id="rId22"/>
    <p:sldId id="260" r:id="rId23"/>
    <p:sldId id="291" r:id="rId24"/>
    <p:sldId id="28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17E0-6FCE-4C8C-ADBF-76970DAA3C79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D91B-A6E5-423B-99EB-9334EB79E3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3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9D91B-A6E5-423B-99EB-9334EB79E39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28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9D91B-A6E5-423B-99EB-9334EB79E39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16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9D91B-A6E5-423B-99EB-9334EB79E393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1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56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4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75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33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4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1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54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27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8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5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1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0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79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5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51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4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DCB4-52AF-4694-BFB0-90AB58035C98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311A-6029-4984-84E9-AC1CA22A1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381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20133"/>
            <a:ext cx="8791575" cy="3251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КУГЛЫЙ СТОЛ «РАЗВИТИЕ ВАРИАТИВНЫХ ФОРМ ДОШКОЛЬНОГО ОБРАЗОВАНИЯ»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«Формы всякие нужны, формы разные важны»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4588934"/>
            <a:ext cx="8791575" cy="19642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Презентация подготовлена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методистом ТГ ТиНАО ГМЦ ДОгМ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Оганесовой Е.А.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71333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618517"/>
            <a:ext cx="10532533" cy="5765349"/>
          </a:xfrm>
        </p:spPr>
      </p:pic>
    </p:spTree>
    <p:extLst>
      <p:ext uri="{BB962C8B-B14F-4D97-AF65-F5344CB8AC3E}">
        <p14:creationId xmlns:p14="http://schemas.microsoft.com/office/powerpoint/2010/main" val="164046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КОНСУЛЬТАТИВНЫЙ ПУНКТ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ЦЕЛЬ – обеспечение единства и преемственности семейного и общественного воспитания, оказание психолого-педагогической помощи родителям, поддержка всестороннего развития личности детей, не посещающих образовательные учреждения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2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25600"/>
            <a:ext cx="9905999" cy="470746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Оказание консультативной помощи родителям по вопросам воспитания, обучения и развития ребёнка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Оказание содействия в социализации детей дошкольного возраста, проведение комплексной профилактики различных отклонений в физическом, психическом и социальном развитии детей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Оказание всесторонней помощи родителям и детям 5-6 лет, в обеспечении равных стартовых возможностей при поступлении в школу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Обеспечение взаимодействия между ГБОУ и другими организациями социальной и медицинской поддержки детей и родителей.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СЕМЕЙНЫЙ ДЕТСКИЙ САД (СДС)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538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ЦЕЛЬ – обеспечение всестороннего развития детей от 1 года до 7 лет, реализация индивидуального подхода в воспитании ребёнка, расширение форм дошкольного образования для детей с проблемами в здоровье и развитии, поддержки многодетных семей и предоставление многодетным родителям возможности трудоустройства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СЛУЖБА РАННЕЙ ПОМОЩИ (СРП)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30400"/>
            <a:ext cx="9905999" cy="4453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ЦЕЛЬ – психолого-педагогическая и социальная поддержка семьи, имеющей ребёнка с выявленными нарушениями развития (риском нарушения), не посещающего образовательное учреждение, подбор адекватных способов взаимодействия с ребёнком, его воспитания и обучения, коррекции отклонений в развитии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76400"/>
            <a:ext cx="9905999" cy="48429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Проведение психолого-педагогического обследования детей с нарушениями развития (риском нарушения) и их семей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Оказание комплексной коррекционно-развивающей помощи детям с нарушениями развития (риском нарушения) и психолого-педагогическая поддержка их семей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Осуществление работы по адаптации, социализации и интеграции детей с нарушениями  развития (риском нарушения)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Включение родителей в процесс воспитания и обучения ребёнка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Определение дальнейшего образовательного маршрута ребёнка.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2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ЛЕКОТЕКА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ЦЕЛЬ – обеспечение психолого-педагогического сопровождения детей от 2-х месяцев до 7 лет с нарушениями развития для социализации, формирования предпосылок учебной деятельности, поддержки развития личности ребёнка и оказания психолого-педагогической помощи родителям.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8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61067"/>
            <a:ext cx="9905999" cy="4724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Реализация образовательной программы, исходя из особенностей психофизического развития и индивидуальных возможностей воспитанников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Проведение психопрофилактической и психокоррекционной работы с членами семьи ребёнка с нарушением развития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Помощь родителям в подборе адекватных средств общения с ребёнком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Подбор индивидуальных техник формирования предпосылок учебной деятельности ребёнка, поддержка инициатив родителей в организации программ взаимодействия семей.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НОРМАТИВНО-ПРАВОВАЯ ОСНОВА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11866"/>
            <a:ext cx="10989733" cy="4893733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Приказ Министерства образования и науки  РФ от 29.06.1999 г. № 129/23-16 «Об организации в дошкольных образовательных учреждениях групп кратковременного пребывания для детей с отклонениями в развитии»</a:t>
            </a:r>
          </a:p>
          <a:p>
            <a:r>
              <a:rPr lang="ru-RU" sz="2200" dirty="0">
                <a:solidFill>
                  <a:schemeClr val="bg1"/>
                </a:solidFill>
                <a:cs typeface="Aharoni" panose="02010803020104030203" pitchFamily="2" charset="-79"/>
              </a:rPr>
              <a:t>Письмо Минообразования России от 10.04.2000 г. № </a:t>
            </a:r>
            <a:r>
              <a:rPr lang="ru-RU" sz="2200" dirty="0" smtClean="0">
                <a:solidFill>
                  <a:schemeClr val="bg1"/>
                </a:solidFill>
                <a:cs typeface="Aharoni" panose="02010803020104030203" pitchFamily="2" charset="-79"/>
              </a:rPr>
              <a:t>106/23-16 «Программа развития новых форм российского дошкольного образования в современных социально-экономических условиях».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Приказ Министерства образования и науки РФ от 18.02.2002 г. № 490 «О дальнейшей разработке и апробации пакета документов по обеспечению функционирования новых форм дошкольного образования»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Aharoni" panose="02010803020104030203" pitchFamily="2" charset="-79"/>
              </a:rPr>
              <a:t>Указ </a:t>
            </a:r>
            <a:r>
              <a:rPr lang="ru-RU" sz="2200" dirty="0">
                <a:solidFill>
                  <a:schemeClr val="bg1"/>
                </a:solidFill>
                <a:cs typeface="Aharoni" panose="02010803020104030203" pitchFamily="2" charset="-79"/>
              </a:rPr>
              <a:t>президента РФ от 01.06.2012 г. № 761 «О национальной стратегии действий в интересах детей на 2012-2017 гг</a:t>
            </a:r>
            <a:r>
              <a:rPr lang="ru-RU" sz="2200" dirty="0" smtClean="0">
                <a:solidFill>
                  <a:schemeClr val="bg1"/>
                </a:solidFill>
                <a:cs typeface="Aharoni" panose="02010803020104030203" pitchFamily="2" charset="-79"/>
              </a:rPr>
              <a:t>.»</a:t>
            </a:r>
          </a:p>
          <a:p>
            <a:r>
              <a:rPr lang="ru-RU" sz="22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Постановление Правительства Москвы от 26.12.2013 г. № 909-ПП «О внесении изменений в правовые акты Правительства Москвы»</a:t>
            </a:r>
            <a:endParaRPr lang="ru-RU" sz="2200" b="1" dirty="0">
              <a:solidFill>
                <a:srgbClr val="FFC000"/>
              </a:solidFill>
              <a:cs typeface="Aharoni" panose="02010803020104030203" pitchFamily="2" charset="-79"/>
            </a:endParaRPr>
          </a:p>
          <a:p>
            <a:endParaRPr lang="ru-RU" b="1" dirty="0">
              <a:solidFill>
                <a:srgbClr val="FFC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414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11866"/>
            <a:ext cx="9905999" cy="46736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Примерное положение об организации семейного детского сада (</a:t>
            </a:r>
            <a:r>
              <a:rPr lang="ru-RU" b="1" dirty="0" smtClean="0">
                <a:solidFill>
                  <a:schemeClr val="bg1"/>
                </a:solidFill>
              </a:rPr>
              <a:t>951-ПП от </a:t>
            </a:r>
            <a:r>
              <a:rPr lang="ru-RU" dirty="0" smtClean="0">
                <a:solidFill>
                  <a:schemeClr val="bg1"/>
                </a:solidFill>
              </a:rPr>
              <a:t>30.10.2007 г.)</a:t>
            </a:r>
          </a:p>
          <a:p>
            <a:r>
              <a:rPr lang="ru-RU" dirty="0">
                <a:solidFill>
                  <a:schemeClr val="bg1"/>
                </a:solidFill>
              </a:rPr>
              <a:t>Примерное положение об </a:t>
            </a:r>
            <a:r>
              <a:rPr lang="ru-RU" dirty="0" smtClean="0">
                <a:solidFill>
                  <a:schemeClr val="bg1"/>
                </a:solidFill>
              </a:rPr>
              <a:t>организации службы ранней помощи (приказ </a:t>
            </a:r>
            <a:r>
              <a:rPr lang="ru-RU" dirty="0" err="1" smtClean="0">
                <a:solidFill>
                  <a:schemeClr val="bg1"/>
                </a:solidFill>
              </a:rPr>
              <a:t>ДОгМ</a:t>
            </a:r>
            <a:r>
              <a:rPr lang="ru-RU" dirty="0" smtClean="0">
                <a:solidFill>
                  <a:schemeClr val="bg1"/>
                </a:solidFill>
              </a:rPr>
              <a:t> от 05.12.2006 № 817)</a:t>
            </a:r>
          </a:p>
          <a:p>
            <a:r>
              <a:rPr lang="ru-RU" dirty="0">
                <a:solidFill>
                  <a:schemeClr val="bg1"/>
                </a:solidFill>
              </a:rPr>
              <a:t>Примерное положение об </a:t>
            </a:r>
            <a:r>
              <a:rPr lang="ru-RU" dirty="0" smtClean="0">
                <a:solidFill>
                  <a:schemeClr val="bg1"/>
                </a:solidFill>
              </a:rPr>
              <a:t>организации </a:t>
            </a:r>
            <a:r>
              <a:rPr lang="ru-RU" dirty="0" err="1" smtClean="0">
                <a:solidFill>
                  <a:schemeClr val="bg1"/>
                </a:solidFill>
              </a:rPr>
              <a:t>лекотеки</a:t>
            </a:r>
            <a:r>
              <a:rPr lang="ru-RU" dirty="0" smtClean="0">
                <a:solidFill>
                  <a:schemeClr val="bg1"/>
                </a:solidFill>
              </a:rPr>
              <a:t> (приказ </a:t>
            </a:r>
            <a:r>
              <a:rPr lang="ru-RU" dirty="0" err="1" smtClean="0">
                <a:solidFill>
                  <a:schemeClr val="bg1"/>
                </a:solidFill>
              </a:rPr>
              <a:t>ДОгМ</a:t>
            </a:r>
            <a:r>
              <a:rPr lang="ru-RU" dirty="0" smtClean="0">
                <a:solidFill>
                  <a:schemeClr val="bg1"/>
                </a:solidFill>
              </a:rPr>
              <a:t> от 10.08.2006 № 497)</a:t>
            </a:r>
          </a:p>
          <a:p>
            <a:r>
              <a:rPr lang="ru-RU" dirty="0">
                <a:solidFill>
                  <a:schemeClr val="bg1"/>
                </a:solidFill>
              </a:rPr>
              <a:t>Примерное положение об </a:t>
            </a:r>
            <a:r>
              <a:rPr lang="ru-RU" dirty="0" smtClean="0">
                <a:solidFill>
                  <a:schemeClr val="bg1"/>
                </a:solidFill>
              </a:rPr>
              <a:t>организации центра игровой поддержки (приказ </a:t>
            </a:r>
            <a:r>
              <a:rPr lang="ru-RU" dirty="0" err="1" smtClean="0">
                <a:solidFill>
                  <a:schemeClr val="bg1"/>
                </a:solidFill>
              </a:rPr>
              <a:t>ДОгМ</a:t>
            </a:r>
            <a:r>
              <a:rPr lang="ru-RU" dirty="0" smtClean="0">
                <a:solidFill>
                  <a:schemeClr val="bg1"/>
                </a:solidFill>
              </a:rPr>
              <a:t> от 10.08.2006 № 498)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 утверждении положения о группах развития (ГКП) для детей, не посещающих ДОУ (распоряжение от 11.01.1999 № 6-РЗП ; в ред. распоряжений </a:t>
            </a:r>
            <a:r>
              <a:rPr lang="ru-RU" dirty="0">
                <a:solidFill>
                  <a:schemeClr val="bg1"/>
                </a:solidFill>
              </a:rPr>
              <a:t>первого заместителя Мэра Правительства Москвы </a:t>
            </a:r>
            <a:r>
              <a:rPr lang="ru-RU" dirty="0" smtClean="0">
                <a:solidFill>
                  <a:schemeClr val="bg1"/>
                </a:solidFill>
              </a:rPr>
              <a:t> от 03.09.2001 № 23-РЗМ, от 31.08.2005 № 215-РЗМ)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ЦЕЛЬ ОБРАЗОВАТЕЛЬНОЙ ПОЛИТИКИ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ГОРОДА МОСКВЫ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Целью образовательной политики города Москвы в области дошкольного образования является реализация права каждого ребёнка на качественное и доступное образование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4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ПОСТАНОВЛЕНИЕ ПРАВИТЕЛЬСТВА МОСКВЫ от 26.12.2013 № 909-ПП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П. 2 Внести изменения в постановление Правительства Москвы от 31.08.2011 г. № 407-ПП «О мерах по развитию дошкольного образования в городе Москве»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П.2.13.1. «В названии слова «оказания государственных услуг в расчёте на одного воспитанника в год </a:t>
            </a:r>
            <a:r>
              <a:rPr lang="ru-RU" b="1" u="sng" dirty="0" smtClean="0">
                <a:solidFill>
                  <a:schemeClr val="bg1"/>
                </a:solidFill>
              </a:rPr>
              <a:t>в ГКП и иных формах дошкольного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в государственных образовательных </a:t>
            </a:r>
            <a:r>
              <a:rPr lang="ru-RU" b="1" u="sng" dirty="0" smtClean="0">
                <a:solidFill>
                  <a:schemeClr val="bg1"/>
                </a:solidFill>
              </a:rPr>
              <a:t>учреждениях</a:t>
            </a:r>
            <a:r>
              <a:rPr lang="ru-RU" dirty="0" smtClean="0">
                <a:solidFill>
                  <a:schemeClr val="bg1"/>
                </a:solidFill>
              </a:rPr>
              <a:t> города Москвы…» заменить словами « государственных гарантий на получение дошкольного образования </a:t>
            </a:r>
            <a:r>
              <a:rPr lang="ru-RU" b="1" u="sng" dirty="0" smtClean="0">
                <a:solidFill>
                  <a:schemeClr val="bg1"/>
                </a:solidFill>
              </a:rPr>
              <a:t>в ГКП </a:t>
            </a:r>
            <a:r>
              <a:rPr lang="ru-RU" dirty="0" smtClean="0">
                <a:solidFill>
                  <a:schemeClr val="bg1"/>
                </a:solidFill>
              </a:rPr>
              <a:t>и нормативные затраты на оказание подведомственными Департаменту образования города Москвы государственными образовательными </a:t>
            </a:r>
            <a:r>
              <a:rPr lang="ru-RU" b="1" u="sng" dirty="0" smtClean="0">
                <a:solidFill>
                  <a:schemeClr val="bg1"/>
                </a:solidFill>
              </a:rPr>
              <a:t>организациями </a:t>
            </a:r>
            <a:r>
              <a:rPr lang="ru-RU" dirty="0" smtClean="0">
                <a:solidFill>
                  <a:schemeClr val="bg1"/>
                </a:solidFill>
              </a:rPr>
              <a:t>государственной услуги по осуществлению присмотра и ухода за детьми».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5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ЦИПР – ГКП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Приказ </a:t>
            </a:r>
            <a:r>
              <a:rPr lang="ru-RU" sz="3200" dirty="0" smtClean="0">
                <a:solidFill>
                  <a:schemeClr val="bg1"/>
                </a:solidFill>
              </a:rPr>
              <a:t>об изменении структуры ЦИПР</a:t>
            </a:r>
            <a:endParaRPr lang="ru-RU" sz="3200" dirty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Положение (режим работы, цели и задачи)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Изменения в договор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85517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18533"/>
            <a:ext cx="9905998" cy="1456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АЛГОРИТМ СОЗДАНИЯ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74800"/>
            <a:ext cx="10390188" cy="52831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Изучение образовательных запросов родителей с целью выбора модели ГКП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Определение возможных источников финансирования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Определение помещений, где будет  организован педагогический процесс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Обеспечение материально-технического оснащения педагогического процесса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Разработка режима работы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Кадровое обеспечение  и определение условий работы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Разработка функциональных обязанностей и графиков работы педагогов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Определение организационных условий и содержания педагогического процесса, комплекса продуктивных методов, приёмов и средств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Отбор диагностических методик, позволяющих отслеживать качество и эффективность педагогического процесса в соответствии с ФГОС дошкольного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40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3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85333"/>
            <a:ext cx="10661121" cy="5384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Устав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об открытии  (Учредитель)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по учреждению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Положение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Штатное расписание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Смета расходов на содержание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Договор с родителями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Режим дня и распорядок организации жизнедеятельности детей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Список детей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Заявления родителей (законных представителей)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Личные дела воспитанников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Должностные инструкции педагогов, графики работы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Образовательная программа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66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55600"/>
            <a:ext cx="9905998" cy="1727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59468"/>
            <a:ext cx="9905999" cy="12869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ГМЦ ДОгМ – </a:t>
            </a:r>
            <a:r>
              <a:rPr lang="en-US" dirty="0" smtClean="0">
                <a:solidFill>
                  <a:schemeClr val="bg1"/>
                </a:solidFill>
              </a:rPr>
              <a:t>mosmetod.ru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Оганесова Е.А. – </a:t>
            </a:r>
            <a:r>
              <a:rPr lang="en-US" dirty="0" smtClean="0">
                <a:solidFill>
                  <a:schemeClr val="bg1"/>
                </a:solidFill>
              </a:rPr>
              <a:t>oganesovaea@mosmetod.ru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7" y="2760133"/>
            <a:ext cx="6993465" cy="36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ПРИОРИТЕТНЫЕ НАПРАВЛЕНИЯ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10661121" cy="389731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Доступность дошкольного образования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Развитие инклюзивного, интегративного и специального дошкольного образования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Психолого-педагогическая поддержка московской семьи: оказание помощи родителям, воспитывающим детей в семье.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ВАРИАТИВНЫЕ ФОРМЫ ДОШКОЛЬНОГО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7426855" cy="38634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Вариативные формы – это структурные подразделения государственных образовательных учреждений, реализующих общеобразовательные программы дошкольного образования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(от 2 месяцев до 7 лет)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1876953"/>
            <a:ext cx="3471332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ВИДЫ ВАРИАТИВНЫХ ФОРМ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10267"/>
            <a:ext cx="9905999" cy="47074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Группа кратковременного пребывания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Центр игровой поддержки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Консультативный пункт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Служба ранней помощи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Лекотека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Семейный детский сад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45" y="2325687"/>
            <a:ext cx="30765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МОДЕЛИ ГКП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59467"/>
            <a:ext cx="6851121" cy="46736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"Адаптационная группа"</a:t>
            </a:r>
            <a:r>
              <a:rPr lang="ru-RU" sz="1600" dirty="0">
                <a:solidFill>
                  <a:schemeClr val="bg1"/>
                </a:solidFill>
              </a:rPr>
              <a:t> - для детей в возрасте от 2 месяцев до 3 лет. Группа создается в целях обеспечения ранней социализации детей и адаптации их к поступлению в дошкольные образовательные учреждения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"Группа развития"</a:t>
            </a:r>
            <a:r>
              <a:rPr lang="ru-RU" sz="1600" dirty="0">
                <a:solidFill>
                  <a:schemeClr val="bg1"/>
                </a:solidFill>
              </a:rPr>
              <a:t> - для детей в возрасте от 3 до 7 лет. Группа создается с целью всестороннего развития детей, их социализации в коллективе сверстников и взрослых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    </a:t>
            </a:r>
            <a:r>
              <a:rPr lang="ru-RU" sz="1600" b="1" dirty="0">
                <a:solidFill>
                  <a:schemeClr val="bg1"/>
                </a:solidFill>
              </a:rPr>
              <a:t>"Будущий первоклассник"</a:t>
            </a:r>
            <a:r>
              <a:rPr lang="ru-RU" sz="1600" dirty="0">
                <a:solidFill>
                  <a:schemeClr val="bg1"/>
                </a:solidFill>
              </a:rPr>
              <a:t> - для детей в возрасте 5 - 6 лет. Группа создается с целью подготовки детей старшего дошкольного возраста к школьному обучению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"Группа для детей, у которых русский язык не является родным"</a:t>
            </a:r>
            <a:r>
              <a:rPr lang="ru-RU" sz="1600" dirty="0">
                <a:solidFill>
                  <a:schemeClr val="bg1"/>
                </a:solidFill>
              </a:rPr>
              <a:t> - для детей в возрасте от 3 до 7 лет. Группа создается с целью обеспечения адаптации ребенка в русскоязычной среде, овладения навыками русской речи, формирования основ готовности к школьному обучению.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3" y="1357804"/>
            <a:ext cx="3843867" cy="48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МОДЕЛИ ГКП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42532"/>
            <a:ext cx="8747655" cy="491066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"</a:t>
            </a:r>
            <a:r>
              <a:rPr lang="ru-RU" sz="2900" b="1" dirty="0">
                <a:solidFill>
                  <a:schemeClr val="bg1"/>
                </a:solidFill>
              </a:rPr>
              <a:t>Группа для детей с отклонениями в развитии"</a:t>
            </a:r>
            <a:r>
              <a:rPr lang="ru-RU" sz="2900" dirty="0">
                <a:solidFill>
                  <a:schemeClr val="bg1"/>
                </a:solidFill>
              </a:rPr>
              <a:t> - для детей в возрасте от 2 до 7 лет. Группа создается с целью оказания систематической психолого-медико-педагогической помощи детям с отклонениями в развитии, их воспитания и обучения, консультативно-методической поддержки родителей</a:t>
            </a:r>
            <a:r>
              <a:rPr lang="ru-RU" sz="29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900" dirty="0">
                <a:solidFill>
                  <a:schemeClr val="bg1"/>
                </a:solidFill>
              </a:rPr>
              <a:t>    </a:t>
            </a:r>
            <a:r>
              <a:rPr lang="ru-RU" sz="2900" b="1" dirty="0">
                <a:solidFill>
                  <a:schemeClr val="bg1"/>
                </a:solidFill>
              </a:rPr>
              <a:t>"Особый ребенок"</a:t>
            </a:r>
            <a:r>
              <a:rPr lang="ru-RU" sz="2900" dirty="0">
                <a:solidFill>
                  <a:schemeClr val="bg1"/>
                </a:solidFill>
              </a:rPr>
              <a:t> - для детей-инвалидов в возрасте от 3 месяцев до 7 лет. Группа создается с целью оказания систематической психолого-медико-педагогической помощи детям-инвалидам, формирования у них предпосылок учебной деятельности, социальной адаптации, содействия родителям в организации воспитания и обучения детей</a:t>
            </a:r>
            <a:r>
              <a:rPr lang="ru-RU" sz="29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900" dirty="0">
                <a:solidFill>
                  <a:schemeClr val="bg1"/>
                </a:solidFill>
              </a:rPr>
              <a:t>    </a:t>
            </a:r>
            <a:r>
              <a:rPr lang="ru-RU" sz="2900" b="1" dirty="0">
                <a:solidFill>
                  <a:schemeClr val="bg1"/>
                </a:solidFill>
              </a:rPr>
              <a:t>"Играя, обучаюсь"</a:t>
            </a:r>
            <a:r>
              <a:rPr lang="ru-RU" sz="2900" dirty="0">
                <a:solidFill>
                  <a:schemeClr val="bg1"/>
                </a:solidFill>
              </a:rPr>
              <a:t> - для детей от 1,5 до 7 лет. Группа создается для обеспечения освоения ребенком социального опыта, общения со сверстниками и взрослыми в совместной игровой деятельности, формирования основ готовности к школьному обучению.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12" y="618518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МОДЕЛИ ГКП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5867" y="1574800"/>
            <a:ext cx="7162800" cy="418253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"Группы вечернего пребывания, выходного и праздничного дня"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«Мать и дитя» для </a:t>
            </a:r>
            <a:r>
              <a:rPr lang="ru-RU" dirty="0">
                <a:solidFill>
                  <a:schemeClr val="bg1"/>
                </a:solidFill>
              </a:rPr>
              <a:t>детей от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до 7 лет. Группа создается с целью оказания помощи родителям в вопросах воспитания и обучения детей, организации присмотра и ухода за детьми.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   </a:t>
            </a:r>
            <a:r>
              <a:rPr lang="ru-RU" b="1" dirty="0">
                <a:solidFill>
                  <a:schemeClr val="bg1"/>
                </a:solidFill>
              </a:rPr>
              <a:t>"Юный олимпиец"</a:t>
            </a:r>
            <a:r>
              <a:rPr lang="ru-RU" dirty="0">
                <a:solidFill>
                  <a:schemeClr val="bg1"/>
                </a:solidFill>
              </a:rPr>
              <a:t> - для детей в возрасте от 4 до 7 лет. Группа создается в целях физического развития и приобщения детей к спорту.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   </a:t>
            </a:r>
            <a:r>
              <a:rPr lang="ru-RU" b="1" dirty="0">
                <a:solidFill>
                  <a:schemeClr val="bg1"/>
                </a:solidFill>
              </a:rPr>
              <a:t>"Учусь плавать"</a:t>
            </a:r>
            <a:r>
              <a:rPr lang="ru-RU" dirty="0">
                <a:solidFill>
                  <a:schemeClr val="bg1"/>
                </a:solidFill>
              </a:rPr>
              <a:t> - для детей в возрасте от 2 до 7 лет. Группа создается в целях обучения детей различным способам плавания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4" y="1574800"/>
            <a:ext cx="417115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ЦЕНТР ИГРОВОЙ ПОДДЕРЖКИ (ЦИПР)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0133" y="2249487"/>
            <a:ext cx="6553200" cy="2881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ЦЕЛЬ - организация психолого-педагогической деятельности, направленной на всестороннее        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1925637"/>
            <a:ext cx="4724400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4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700</TotalTime>
  <Words>1104</Words>
  <Application>Microsoft Office PowerPoint</Application>
  <PresentationFormat>Широкоэкранный</PresentationFormat>
  <Paragraphs>107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Trebuchet MS</vt:lpstr>
      <vt:lpstr>Tw Cen MT</vt:lpstr>
      <vt:lpstr>Контур</vt:lpstr>
      <vt:lpstr>КУГЛЫЙ СТОЛ «РАЗВИТИЕ ВАРИАТИВНЫХ ФОРМ ДОШКОЛЬНОГО ОБРАЗОВАНИЯ»  «Формы всякие нужны, формы разные важны»</vt:lpstr>
      <vt:lpstr>ЦЕЛЬ ОБРАЗОВАТЕЛЬНОЙ ПОЛИТИКИ  ГОРОДА МОСКВЫ</vt:lpstr>
      <vt:lpstr>ПРИОРИТЕТНЫЕ НАПРАВЛЕНИЯ</vt:lpstr>
      <vt:lpstr>ВАРИАТИВНЫЕ ФОРМЫ ДОШКОЛЬНОГО ОБРАЗОВАНИЯ</vt:lpstr>
      <vt:lpstr>ВИДЫ ВАРИАТИВНЫХ ФОРМ</vt:lpstr>
      <vt:lpstr>МОДЕЛИ ГКП</vt:lpstr>
      <vt:lpstr>МОДЕЛИ ГКП</vt:lpstr>
      <vt:lpstr>МОДЕЛИ ГКП</vt:lpstr>
      <vt:lpstr>ЦЕНТР ИГРОВОЙ ПОДДЕРЖКИ (ЦИПР)</vt:lpstr>
      <vt:lpstr>Презентация PowerPoint</vt:lpstr>
      <vt:lpstr>КОНСУЛЬТАТИВНЫЙ ПУНКТ</vt:lpstr>
      <vt:lpstr>ЗАДАЧИ</vt:lpstr>
      <vt:lpstr>СЕМЕЙНЫЙ ДЕТСКИЙ САД (СДС)</vt:lpstr>
      <vt:lpstr>СЛУЖБА РАННЕЙ ПОМОЩИ (СРП)</vt:lpstr>
      <vt:lpstr>ЗАДАЧИ</vt:lpstr>
      <vt:lpstr>ЛЕКОТЕКА</vt:lpstr>
      <vt:lpstr>ЗАДАЧИ</vt:lpstr>
      <vt:lpstr>НОРМАТИВНО-ПРАВОВАЯ ОСНОВА</vt:lpstr>
      <vt:lpstr>НОРМАТИВНЫЕ ДОКУМЕНТЫ</vt:lpstr>
      <vt:lpstr>ПОСТАНОВЛЕНИЕ ПРАВИТЕЛЬСТВА МОСКВЫ от 26.12.2013 № 909-ПП</vt:lpstr>
      <vt:lpstr> ЦИПР – ГКП </vt:lpstr>
      <vt:lpstr>АЛГОРИТМ СОЗДАНИЯ </vt:lpstr>
      <vt:lpstr>Нормативно-правовАЯ БАЗА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ВАРИАТИВНЫЕ ФОРМЫ ДОШКОЛЬНОГО ОБРАЗОВАНИЯ</dc:title>
  <dc:creator>user</dc:creator>
  <cp:lastModifiedBy>user</cp:lastModifiedBy>
  <cp:revision>45</cp:revision>
  <dcterms:created xsi:type="dcterms:W3CDTF">2014-01-30T12:10:07Z</dcterms:created>
  <dcterms:modified xsi:type="dcterms:W3CDTF">2014-02-20T06:25:09Z</dcterms:modified>
</cp:coreProperties>
</file>