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00"/>
    <a:srgbClr val="66FFFF"/>
    <a:srgbClr val="FF99FF"/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3AA540-2876-4B88-B150-15BAEE3F3D0F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ADFAABA-DC6C-427E-8C6A-C5504CD47F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140968"/>
            <a:ext cx="7772400" cy="67667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Семинар – практикум </a:t>
            </a:r>
            <a:br>
              <a:rPr lang="ru-RU" sz="2800" b="1" dirty="0" smtClean="0"/>
            </a:br>
            <a:r>
              <a:rPr lang="ru-RU" sz="2800" b="1" dirty="0" smtClean="0"/>
              <a:t>«Благоприятный </a:t>
            </a:r>
            <a:r>
              <a:rPr lang="ru-RU" sz="2800" b="1" dirty="0"/>
              <a:t>морально-психологический климат в коллективе </a:t>
            </a:r>
            <a:r>
              <a:rPr lang="ru-RU" sz="2800" b="1" dirty="0" smtClean="0"/>
              <a:t> - </a:t>
            </a:r>
            <a:r>
              <a:rPr lang="ru-RU" sz="2800" b="1" dirty="0"/>
              <a:t>основа эффективного взаимодействия участников образовательного процесса»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78876"/>
            <a:ext cx="3819952" cy="25716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39884"/>
            <a:ext cx="2232248" cy="294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1036704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Морально-психологический климат в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коллективе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наиболее целостная психологическая характеристика группы, которая связана с особенностями отражения группой отдельных объектов (явлений, процессов), имеющих непосредственное отношение к совместной групповой деятельности.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483768" y="1933304"/>
            <a:ext cx="3960440" cy="919632"/>
          </a:xfrm>
          <a:prstGeom prst="wedgeRoundRectCallou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Признаки  </a:t>
            </a:r>
            <a:r>
              <a:rPr lang="ru-RU" sz="2000" b="1" i="1" dirty="0"/>
              <a:t>благоприятного </a:t>
            </a:r>
            <a:r>
              <a:rPr lang="ru-RU" sz="2000" b="1" i="1" dirty="0" smtClean="0"/>
              <a:t>морально - психологического </a:t>
            </a:r>
            <a:r>
              <a:rPr lang="ru-RU" sz="2000" b="1" i="1" dirty="0"/>
              <a:t>климата</a:t>
            </a:r>
            <a:r>
              <a:rPr lang="ru-RU" sz="2000" dirty="0"/>
              <a:t>: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79512" y="2393120"/>
            <a:ext cx="8784976" cy="446488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доверие и высокая требовательность членов группы друг к другу; 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</a:rPr>
              <a:t>доброжелательная </a:t>
            </a:r>
            <a:r>
              <a:rPr lang="ru-RU" sz="1600" dirty="0">
                <a:solidFill>
                  <a:schemeClr val="tx1"/>
                </a:solidFill>
              </a:rPr>
              <a:t>и деловая критика;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свободное выражение собственного мнения при обсуждении вопросов, касающихся всего коллектива;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отсутствие давления руководителей на подчиненных и признание за ними права принимать значимые для группы решения;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достаточная информированность членов коллектива о его задачах и состоянии дел при их выполнении;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удовлетворенность принадлежностью к коллективу;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высокая степень эмоциональной включенности и взаимопомощи в ситуациях, вызывающих состояние фрустрации (обмана, расстройства, разрушения планов) у кого-либо из членов коллектива;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принятие на себя ответственности за состояние дел в группе каждым из ее членов и пр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51387"/>
            <a:ext cx="1800200" cy="12015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605297"/>
            <a:ext cx="1247639" cy="124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3285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Понаблюдайте за собой и попытайтесь установить</a:t>
            </a:r>
            <a:r>
              <a:rPr lang="ru-RU" sz="2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Если у детей Вашей группы потребность в общении с Вами: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они стремятся привлечь Ваше внимание к себе?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добиваются Вашей оценки и одобрения?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 изменяют свою деятельность в соответствии с Вашими замечаниями?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ли Вы: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отвечаете на попытки детей вступить в общение с Вами (да, нет, иногда)?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отвечаете, на стремление ребенка поделится с Вами своими переживаниями, успехами, неудачами (доброжелательно, равнодушно, раздражительно)?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увеличивается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уменьшается на протяжении учебного года попытка Ваших воспитанников вступить с Вами в общение?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наличия потребности общения с Вами считаете главными (добиться понимания, защиты, завышенной оценки)?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мотивы общения с Вами (деловые, личностные, познавательные)?</a:t>
            </a: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Нравитесь ли Вы детям: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внешним видом, искусством вежливости;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радостным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счастливым, мягким выражением лица;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доброжелательным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уважительным тоном речи;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игровой, продуктивной деятельностью.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Методы </a:t>
            </a:r>
            <a:r>
              <a:rPr lang="ru-RU" sz="3200" b="1" dirty="0"/>
              <a:t>и </a:t>
            </a:r>
            <a:r>
              <a:rPr lang="ru-RU" sz="3200" b="1" dirty="0" smtClean="0"/>
              <a:t>приемы </a:t>
            </a:r>
            <a:r>
              <a:rPr lang="ru-RU" sz="3200" b="1" dirty="0"/>
              <a:t>по гармонизации взаимоотношений в коллективе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50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8328"/>
            <a:ext cx="8496944" cy="10024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можно сделать для создания благоприятного морально-психологического климата в коллективе?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916832"/>
            <a:ext cx="1944216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Учитесь планировать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пример правильного режи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40768"/>
            <a:ext cx="5400600" cy="5363749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776" y="3111911"/>
            <a:ext cx="2502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«Как спланировать свой режим дня» по Б. Франклину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2771800" y="3418292"/>
            <a:ext cx="504056" cy="402900"/>
          </a:xfrm>
          <a:prstGeom prst="right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E:\картинка режи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6" y="4257454"/>
            <a:ext cx="2968943" cy="222400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60988" y="888195"/>
            <a:ext cx="3960440" cy="100811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Признавайте и принимайте </a:t>
            </a:r>
            <a:r>
              <a:rPr lang="ru-RU" sz="2000" b="1" dirty="0" smtClean="0">
                <a:solidFill>
                  <a:schemeClr val="tx1"/>
                </a:solidFill>
              </a:rPr>
              <a:t>ограничения.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Ставьте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достижимые цели.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8920" y="1917193"/>
            <a:ext cx="5184576" cy="10081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Развивайтесь.</a:t>
            </a:r>
            <a:r>
              <a:rPr lang="ru-RU" sz="2000" dirty="0"/>
              <a:t> </a:t>
            </a:r>
            <a:endParaRPr lang="ru-RU" sz="2000" dirty="0" smtClean="0"/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занятие, которое было бы увлекательным и приятным для вас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840" y="2926221"/>
            <a:ext cx="662473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положительной личностью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Учитесь хвалить других за те вещи, которые вам в них нравятся. Сосредоточьтесь на положительных качествах окружающих.</a:t>
            </a:r>
          </a:p>
          <a:p>
            <a:pPr algn="ctr"/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0808" y="4033266"/>
            <a:ext cx="7200800" cy="108012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Учитесь терпеть и прощать.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Нетерпимость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другим приводит к расстройствам и гневу. Попытайтесь действительно понять, что чувствуют другие люди, это поможет вам принять их.</a:t>
            </a:r>
          </a:p>
          <a:p>
            <a:pPr algn="ctr"/>
            <a:r>
              <a:rPr lang="ru-RU" sz="2400" dirty="0" smtClean="0"/>
              <a:t> 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8760" y="5116016"/>
            <a:ext cx="8064896" cy="12241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Избегайте ненужной конкуренции.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лишком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большое стремление к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выигрыванию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слишком многих областях жизни создает напряжение и тревогу, делает человека излишне агрессивным.</a:t>
            </a:r>
          </a:p>
          <a:p>
            <a:pPr algn="ctr"/>
            <a:r>
              <a:rPr lang="ru-RU" sz="2400" b="1" dirty="0" smtClean="0"/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04" y="332656"/>
            <a:ext cx="2088232" cy="1428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496" y="407158"/>
            <a:ext cx="1510035" cy="151003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46" y="2291787"/>
            <a:ext cx="1169194" cy="119062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236" y="1917193"/>
            <a:ext cx="1573885" cy="9699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97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892480" cy="4680520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искренний интерес и внимание к другим людям. Вникайте во все.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приветливы, доброжелательны, создавайте благоприятную атмосферу.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Запоминайте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 человека и все, что можно о нем знать (его семейное положение, слабости, хобби и т.д.).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терпеливо слушать других. Проявляйте внимание и сочувствие при слушании.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Никогда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унижайте человека, даже если он не прав и оказался побежденным в споре.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человеку почувствовать его значимость, подчеркните его компетентность, поощряйте, применяйте похвалу.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искреннего признания достоинства человека.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Обращая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 людей на их ошибки, делайте это в косвенной форме.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критиковать другого, скажите о своих собственных ошибках.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Задавайте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вместо того, чтобы отдавать приказания.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возможность человеку спасти свое лицо.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Хвалите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человека за каждый, даже скромный, успех и будьте при этом искренни.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Пользуйтесь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поощрением. Сделайте так, чтобы недостатки, которые вы хотите в человеке исправить, выглядели легко исправимыми, а дело, которым вы хотите его увлечь, легко выполнимым.</a:t>
            </a:r>
          </a:p>
          <a:p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Делайте </a:t>
            </a:r>
            <a:r>
              <a:rPr lang="ru-RU" sz="3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так, чтобы людям было приятно исполнять то, что вы хотите.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Практические рекомендации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 располагать к себе людей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Игра «Человек»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E:\razre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2938682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0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348880"/>
            <a:ext cx="7884864" cy="3777283"/>
          </a:xfrm>
        </p:spPr>
        <p:txBody>
          <a:bodyPr>
            <a:normAutofit/>
          </a:bodyPr>
          <a:lstStyle/>
          <a:p>
            <a:r>
              <a:rPr lang="ru-RU" sz="2800" b="1" dirty="0"/>
              <a:t>Регулярно делайте физические упражнения.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b="1" dirty="0"/>
              <a:t>Рассказывайте о своих неприятностях.</a:t>
            </a:r>
            <a:r>
              <a:rPr lang="ru-RU" sz="2800" dirty="0"/>
              <a:t> </a:t>
            </a:r>
            <a:endParaRPr lang="ru-RU" sz="2800" dirty="0"/>
          </a:p>
        </p:txBody>
      </p:sp>
      <p:pic>
        <p:nvPicPr>
          <p:cNvPr id="4" name="Picture 4" descr="C:\Documents and Settings\AXO-1\Рабочий стол\КАРТИНКИ\с телефона 2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5219" y="529985"/>
            <a:ext cx="1357290" cy="1714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1021"/>
            <a:ext cx="1944216" cy="18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2" descr="C:\Documents and Settings\AXO-1\Рабочий стол\КАРТИНКИ\с телефона 2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534" y="3717032"/>
            <a:ext cx="17145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5" descr="C:\Documents and Settings\AXO-1\Рабочий стол\КАРТИНКИ\с телефона 27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7008" y="3861048"/>
            <a:ext cx="1714480" cy="22859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E:\rasslablenie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33394" y="529945"/>
            <a:ext cx="2253390" cy="171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0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566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Семинар – практикум  «Благоприятный морально-психологический климат в коллективе  - основа эффективного взаимодействия участников образовательного процесса» </vt:lpstr>
      <vt:lpstr>Морально-психологический климат в коллективе – наиболее целостная психологическая характеристика группы, которая связана с особенностями отражения группой отдельных объектов (явлений, процессов), имеющих непосредственное отношение к совместной групповой деятельности.  </vt:lpstr>
      <vt:lpstr>Методы и приемы по гармонизации взаимоотношений в коллективе</vt:lpstr>
      <vt:lpstr>Что можно сделать для создания благоприятного морально-психологического климата в коллективе?</vt:lpstr>
      <vt:lpstr>Презентация PowerPoint</vt:lpstr>
      <vt:lpstr>Практические рекомендации  «Как располагать к себе людей»</vt:lpstr>
      <vt:lpstr>Игра «Человек»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– практикум  «Благоприятный морально-психологический климат в коллективе  - основа эффективного взаимодействия участников образовательного процесса»</dc:title>
  <dc:creator>Психолог-эколог</dc:creator>
  <cp:lastModifiedBy>Психолог-эколог</cp:lastModifiedBy>
  <cp:revision>8</cp:revision>
  <dcterms:created xsi:type="dcterms:W3CDTF">2015-04-28T02:20:54Z</dcterms:created>
  <dcterms:modified xsi:type="dcterms:W3CDTF">2015-04-28T03:34:05Z</dcterms:modified>
</cp:coreProperties>
</file>