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184343675" cy="18434367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AF02-387F-423E-9659-A73A9752FEF6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3106-FB89-4A08-8147-355BF96B99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AF02-387F-423E-9659-A73A9752FEF6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3106-FB89-4A08-8147-355BF96B99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AF02-387F-423E-9659-A73A9752FEF6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3106-FB89-4A08-8147-355BF96B99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AF02-387F-423E-9659-A73A9752FEF6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3106-FB89-4A08-8147-355BF96B99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AF02-387F-423E-9659-A73A9752FEF6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3106-FB89-4A08-8147-355BF96B99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AF02-387F-423E-9659-A73A9752FEF6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3106-FB89-4A08-8147-355BF96B99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AF02-387F-423E-9659-A73A9752FEF6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3106-FB89-4A08-8147-355BF96B99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AF02-387F-423E-9659-A73A9752FEF6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3106-FB89-4A08-8147-355BF96B99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AF02-387F-423E-9659-A73A9752FEF6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3106-FB89-4A08-8147-355BF96B99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AF02-387F-423E-9659-A73A9752FEF6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3106-FB89-4A08-8147-355BF96B99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AF02-387F-423E-9659-A73A9752FEF6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3106-FB89-4A08-8147-355BF96B99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DAF02-387F-423E-9659-A73A9752FEF6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D3106-FB89-4A08-8147-355BF96B99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salonmirasov.ru/controllers/image/aHR0cDovL3Bob3Rvc2hvcC1yYW1raS5ydS9wYXR0ZXJucy9TY2hvb2wvSnBnL1NjaG9vbDIuanB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Урок математики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 3б класс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Учитель: Лаврищева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 Оксана Валерьевна</a:t>
            </a:r>
            <a:endParaRPr lang="ru-RU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218" name="Picture 2" descr="http://iscehisar.meb.gov.tr/meb_iys_dosyalar/2012_08/14181123_school_teacher5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19" y="1444979"/>
            <a:ext cx="8723033" cy="5413022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C00000"/>
                </a:solidFill>
              </a:rPr>
              <a:t>Домашнее задание</a:t>
            </a:r>
            <a:endParaRPr lang="ru-RU" sz="7200" b="1" dirty="0">
              <a:solidFill>
                <a:srgbClr val="C0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2472267"/>
            <a:ext cx="4216400" cy="1185333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sz="6000" dirty="0" smtClean="0">
                <a:solidFill>
                  <a:schemeClr val="bg1"/>
                </a:solidFill>
              </a:rPr>
              <a:t>С. 45 №3, №5</a:t>
            </a:r>
            <a:endParaRPr lang="ru-RU" sz="6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images.myshared.ru/107591/slide_2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612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9746" name="Picture 2" descr="http://fs00.infourok.ru/images/doc/153/176530/img1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867" y="278275"/>
            <a:ext cx="8003822" cy="555808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309511" y="5842337"/>
            <a:ext cx="63443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</a:rPr>
              <a:t>Спасибо за урок!</a:t>
            </a:r>
            <a:endParaRPr lang="ru-RU" sz="6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Проверка домашнего задания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59556" y="1501422"/>
            <a:ext cx="20545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21-х=14</a:t>
            </a:r>
          </a:p>
          <a:p>
            <a:r>
              <a:rPr lang="ru-RU" sz="4000" dirty="0" smtClean="0"/>
              <a:t>х=21  14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930401" y="2111021"/>
            <a:ext cx="4176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+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3397956" y="1512711"/>
            <a:ext cx="21900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err="1" smtClean="0"/>
              <a:t>х+</a:t>
            </a:r>
            <a:r>
              <a:rPr lang="ru-RU" sz="4000" dirty="0" smtClean="0"/>
              <a:t> 9=63</a:t>
            </a:r>
          </a:p>
          <a:p>
            <a:r>
              <a:rPr lang="ru-RU" sz="4000" dirty="0" smtClean="0"/>
              <a:t>х=63   9</a:t>
            </a:r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1896533" y="6858000"/>
            <a:ext cx="5418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-</a:t>
            </a:r>
            <a:endParaRPr lang="ru-RU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4413955" y="2111021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+</a:t>
            </a:r>
            <a:endParaRPr lang="ru-RU" sz="4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489556" y="2088444"/>
            <a:ext cx="3417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/>
              <a:t>-</a:t>
            </a:r>
            <a:endParaRPr lang="ru-RU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993422" y="2799644"/>
            <a:ext cx="220133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u="sng" dirty="0" smtClean="0"/>
              <a:t>х=7</a:t>
            </a:r>
          </a:p>
          <a:p>
            <a:r>
              <a:rPr lang="ru-RU" sz="4000" dirty="0" smtClean="0"/>
              <a:t>21-7=14</a:t>
            </a:r>
          </a:p>
          <a:p>
            <a:r>
              <a:rPr lang="ru-RU" sz="4000" dirty="0" smtClean="0"/>
              <a:t>    14=14</a:t>
            </a:r>
            <a:endParaRPr lang="ru-RU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3420533" y="2799645"/>
            <a:ext cx="2133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u="sng" dirty="0" smtClean="0"/>
              <a:t>х=54</a:t>
            </a:r>
          </a:p>
          <a:p>
            <a:r>
              <a:rPr lang="ru-RU" sz="4000" dirty="0" smtClean="0"/>
              <a:t>54+9=63</a:t>
            </a:r>
          </a:p>
          <a:p>
            <a:r>
              <a:rPr lang="ru-RU" sz="4000" dirty="0" smtClean="0"/>
              <a:t>     63=63 </a:t>
            </a:r>
            <a:endParaRPr lang="ru-RU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5768622" y="1501422"/>
            <a:ext cx="22577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10+х=100</a:t>
            </a:r>
          </a:p>
          <a:p>
            <a:r>
              <a:rPr lang="ru-RU" sz="4000" dirty="0" smtClean="0"/>
              <a:t>х=100-10</a:t>
            </a:r>
            <a:endParaRPr lang="ru-RU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5779910" y="2799644"/>
            <a:ext cx="25625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u="sng" dirty="0" smtClean="0"/>
              <a:t>х=90</a:t>
            </a:r>
          </a:p>
          <a:p>
            <a:r>
              <a:rPr lang="ru-RU" sz="4000" dirty="0" smtClean="0"/>
              <a:t>10+90=100</a:t>
            </a:r>
          </a:p>
          <a:p>
            <a:r>
              <a:rPr lang="ru-RU" sz="4000" dirty="0" smtClean="0"/>
              <a:t>     100=100</a:t>
            </a:r>
            <a:endParaRPr lang="ru-RU" sz="4000" dirty="0"/>
          </a:p>
        </p:txBody>
      </p:sp>
      <p:pic>
        <p:nvPicPr>
          <p:cNvPr id="14" name="Picture 2" descr="http://fs00.infourok.ru/images/doc/208/237077/hello_html_24687d7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5956" y="4583289"/>
            <a:ext cx="2246488" cy="19586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68 -0.01318 L 0.00503 -0.6882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8" grpId="1"/>
      <p:bldP spid="9" grpId="0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Проверка домашнего задания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0222" y="1840089"/>
            <a:ext cx="73603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u="sng" dirty="0" smtClean="0"/>
              <a:t>4·</a:t>
            </a:r>
            <a:r>
              <a:rPr lang="en-US" sz="4800" u="sng" dirty="0" smtClean="0"/>
              <a:t>b</a:t>
            </a:r>
          </a:p>
          <a:p>
            <a:r>
              <a:rPr lang="en-US" sz="4800" dirty="0" smtClean="0"/>
              <a:t>b=3, 4·3=12</a:t>
            </a:r>
          </a:p>
          <a:p>
            <a:r>
              <a:rPr lang="en-US" sz="4800" dirty="0" smtClean="0"/>
              <a:t>b=5, 4·5=20</a:t>
            </a:r>
          </a:p>
          <a:p>
            <a:r>
              <a:rPr lang="en-US" sz="4800" dirty="0" smtClean="0"/>
              <a:t>b=6, 4·6=24</a:t>
            </a:r>
          </a:p>
          <a:p>
            <a:r>
              <a:rPr lang="en-US" sz="4800" dirty="0" smtClean="0"/>
              <a:t>b=10, 4·10=40</a:t>
            </a:r>
            <a:endParaRPr lang="ru-RU" sz="4800" dirty="0"/>
          </a:p>
        </p:txBody>
      </p:sp>
      <p:pic>
        <p:nvPicPr>
          <p:cNvPr id="144386" name="Picture 2" descr="http://www.funlib.ru/cimg/2014/101604/580818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07706" y="2098986"/>
            <a:ext cx="3360561" cy="40760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Цели урока: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7022" y="1614311"/>
            <a:ext cx="290124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Повторить:</a:t>
            </a:r>
          </a:p>
          <a:p>
            <a:endParaRPr lang="ru-RU" sz="3600" b="1" dirty="0" smtClean="0">
              <a:solidFill>
                <a:srgbClr val="C00000"/>
              </a:solidFill>
            </a:endParaRPr>
          </a:p>
          <a:p>
            <a:r>
              <a:rPr lang="ru-RU" sz="3600" b="1" dirty="0" smtClean="0">
                <a:solidFill>
                  <a:srgbClr val="C00000"/>
                </a:solidFill>
              </a:rPr>
              <a:t>Упражняться:</a:t>
            </a:r>
          </a:p>
          <a:p>
            <a:endParaRPr lang="ru-RU" sz="3600" b="1" dirty="0" smtClean="0">
              <a:solidFill>
                <a:srgbClr val="C00000"/>
              </a:solidFill>
            </a:endParaRPr>
          </a:p>
          <a:p>
            <a:r>
              <a:rPr lang="ru-RU" sz="3600" b="1" dirty="0" smtClean="0">
                <a:solidFill>
                  <a:srgbClr val="C00000"/>
                </a:solidFill>
              </a:rPr>
              <a:t>Развивать: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56000" y="1580444"/>
            <a:ext cx="558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т</a:t>
            </a:r>
            <a:r>
              <a:rPr lang="ru-RU" sz="2400" b="1" dirty="0" smtClean="0"/>
              <a:t>аблицу умножения, порядок выполнения арифметических действий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89867" y="2731911"/>
            <a:ext cx="47300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в</a:t>
            </a:r>
            <a:r>
              <a:rPr lang="ru-RU" sz="2400" b="1" dirty="0" smtClean="0"/>
              <a:t> решении задач, уравнений, буквенных выражений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544710" y="3849511"/>
            <a:ext cx="50461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п</a:t>
            </a:r>
            <a:r>
              <a:rPr lang="ru-RU" sz="2400" b="1" dirty="0" smtClean="0"/>
              <a:t>амять, внимание, логическое мышление</a:t>
            </a:r>
            <a:endParaRPr lang="ru-RU" sz="2400" b="1" dirty="0"/>
          </a:p>
        </p:txBody>
      </p:sp>
      <p:pic>
        <p:nvPicPr>
          <p:cNvPr id="143362" name="Picture 2" descr="http://fs00.infourok.ru/images/doc/208/237077/hello_html_24687d7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54044" y="4402667"/>
            <a:ext cx="2889956" cy="24553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Математический диктант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5378" y="2212622"/>
            <a:ext cx="77667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12, 16, 21, 40, 32, 27, 36, 14, 25</a:t>
            </a:r>
            <a:endParaRPr lang="ru-RU" sz="4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26831" y="4233769"/>
            <a:ext cx="74710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70C0"/>
                </a:solidFill>
              </a:rPr>
              <a:t>12, 14, 16, 21, 25, 27, 32, 36, 40</a:t>
            </a:r>
            <a:endParaRPr lang="ru-RU" sz="4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B050"/>
                </a:solidFill>
              </a:rPr>
              <a:t>Тема урока</a:t>
            </a:r>
            <a:endParaRPr lang="ru-RU" sz="5400" b="1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3512" y="1320800"/>
            <a:ext cx="85118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- Впишите буквы в таблицу и прочитайте тему урока</a:t>
            </a:r>
            <a:endParaRPr lang="ru-RU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62844" y="1998133"/>
            <a:ext cx="144497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12 – А</a:t>
            </a:r>
          </a:p>
          <a:p>
            <a:r>
              <a:rPr lang="ru-RU" sz="3200" b="1" dirty="0" smtClean="0">
                <a:solidFill>
                  <a:srgbClr val="C00000"/>
                </a:solidFill>
              </a:rPr>
              <a:t>14 – Д</a:t>
            </a:r>
          </a:p>
          <a:p>
            <a:r>
              <a:rPr lang="ru-RU" sz="3200" b="1" dirty="0" smtClean="0">
                <a:solidFill>
                  <a:srgbClr val="C00000"/>
                </a:solidFill>
              </a:rPr>
              <a:t>16 – Е</a:t>
            </a:r>
          </a:p>
          <a:p>
            <a:r>
              <a:rPr lang="ru-RU" sz="3200" b="1" dirty="0" smtClean="0">
                <a:solidFill>
                  <a:srgbClr val="C00000"/>
                </a:solidFill>
              </a:rPr>
              <a:t>21 – И</a:t>
            </a:r>
          </a:p>
          <a:p>
            <a:r>
              <a:rPr lang="ru-RU" sz="3200" b="1" dirty="0" smtClean="0">
                <a:solidFill>
                  <a:srgbClr val="C00000"/>
                </a:solidFill>
              </a:rPr>
              <a:t>25 – Ш</a:t>
            </a:r>
          </a:p>
          <a:p>
            <a:r>
              <a:rPr lang="ru-RU" sz="3200" b="1" dirty="0" smtClean="0">
                <a:solidFill>
                  <a:srgbClr val="C00000"/>
                </a:solidFill>
              </a:rPr>
              <a:t>27 – Н</a:t>
            </a:r>
          </a:p>
          <a:p>
            <a:r>
              <a:rPr lang="ru-RU" sz="3200" b="1" dirty="0" smtClean="0">
                <a:solidFill>
                  <a:srgbClr val="C00000"/>
                </a:solidFill>
              </a:rPr>
              <a:t>32 – Ч</a:t>
            </a:r>
          </a:p>
          <a:p>
            <a:r>
              <a:rPr lang="ru-RU" sz="3200" b="1" dirty="0" smtClean="0">
                <a:solidFill>
                  <a:srgbClr val="C00000"/>
                </a:solidFill>
              </a:rPr>
              <a:t>36 – Р</a:t>
            </a:r>
          </a:p>
          <a:p>
            <a:r>
              <a:rPr lang="ru-RU" sz="3200" b="1" dirty="0" smtClean="0">
                <a:solidFill>
                  <a:srgbClr val="C00000"/>
                </a:solidFill>
              </a:rPr>
              <a:t>40 - З</a:t>
            </a:r>
            <a:endParaRPr lang="ru-RU" sz="3200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56179" y="3014133"/>
          <a:ext cx="6333068" cy="152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4724"/>
                <a:gridCol w="904724"/>
                <a:gridCol w="904724"/>
                <a:gridCol w="904724"/>
                <a:gridCol w="904724"/>
                <a:gridCol w="904724"/>
                <a:gridCol w="904724"/>
              </a:tblGrid>
              <a:tr h="718782"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0070C0"/>
                          </a:solidFill>
                        </a:rPr>
                        <a:t>36</a:t>
                      </a:r>
                      <a:endParaRPr lang="ru-RU" sz="4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0070C0"/>
                          </a:solidFill>
                        </a:rPr>
                        <a:t>16</a:t>
                      </a:r>
                      <a:endParaRPr lang="ru-RU" sz="4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0070C0"/>
                          </a:solidFill>
                        </a:rPr>
                        <a:t>25</a:t>
                      </a:r>
                      <a:endParaRPr lang="ru-RU" sz="4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0070C0"/>
                          </a:solidFill>
                        </a:rPr>
                        <a:t>16</a:t>
                      </a:r>
                      <a:endParaRPr lang="ru-RU" sz="4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0070C0"/>
                          </a:solidFill>
                        </a:rPr>
                        <a:t>27</a:t>
                      </a:r>
                      <a:endParaRPr lang="ru-RU" sz="4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0070C0"/>
                          </a:solidFill>
                        </a:rPr>
                        <a:t>21</a:t>
                      </a:r>
                      <a:endParaRPr lang="ru-RU" sz="4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0070C0"/>
                          </a:solidFill>
                        </a:rPr>
                        <a:t>16</a:t>
                      </a:r>
                      <a:endParaRPr lang="ru-RU" sz="4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714907">
                <a:tc>
                  <a:txBody>
                    <a:bodyPr/>
                    <a:lstStyle/>
                    <a:p>
                      <a:pPr algn="ctr"/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67464" y="4786488"/>
          <a:ext cx="6310490" cy="152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2098"/>
                <a:gridCol w="1262098"/>
                <a:gridCol w="1262098"/>
                <a:gridCol w="1262098"/>
                <a:gridCol w="1262098"/>
              </a:tblGrid>
              <a:tr h="561340"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0070C0"/>
                          </a:solidFill>
                        </a:rPr>
                        <a:t>40</a:t>
                      </a:r>
                      <a:endParaRPr lang="ru-RU" sz="4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0070C0"/>
                          </a:solidFill>
                        </a:rPr>
                        <a:t>12</a:t>
                      </a:r>
                      <a:endParaRPr lang="ru-RU" sz="4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0070C0"/>
                          </a:solidFill>
                        </a:rPr>
                        <a:t>14</a:t>
                      </a:r>
                      <a:endParaRPr lang="ru-RU" sz="4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0070C0"/>
                          </a:solidFill>
                        </a:rPr>
                        <a:t>12</a:t>
                      </a:r>
                      <a:endParaRPr lang="ru-RU" sz="4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0070C0"/>
                          </a:solidFill>
                        </a:rPr>
                        <a:t>32</a:t>
                      </a:r>
                      <a:endParaRPr lang="ru-RU" sz="4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561340">
                <a:tc>
                  <a:txBody>
                    <a:bodyPr/>
                    <a:lstStyle/>
                    <a:p>
                      <a:pPr algn="ctr"/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B050"/>
                </a:solidFill>
              </a:rPr>
              <a:t>С</a:t>
            </a:r>
            <a:r>
              <a:rPr lang="ru-RU" b="1" dirty="0" smtClean="0">
                <a:solidFill>
                  <a:srgbClr val="00B050"/>
                </a:solidFill>
              </a:rPr>
              <a:t>хемы для решения задач</a:t>
            </a:r>
            <a:endParaRPr lang="ru-RU" b="1" dirty="0">
              <a:solidFill>
                <a:srgbClr val="00B05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20887" y="2122311"/>
          <a:ext cx="3499556" cy="1859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49778"/>
                <a:gridCol w="1749778"/>
              </a:tblGrid>
              <a:tr h="494077">
                <a:tc gridSpan="2"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Увеличить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4077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C00000"/>
                          </a:solidFill>
                        </a:rPr>
                        <a:t>на</a:t>
                      </a:r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C00000"/>
                          </a:solidFill>
                        </a:rPr>
                        <a:t>в</a:t>
                      </a:r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94077">
                <a:tc>
                  <a:txBody>
                    <a:bodyPr/>
                    <a:lstStyle/>
                    <a:p>
                      <a:pPr algn="ctr"/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0443" y="4605866"/>
          <a:ext cx="3143956" cy="1798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1978"/>
                <a:gridCol w="1571978"/>
              </a:tblGrid>
              <a:tr h="492197">
                <a:tc gridSpan="2"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Сравнить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6062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C00000"/>
                          </a:solidFill>
                        </a:rPr>
                        <a:t>на</a:t>
                      </a:r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C00000"/>
                          </a:solidFill>
                        </a:rPr>
                        <a:t>во</a:t>
                      </a:r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526062">
                <a:tc>
                  <a:txBody>
                    <a:bodyPr/>
                    <a:lstStyle/>
                    <a:p>
                      <a:pPr algn="ctr"/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673601" y="2144889"/>
          <a:ext cx="3443110" cy="1859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1555"/>
                <a:gridCol w="1721555"/>
              </a:tblGrid>
              <a:tr h="504237">
                <a:tc gridSpan="2"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Уменьшить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4237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C00000"/>
                          </a:solidFill>
                        </a:rPr>
                        <a:t>на</a:t>
                      </a:r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C00000"/>
                          </a:solidFill>
                        </a:rPr>
                        <a:t>в</a:t>
                      </a:r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504237">
                <a:tc>
                  <a:txBody>
                    <a:bodyPr/>
                    <a:lstStyle/>
                    <a:p>
                      <a:pPr algn="ctr"/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Плюс 9"/>
          <p:cNvSpPr/>
          <p:nvPr/>
        </p:nvSpPr>
        <p:spPr>
          <a:xfrm>
            <a:off x="1185334" y="3488266"/>
            <a:ext cx="462844" cy="47413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160889" y="3578578"/>
            <a:ext cx="169333" cy="1806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Минус 13"/>
          <p:cNvSpPr/>
          <p:nvPr/>
        </p:nvSpPr>
        <p:spPr>
          <a:xfrm>
            <a:off x="5249333" y="3544711"/>
            <a:ext cx="496711" cy="327377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7191023" y="3488268"/>
            <a:ext cx="169333" cy="1580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7179732" y="3747911"/>
            <a:ext cx="180623" cy="1693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Минус 17"/>
          <p:cNvSpPr/>
          <p:nvPr/>
        </p:nvSpPr>
        <p:spPr>
          <a:xfrm>
            <a:off x="3358445" y="5966178"/>
            <a:ext cx="496711" cy="327377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5119510" y="6169378"/>
            <a:ext cx="180623" cy="1693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5119510" y="5909734"/>
            <a:ext cx="180623" cy="1693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Picture 2" descr="http://fs00.infourok.ru/images/doc/208/237077/hello_html_24687d7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04000" y="4447172"/>
            <a:ext cx="2235200" cy="19931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B050"/>
                </a:solidFill>
              </a:rPr>
              <a:t>Проверка</a:t>
            </a:r>
            <a:endParaRPr lang="ru-RU" sz="5400" b="1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51467" y="2111022"/>
            <a:ext cx="585893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З. – 6</a:t>
            </a:r>
          </a:p>
          <a:p>
            <a:r>
              <a:rPr lang="ru-RU" sz="3600" b="1" dirty="0" smtClean="0">
                <a:solidFill>
                  <a:srgbClr val="0070C0"/>
                </a:solidFill>
              </a:rPr>
              <a:t>Ф. - ?, в 2 раза </a:t>
            </a:r>
            <a:r>
              <a:rPr lang="ru-RU" sz="3600" b="1" u="sng" dirty="0" smtClean="0">
                <a:solidFill>
                  <a:srgbClr val="0070C0"/>
                </a:solidFill>
              </a:rPr>
              <a:t>м</a:t>
            </a:r>
            <a:r>
              <a:rPr lang="ru-RU" sz="3600" b="1" dirty="0" smtClean="0">
                <a:solidFill>
                  <a:srgbClr val="0070C0"/>
                </a:solidFill>
              </a:rPr>
              <a:t>       ? шт.</a:t>
            </a:r>
          </a:p>
          <a:p>
            <a:pPr marL="342900" indent="-342900">
              <a:buAutoNum type="arabicParenR"/>
            </a:pPr>
            <a:r>
              <a:rPr lang="ru-RU" sz="3600" b="1" dirty="0" smtClean="0">
                <a:solidFill>
                  <a:srgbClr val="0070C0"/>
                </a:solidFill>
              </a:rPr>
              <a:t>6:2=3 (шт.) фонарики</a:t>
            </a:r>
          </a:p>
          <a:p>
            <a:pPr marL="342900" indent="-342900">
              <a:buAutoNum type="arabicParenR"/>
            </a:pPr>
            <a:r>
              <a:rPr lang="ru-RU" sz="3600" b="1" dirty="0" smtClean="0">
                <a:solidFill>
                  <a:srgbClr val="0070C0"/>
                </a:solidFill>
              </a:rPr>
              <a:t>6+3=9 (шт.) всего</a:t>
            </a:r>
          </a:p>
          <a:p>
            <a:pPr marL="342900" indent="-342900"/>
            <a:r>
              <a:rPr lang="ru-RU" sz="3600" b="1" dirty="0" smtClean="0">
                <a:solidFill>
                  <a:srgbClr val="0070C0"/>
                </a:solidFill>
              </a:rPr>
              <a:t>Ответ: 9 штук.</a:t>
            </a:r>
            <a:endParaRPr lang="ru-RU" sz="3600" b="1" dirty="0">
              <a:solidFill>
                <a:srgbClr val="0070C0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16200000" flipH="1">
            <a:off x="4047069" y="2692397"/>
            <a:ext cx="1015999" cy="1129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6" name="Picture 2" descr="http://fs00.infourok.ru/images/doc/208/237077/hello_html_24687d7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3378" y="4470401"/>
            <a:ext cx="2246488" cy="19586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4098" name="Picture 2" descr="http://1-4.by/wp-content/uploads/2011/11/zaryadka_deti-300x2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835378" y="135467"/>
            <a:ext cx="768773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Физкультминутка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194</TotalTime>
  <Words>229</Words>
  <Application>Microsoft Office PowerPoint</Application>
  <PresentationFormat>Экран (4:3)</PresentationFormat>
  <Paragraphs>84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Урок математики  3б класс</vt:lpstr>
      <vt:lpstr>Проверка домашнего задания</vt:lpstr>
      <vt:lpstr>Проверка домашнего задания</vt:lpstr>
      <vt:lpstr>Цели урока:</vt:lpstr>
      <vt:lpstr>Математический диктант</vt:lpstr>
      <vt:lpstr>Тема урока</vt:lpstr>
      <vt:lpstr>Схемы для решения задач</vt:lpstr>
      <vt:lpstr>Проверка</vt:lpstr>
      <vt:lpstr>Слайд 9</vt:lpstr>
      <vt:lpstr>Домашнее задание</vt:lpstr>
      <vt:lpstr>Слайд 11</vt:lpstr>
      <vt:lpstr>Слайд 12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Оксана</dc:creator>
  <cp:lastModifiedBy>Оксана</cp:lastModifiedBy>
  <cp:revision>21</cp:revision>
  <dcterms:created xsi:type="dcterms:W3CDTF">2015-10-20T04:36:20Z</dcterms:created>
  <dcterms:modified xsi:type="dcterms:W3CDTF">2015-10-21T03:22:11Z</dcterms:modified>
</cp:coreProperties>
</file>