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68" r:id="rId3"/>
    <p:sldId id="257" r:id="rId4"/>
    <p:sldId id="258" r:id="rId5"/>
    <p:sldId id="259" r:id="rId6"/>
    <p:sldId id="260" r:id="rId7"/>
    <p:sldId id="261" r:id="rId8"/>
    <p:sldId id="262" r:id="rId9"/>
    <p:sldId id="266" r:id="rId10"/>
    <p:sldId id="263" r:id="rId11"/>
    <p:sldId id="264" r:id="rId12"/>
    <p:sldId id="267" r:id="rId13"/>
    <p:sldId id="265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52" autoAdjust="0"/>
  </p:normalViewPr>
  <p:slideViewPr>
    <p:cSldViewPr>
      <p:cViewPr varScale="1">
        <p:scale>
          <a:sx n="89" d="100"/>
          <a:sy n="89" d="100"/>
        </p:scale>
        <p:origin x="-120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EEE37EBD-910A-4B55-AFC5-75196D6B4F9C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8215605B-3BE6-4FF9-BB7F-E38A2C6270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37EBD-910A-4B55-AFC5-75196D6B4F9C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5605B-3BE6-4FF9-BB7F-E38A2C6270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37EBD-910A-4B55-AFC5-75196D6B4F9C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5605B-3BE6-4FF9-BB7F-E38A2C6270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EEE37EBD-910A-4B55-AFC5-75196D6B4F9C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215605B-3BE6-4FF9-BB7F-E38A2C6270BD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37EBD-910A-4B55-AFC5-75196D6B4F9C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5605B-3BE6-4FF9-BB7F-E38A2C6270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37EBD-910A-4B55-AFC5-75196D6B4F9C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5605B-3BE6-4FF9-BB7F-E38A2C6270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37EBD-910A-4B55-AFC5-75196D6B4F9C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5605B-3BE6-4FF9-BB7F-E38A2C6270B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37EBD-910A-4B55-AFC5-75196D6B4F9C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5605B-3BE6-4FF9-BB7F-E38A2C6270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37EBD-910A-4B55-AFC5-75196D6B4F9C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5605B-3BE6-4FF9-BB7F-E38A2C6270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37EBD-910A-4B55-AFC5-75196D6B4F9C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5605B-3BE6-4FF9-BB7F-E38A2C6270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37EBD-910A-4B55-AFC5-75196D6B4F9C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5605B-3BE6-4FF9-BB7F-E38A2C6270BD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37EBD-910A-4B55-AFC5-75196D6B4F9C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5605B-3BE6-4FF9-BB7F-E38A2C6270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37EBD-910A-4B55-AFC5-75196D6B4F9C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5605B-3BE6-4FF9-BB7F-E38A2C6270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37EBD-910A-4B55-AFC5-75196D6B4F9C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5605B-3BE6-4FF9-BB7F-E38A2C6270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37EBD-910A-4B55-AFC5-75196D6B4F9C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5605B-3BE6-4FF9-BB7F-E38A2C6270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37EBD-910A-4B55-AFC5-75196D6B4F9C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5605B-3BE6-4FF9-BB7F-E38A2C6270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37EBD-910A-4B55-AFC5-75196D6B4F9C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5605B-3BE6-4FF9-BB7F-E38A2C6270B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37EBD-910A-4B55-AFC5-75196D6B4F9C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5605B-3BE6-4FF9-BB7F-E38A2C6270B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37EBD-910A-4B55-AFC5-75196D6B4F9C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5605B-3BE6-4FF9-BB7F-E38A2C6270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37EBD-910A-4B55-AFC5-75196D6B4F9C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5605B-3BE6-4FF9-BB7F-E38A2C6270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EEE37EBD-910A-4B55-AFC5-75196D6B4F9C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8215605B-3BE6-4FF9-BB7F-E38A2C6270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EEE37EBD-910A-4B55-AFC5-75196D6B4F9C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8215605B-3BE6-4FF9-BB7F-E38A2C6270B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EEE37EBD-910A-4B55-AFC5-75196D6B4F9C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215605B-3BE6-4FF9-BB7F-E38A2C6270B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EEE37EBD-910A-4B55-AFC5-75196D6B4F9C}" type="datetimeFigureOut">
              <a:rPr lang="ru-RU" smtClean="0"/>
              <a:t>26.10.2015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215605B-3BE6-4FF9-BB7F-E38A2C6270B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2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7784" y="2204863"/>
            <a:ext cx="385073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B0F0"/>
                </a:solidFill>
              </a:rPr>
              <a:t>Числа от 1 до 100</a:t>
            </a:r>
          </a:p>
          <a:p>
            <a:r>
              <a:rPr lang="ru-RU" sz="2400" b="1" dirty="0" smtClean="0">
                <a:solidFill>
                  <a:srgbClr val="00B0F0"/>
                </a:solidFill>
              </a:rPr>
              <a:t>Сложение и вычитание</a:t>
            </a:r>
            <a:endParaRPr lang="ru-RU" sz="2400" b="1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3688" y="1199405"/>
            <a:ext cx="578716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МАТЕМАТИКА 3 класс</a:t>
            </a:r>
            <a:endParaRPr lang="ru-RU" sz="4000" b="1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4048" y="4741140"/>
            <a:ext cx="328968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Century" panose="02040604050505020304" pitchFamily="18" charset="0"/>
              </a:rPr>
              <a:t>Презентацию выполнила </a:t>
            </a:r>
          </a:p>
          <a:p>
            <a:r>
              <a:rPr lang="ru-RU" dirty="0">
                <a:latin typeface="Century" panose="02040604050505020304" pitchFamily="18" charset="0"/>
              </a:rPr>
              <a:t>у</a:t>
            </a:r>
            <a:r>
              <a:rPr lang="ru-RU" dirty="0" smtClean="0">
                <a:latin typeface="Century" panose="02040604050505020304" pitchFamily="18" charset="0"/>
              </a:rPr>
              <a:t>читель начальных классов</a:t>
            </a:r>
          </a:p>
          <a:p>
            <a:r>
              <a:rPr lang="ru-RU" dirty="0" smtClean="0">
                <a:latin typeface="Century" panose="02040604050505020304" pitchFamily="18" charset="0"/>
              </a:rPr>
              <a:t>Яценко М.Н.</a:t>
            </a:r>
            <a:endParaRPr lang="ru-RU" dirty="0">
              <a:latin typeface="Century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042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124744"/>
            <a:ext cx="64087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B0F0"/>
                </a:solidFill>
                <a:latin typeface="Century" panose="02040604050505020304" pitchFamily="18" charset="0"/>
              </a:rPr>
              <a:t>Най­дем зна­че­ния сумм, при­ме­няя свой­ства </a:t>
            </a:r>
            <a:r>
              <a:rPr lang="ru-RU" b="1" dirty="0" smtClean="0">
                <a:solidFill>
                  <a:srgbClr val="00B0F0"/>
                </a:solidFill>
                <a:latin typeface="Century" panose="02040604050505020304" pitchFamily="18" charset="0"/>
              </a:rPr>
              <a:t>сло­же­ния.</a:t>
            </a:r>
            <a:endParaRPr lang="ru-RU" b="1" dirty="0">
              <a:solidFill>
                <a:srgbClr val="00B0F0"/>
              </a:solidFill>
              <a:latin typeface="Century" panose="020406040505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31640" y="1916832"/>
            <a:ext cx="11015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65+9+5=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298010" y="1894151"/>
            <a:ext cx="2165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(</a:t>
            </a:r>
            <a:r>
              <a:rPr lang="ru-RU" dirty="0"/>
              <a:t>65+5)+9=70+9=79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42241" y="2537446"/>
            <a:ext cx="12298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36+8+12</a:t>
            </a:r>
            <a:r>
              <a:rPr lang="ru-RU" dirty="0"/>
              <a:t>=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572065" y="2491279"/>
            <a:ext cx="2422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36+(8+12)=36+20=56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31640" y="3209492"/>
            <a:ext cx="1620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20+27+3+30</a:t>
            </a:r>
            <a:r>
              <a:rPr lang="ru-RU" dirty="0"/>
              <a:t>=</a:t>
            </a: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952597" y="3183777"/>
            <a:ext cx="3095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(</a:t>
            </a:r>
            <a:r>
              <a:rPr lang="ru-RU" dirty="0"/>
              <a:t>20+30)+(27+3</a:t>
            </a:r>
            <a:r>
              <a:rPr lang="ru-RU" dirty="0" smtClean="0"/>
              <a:t>)=50+30=80</a:t>
            </a:r>
            <a:r>
              <a:rPr lang="ru-RU" dirty="0"/>
              <a:t>. 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441" y="3823474"/>
            <a:ext cx="2122791" cy="2181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703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1628800"/>
            <a:ext cx="1492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Century" panose="02040604050505020304" pitchFamily="18" charset="0"/>
              </a:rPr>
              <a:t>Моркови</a:t>
            </a:r>
            <a:endParaRPr lang="ru-RU" sz="2400" b="1" dirty="0">
              <a:solidFill>
                <a:srgbClr val="FF0000"/>
              </a:solidFill>
              <a:latin typeface="Century" panose="020406040505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52348" y="1640657"/>
            <a:ext cx="10743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- </a:t>
            </a:r>
            <a:r>
              <a:rPr lang="ru-RU" sz="2400" b="1" dirty="0" smtClean="0">
                <a:solidFill>
                  <a:srgbClr val="00B0F0"/>
                </a:solidFill>
              </a:rPr>
              <a:t>8 гр.</a:t>
            </a:r>
            <a:endParaRPr lang="ru-RU" sz="2400" b="1" dirty="0">
              <a:solidFill>
                <a:srgbClr val="00B0F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9785" y="2102322"/>
            <a:ext cx="11608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Свеклы</a:t>
            </a:r>
            <a:endParaRPr lang="ru-RU" sz="20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50680" y="2103610"/>
            <a:ext cx="40174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B0F0"/>
                </a:solidFill>
              </a:rPr>
              <a:t>- ? на 3 гр. </a:t>
            </a:r>
            <a:r>
              <a:rPr lang="ru-RU" sz="2400" b="1" dirty="0">
                <a:solidFill>
                  <a:srgbClr val="00B0F0"/>
                </a:solidFill>
              </a:rPr>
              <a:t>м</a:t>
            </a:r>
            <a:r>
              <a:rPr lang="ru-RU" sz="2400" b="1" dirty="0" smtClean="0">
                <a:solidFill>
                  <a:srgbClr val="00B0F0"/>
                </a:solidFill>
              </a:rPr>
              <a:t>еньше, чем </a:t>
            </a:r>
            <a:endParaRPr lang="ru-RU" sz="2400" b="1" dirty="0">
              <a:solidFill>
                <a:srgbClr val="00B0F0"/>
              </a:solidFill>
            </a:endParaRPr>
          </a:p>
        </p:txBody>
      </p:sp>
      <p:cxnSp>
        <p:nvCxnSpPr>
          <p:cNvPr id="9" name="Прямая соединительная линия 8"/>
          <p:cNvCxnSpPr>
            <a:stCxn id="5" idx="3"/>
          </p:cNvCxnSpPr>
          <p:nvPr/>
        </p:nvCxnSpPr>
        <p:spPr>
          <a:xfrm flipV="1">
            <a:off x="6468126" y="2334442"/>
            <a:ext cx="624154" cy="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V="1">
            <a:off x="7092280" y="1871489"/>
            <a:ext cx="0" cy="46295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6156176" y="1859632"/>
            <a:ext cx="936104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авая фигурная скобка 13"/>
          <p:cNvSpPr/>
          <p:nvPr/>
        </p:nvSpPr>
        <p:spPr>
          <a:xfrm>
            <a:off x="6876256" y="1268760"/>
            <a:ext cx="576064" cy="1584176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7452320" y="1828855"/>
            <a:ext cx="3962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B0F0"/>
                </a:solidFill>
              </a:rPr>
              <a:t>?</a:t>
            </a:r>
            <a:endParaRPr lang="ru-RU" sz="2800" b="1" dirty="0">
              <a:solidFill>
                <a:srgbClr val="00B0F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691679" y="3356992"/>
            <a:ext cx="3233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B0F0"/>
                </a:solidFill>
              </a:rPr>
              <a:t>8 + (8 – 3 ) = 13 ( гр.)</a:t>
            </a:r>
            <a:endParaRPr lang="ru-RU" sz="2400" b="1" dirty="0">
              <a:solidFill>
                <a:srgbClr val="00B0F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289785" y="4221088"/>
            <a:ext cx="64187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B0F0"/>
                </a:solidFill>
              </a:rPr>
              <a:t>Ответ: 13 грядок пропололи школьники.</a:t>
            </a:r>
            <a:endParaRPr lang="ru-RU" sz="24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706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14" grpId="0" animBg="1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530556"/>
            <a:ext cx="1944216" cy="1706756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4797152"/>
            <a:ext cx="1832868" cy="167291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64" y="4653136"/>
            <a:ext cx="1753215" cy="17072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07704" y="242088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93751" y="1768460"/>
            <a:ext cx="68611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B0F0"/>
                </a:solidFill>
              </a:rPr>
              <a:t>ОЦЕНИ СВОЮ РАБОТУ НА УРОКЕ</a:t>
            </a:r>
            <a:endParaRPr lang="ru-RU" sz="3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0318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764703"/>
            <a:ext cx="73725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00B0F0"/>
                </a:solidFill>
                <a:latin typeface="Century" panose="02040604050505020304" pitchFamily="18" charset="0"/>
              </a:rPr>
              <a:t>Рас­смот­рим сле­ду­ю­щие вы­ра­же­ния: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1674868"/>
            <a:ext cx="49119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Century" panose="02040604050505020304" pitchFamily="18" charset="0"/>
              </a:rPr>
              <a:t>10 – </a:t>
            </a:r>
            <a:r>
              <a:rPr lang="ru-RU" sz="2800" b="1" dirty="0" smtClean="0">
                <a:latin typeface="Century" panose="02040604050505020304" pitchFamily="18" charset="0"/>
              </a:rPr>
              <a:t>4</a:t>
            </a:r>
            <a:r>
              <a:rPr lang="ru-RU" sz="2800" b="1" dirty="0">
                <a:latin typeface="Century" panose="02040604050505020304" pitchFamily="18" charset="0"/>
              </a:rPr>
              <a:t>     2 + </a:t>
            </a:r>
            <a:r>
              <a:rPr lang="ru-RU" sz="2800" b="1" dirty="0" smtClean="0">
                <a:latin typeface="Century" panose="02040604050505020304" pitchFamily="18" charset="0"/>
              </a:rPr>
              <a:t>5</a:t>
            </a:r>
            <a:r>
              <a:rPr lang="ru-RU" sz="2800" b="1" dirty="0">
                <a:latin typeface="Century" panose="02040604050505020304" pitchFamily="18" charset="0"/>
              </a:rPr>
              <a:t>    6 + </a:t>
            </a:r>
            <a:r>
              <a:rPr lang="ru-RU" sz="2800" b="1" dirty="0" smtClean="0">
                <a:latin typeface="Century" panose="02040604050505020304" pitchFamily="18" charset="0"/>
              </a:rPr>
              <a:t>3</a:t>
            </a:r>
            <a:r>
              <a:rPr lang="ru-RU" sz="2800" b="1" dirty="0">
                <a:latin typeface="Century" panose="02040604050505020304" pitchFamily="18" charset="0"/>
              </a:rPr>
              <a:t>    6 – 1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033834" y="4854075"/>
            <a:ext cx="12137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Century" panose="02040604050505020304" pitchFamily="18" charset="0"/>
              </a:rPr>
              <a:t>6 + </a:t>
            </a:r>
            <a:r>
              <a:rPr lang="ru-RU" sz="2800" b="1" dirty="0" smtClean="0">
                <a:latin typeface="Century" panose="02040604050505020304" pitchFamily="18" charset="0"/>
              </a:rPr>
              <a:t>3</a:t>
            </a:r>
            <a:r>
              <a:rPr lang="ru-RU" b="1" dirty="0"/>
              <a:t>   </a:t>
            </a:r>
            <a:r>
              <a:rPr lang="ru-RU" dirty="0"/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33834" y="4077072"/>
            <a:ext cx="11015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Century" panose="02040604050505020304" pitchFamily="18" charset="0"/>
              </a:rPr>
              <a:t>2 + </a:t>
            </a:r>
            <a:r>
              <a:rPr lang="ru-RU" sz="2800" b="1" dirty="0" smtClean="0">
                <a:latin typeface="Century" panose="02040604050505020304" pitchFamily="18" charset="0"/>
              </a:rPr>
              <a:t>5</a:t>
            </a:r>
            <a:r>
              <a:rPr lang="ru-RU" sz="2800" b="1" dirty="0">
                <a:latin typeface="Century" panose="02040604050505020304" pitchFamily="18" charset="0"/>
              </a:rPr>
              <a:t> 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061282" y="4082260"/>
            <a:ext cx="15359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Century" panose="02040604050505020304" pitchFamily="18" charset="0"/>
              </a:rPr>
              <a:t>10 – 4   </a:t>
            </a:r>
            <a:r>
              <a:rPr lang="ru-RU" dirty="0"/>
              <a:t>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121881" y="4854075"/>
            <a:ext cx="9845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>
                <a:latin typeface="Century" panose="02040604050505020304" pitchFamily="18" charset="0"/>
              </a:rPr>
              <a:t>6 – 1</a:t>
            </a:r>
          </a:p>
        </p:txBody>
      </p:sp>
    </p:spTree>
    <p:extLst>
      <p:ext uri="{BB962C8B-B14F-4D97-AF65-F5344CB8AC3E}">
        <p14:creationId xmlns:p14="http://schemas.microsoft.com/office/powerpoint/2010/main" val="249954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547664" y="1484784"/>
            <a:ext cx="2764988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2                 +         5</a:t>
            </a:r>
          </a:p>
          <a:p>
            <a:r>
              <a:rPr lang="ru-RU" dirty="0">
                <a:solidFill>
                  <a:srgbClr val="92D050"/>
                </a:solidFill>
              </a:rPr>
              <a:t>с</a:t>
            </a:r>
            <a:r>
              <a:rPr lang="ru-RU" dirty="0" smtClean="0">
                <a:solidFill>
                  <a:srgbClr val="92D050"/>
                </a:solidFill>
              </a:rPr>
              <a:t>лагаемое</a:t>
            </a:r>
            <a:r>
              <a:rPr lang="ru-RU" dirty="0" smtClean="0"/>
              <a:t>     </a:t>
            </a:r>
            <a:r>
              <a:rPr lang="ru-RU" dirty="0" err="1" smtClean="0">
                <a:solidFill>
                  <a:srgbClr val="92D050"/>
                </a:solidFill>
              </a:rPr>
              <a:t>слагаемое</a:t>
            </a:r>
            <a:endParaRPr lang="ru-RU" dirty="0" smtClean="0">
              <a:solidFill>
                <a:srgbClr val="92D050"/>
              </a:solidFill>
            </a:endParaRPr>
          </a:p>
          <a:p>
            <a:r>
              <a:rPr lang="ru-RU" dirty="0" smtClean="0"/>
              <a:t> </a:t>
            </a:r>
          </a:p>
          <a:p>
            <a:r>
              <a:rPr lang="ru-RU" dirty="0"/>
              <a:t> </a:t>
            </a:r>
            <a:r>
              <a:rPr lang="ru-RU" dirty="0" smtClean="0"/>
              <a:t>            </a:t>
            </a:r>
            <a:r>
              <a:rPr lang="ru-RU" dirty="0" smtClean="0">
                <a:solidFill>
                  <a:srgbClr val="FF0000"/>
                </a:solidFill>
              </a:rPr>
              <a:t>сумма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равая фигурная скобка 4"/>
          <p:cNvSpPr/>
          <p:nvPr/>
        </p:nvSpPr>
        <p:spPr>
          <a:xfrm rot="5400000">
            <a:off x="2807804" y="1088740"/>
            <a:ext cx="144016" cy="2376264"/>
          </a:xfrm>
          <a:prstGeom prst="rightBrace">
            <a:avLst>
              <a:gd name="adj1" fmla="val 0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529067" y="3068960"/>
            <a:ext cx="33309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6</a:t>
            </a:r>
            <a:r>
              <a:rPr lang="ru-RU" dirty="0" smtClean="0"/>
              <a:t>                 +         3</a:t>
            </a:r>
          </a:p>
          <a:p>
            <a:r>
              <a:rPr lang="ru-RU" dirty="0" smtClean="0">
                <a:solidFill>
                  <a:srgbClr val="92D050"/>
                </a:solidFill>
              </a:rPr>
              <a:t>слагаемое</a:t>
            </a:r>
            <a:r>
              <a:rPr lang="ru-RU" dirty="0" smtClean="0"/>
              <a:t>     </a:t>
            </a:r>
            <a:r>
              <a:rPr lang="ru-RU" dirty="0" err="1" smtClean="0">
                <a:solidFill>
                  <a:srgbClr val="92D050"/>
                </a:solidFill>
              </a:rPr>
              <a:t>слагаемое</a:t>
            </a:r>
            <a:endParaRPr lang="ru-RU" dirty="0" smtClean="0">
              <a:solidFill>
                <a:srgbClr val="92D050"/>
              </a:solidFill>
            </a:endParaRP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                </a:t>
            </a:r>
            <a:r>
              <a:rPr lang="ru-RU" dirty="0" smtClean="0">
                <a:solidFill>
                  <a:srgbClr val="FF0000"/>
                </a:solidFill>
              </a:rPr>
              <a:t>сумма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8" name="Левая фигурная скобка 7"/>
          <p:cNvSpPr/>
          <p:nvPr/>
        </p:nvSpPr>
        <p:spPr>
          <a:xfrm rot="16200000">
            <a:off x="2766027" y="2511223"/>
            <a:ext cx="288032" cy="2603834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699727" y="1425550"/>
            <a:ext cx="3528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10                   </a:t>
            </a:r>
            <a:r>
              <a:rPr lang="ru-RU" dirty="0"/>
              <a:t>-</a:t>
            </a:r>
            <a:r>
              <a:rPr lang="ru-RU" dirty="0" smtClean="0"/>
              <a:t>         </a:t>
            </a:r>
            <a:r>
              <a:rPr lang="ru-RU" dirty="0"/>
              <a:t>4</a:t>
            </a:r>
            <a:endParaRPr lang="ru-RU" dirty="0" smtClean="0"/>
          </a:p>
          <a:p>
            <a:r>
              <a:rPr lang="ru-RU" dirty="0">
                <a:solidFill>
                  <a:srgbClr val="92D050"/>
                </a:solidFill>
              </a:rPr>
              <a:t>у</a:t>
            </a:r>
            <a:r>
              <a:rPr lang="ru-RU" dirty="0" smtClean="0">
                <a:solidFill>
                  <a:srgbClr val="92D050"/>
                </a:solidFill>
              </a:rPr>
              <a:t>меньшаемое</a:t>
            </a:r>
            <a:r>
              <a:rPr lang="ru-RU" dirty="0" smtClean="0"/>
              <a:t>     </a:t>
            </a:r>
            <a:r>
              <a:rPr lang="ru-RU" dirty="0" smtClean="0">
                <a:solidFill>
                  <a:srgbClr val="92D050"/>
                </a:solidFill>
              </a:rPr>
              <a:t>вычитаемое</a:t>
            </a:r>
          </a:p>
          <a:p>
            <a:r>
              <a:rPr lang="ru-RU" dirty="0" smtClean="0"/>
              <a:t>            </a:t>
            </a:r>
          </a:p>
          <a:p>
            <a:r>
              <a:rPr lang="ru-RU" dirty="0" smtClean="0"/>
              <a:t>                </a:t>
            </a:r>
            <a:r>
              <a:rPr lang="ru-RU" dirty="0" smtClean="0">
                <a:solidFill>
                  <a:srgbClr val="FF0000"/>
                </a:solidFill>
              </a:rPr>
              <a:t>разность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1" name="Левая фигурная скобка 10"/>
          <p:cNvSpPr/>
          <p:nvPr/>
        </p:nvSpPr>
        <p:spPr>
          <a:xfrm rot="16200000">
            <a:off x="6239914" y="2113905"/>
            <a:ext cx="263208" cy="316835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699727" y="2996952"/>
            <a:ext cx="340066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10                   -         4</a:t>
            </a:r>
          </a:p>
          <a:p>
            <a:r>
              <a:rPr lang="ru-RU" dirty="0" smtClean="0">
                <a:solidFill>
                  <a:srgbClr val="92D050"/>
                </a:solidFill>
              </a:rPr>
              <a:t>уменьшаемое</a:t>
            </a:r>
            <a:r>
              <a:rPr lang="ru-RU" dirty="0" smtClean="0"/>
              <a:t>     </a:t>
            </a:r>
            <a:r>
              <a:rPr lang="ru-RU" dirty="0" smtClean="0">
                <a:solidFill>
                  <a:srgbClr val="92D050"/>
                </a:solidFill>
              </a:rPr>
              <a:t>вычитаемое</a:t>
            </a:r>
          </a:p>
          <a:p>
            <a:r>
              <a:rPr lang="ru-RU" dirty="0" smtClean="0"/>
              <a:t>            </a:t>
            </a:r>
          </a:p>
          <a:p>
            <a:r>
              <a:rPr lang="ru-RU" dirty="0" smtClean="0"/>
              <a:t>                </a:t>
            </a:r>
            <a:r>
              <a:rPr lang="ru-RU" dirty="0" smtClean="0">
                <a:solidFill>
                  <a:srgbClr val="FF0000"/>
                </a:solidFill>
              </a:rPr>
              <a:t>разность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3" name="Левая фигурная скобка 12"/>
          <p:cNvSpPr/>
          <p:nvPr/>
        </p:nvSpPr>
        <p:spPr>
          <a:xfrm rot="16200000">
            <a:off x="6239914" y="599005"/>
            <a:ext cx="263208" cy="316835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609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692696"/>
            <a:ext cx="74888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B0F0"/>
                </a:solidFill>
                <a:latin typeface="Century" panose="02040604050505020304" pitchFamily="18" charset="0"/>
              </a:rPr>
              <a:t>Используя  </a:t>
            </a:r>
            <a:r>
              <a:rPr lang="ru-RU" dirty="0" smtClean="0">
                <a:solidFill>
                  <a:srgbClr val="00B0F0"/>
                </a:solidFill>
                <a:latin typeface="Century" panose="02040604050505020304" pitchFamily="18" charset="0"/>
              </a:rPr>
              <a:t>ри­су­нок, </a:t>
            </a:r>
            <a:r>
              <a:rPr lang="ru-RU" dirty="0">
                <a:solidFill>
                  <a:srgbClr val="00B0F0"/>
                </a:solidFill>
                <a:latin typeface="Century" panose="02040604050505020304" pitchFamily="18" charset="0"/>
              </a:rPr>
              <a:t>со­ста­вь по дан­ным вы­ра­же­ни­ям за­да­чи и </a:t>
            </a:r>
            <a:r>
              <a:rPr lang="ru-RU" dirty="0" smtClean="0">
                <a:solidFill>
                  <a:srgbClr val="00B0F0"/>
                </a:solidFill>
                <a:latin typeface="Century" panose="02040604050505020304" pitchFamily="18" charset="0"/>
              </a:rPr>
              <a:t>реши </a:t>
            </a:r>
            <a:r>
              <a:rPr lang="ru-RU" dirty="0">
                <a:solidFill>
                  <a:srgbClr val="00B0F0"/>
                </a:solidFill>
                <a:latin typeface="Century" panose="02040604050505020304" pitchFamily="18" charset="0"/>
              </a:rPr>
              <a:t>их</a:t>
            </a:r>
            <a:r>
              <a:rPr lang="ru-RU" dirty="0" smtClean="0">
                <a:solidFill>
                  <a:srgbClr val="00B0F0"/>
                </a:solidFill>
                <a:latin typeface="Century" panose="02040604050505020304" pitchFamily="18" charset="0"/>
              </a:rPr>
              <a:t>.</a:t>
            </a:r>
          </a:p>
          <a:p>
            <a:endParaRPr lang="ru-RU" dirty="0">
              <a:latin typeface="Century" panose="02040604050505020304" pitchFamily="18" charset="0"/>
            </a:endParaRPr>
          </a:p>
          <a:p>
            <a:r>
              <a:rPr lang="ru-RU" dirty="0" smtClean="0">
                <a:latin typeface="Century" panose="02040604050505020304" pitchFamily="18" charset="0"/>
              </a:rPr>
              <a:t>3 + 7      4 + 3      10 – 7      6 – 1 </a:t>
            </a:r>
            <a:endParaRPr lang="ru-RU" dirty="0">
              <a:latin typeface="Century" panose="020406040505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1" y="2152196"/>
            <a:ext cx="6562610" cy="394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758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1916832"/>
            <a:ext cx="1233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27 + 40 = </a:t>
            </a: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 flipH="1">
            <a:off x="1547664" y="2204864"/>
            <a:ext cx="144016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691680" y="2204864"/>
            <a:ext cx="216024" cy="28803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245801" y="249418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799692" y="249418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699792" y="1916832"/>
            <a:ext cx="2805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 + 7 + 40 = 60 + 7 = 67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466374" y="2915652"/>
            <a:ext cx="104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18 + 6 =</a:t>
            </a:r>
            <a:endParaRPr lang="ru-RU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flipH="1">
            <a:off x="1956145" y="3212976"/>
            <a:ext cx="156453" cy="216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144556" y="3212976"/>
            <a:ext cx="97598" cy="216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1721465" y="330754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2144556" y="330064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26" name="TextBox 25"/>
          <p:cNvSpPr txBox="1"/>
          <p:nvPr/>
        </p:nvSpPr>
        <p:spPr>
          <a:xfrm>
            <a:off x="2477007" y="2915652"/>
            <a:ext cx="2677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18 + 2 + 4 = 20 + 4 = 24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1447832" y="3676873"/>
            <a:ext cx="1016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54 – 9 =</a:t>
            </a:r>
            <a:endParaRPr lang="ru-RU" dirty="0"/>
          </a:p>
        </p:txBody>
      </p:sp>
      <p:cxnSp>
        <p:nvCxnSpPr>
          <p:cNvPr id="29" name="Прямая соединительная линия 28"/>
          <p:cNvCxnSpPr/>
          <p:nvPr/>
        </p:nvCxnSpPr>
        <p:spPr>
          <a:xfrm flipH="1">
            <a:off x="1995257" y="3958763"/>
            <a:ext cx="78227" cy="1748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2112598" y="3958763"/>
            <a:ext cx="80757" cy="17488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749821" y="404388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33" name="TextBox 32"/>
          <p:cNvSpPr txBox="1"/>
          <p:nvPr/>
        </p:nvSpPr>
        <p:spPr>
          <a:xfrm>
            <a:off x="2073484" y="4046204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34" name="TextBox 33"/>
          <p:cNvSpPr txBox="1"/>
          <p:nvPr/>
        </p:nvSpPr>
        <p:spPr>
          <a:xfrm>
            <a:off x="2535833" y="3687743"/>
            <a:ext cx="2605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54 – 4 – 5 = 50 – 5 = 45</a:t>
            </a:r>
            <a:endParaRPr lang="ru-RU" dirty="0"/>
          </a:p>
        </p:txBody>
      </p:sp>
      <p:sp>
        <p:nvSpPr>
          <p:cNvPr id="35" name="TextBox 34"/>
          <p:cNvSpPr txBox="1"/>
          <p:nvPr/>
        </p:nvSpPr>
        <p:spPr>
          <a:xfrm>
            <a:off x="1523135" y="4499828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63 – 20 =</a:t>
            </a:r>
            <a:endParaRPr lang="ru-RU" dirty="0"/>
          </a:p>
        </p:txBody>
      </p:sp>
      <p:cxnSp>
        <p:nvCxnSpPr>
          <p:cNvPr id="39" name="Прямая соединительная линия 38"/>
          <p:cNvCxnSpPr/>
          <p:nvPr/>
        </p:nvCxnSpPr>
        <p:spPr>
          <a:xfrm flipH="1">
            <a:off x="1547664" y="4797152"/>
            <a:ext cx="173801" cy="216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1749821" y="4797152"/>
            <a:ext cx="157883" cy="2160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227259" y="490516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60</a:t>
            </a:r>
            <a:endParaRPr lang="ru-RU" dirty="0"/>
          </a:p>
        </p:txBody>
      </p:sp>
      <p:sp>
        <p:nvSpPr>
          <p:cNvPr id="45" name="TextBox 44"/>
          <p:cNvSpPr txBox="1"/>
          <p:nvPr/>
        </p:nvSpPr>
        <p:spPr>
          <a:xfrm>
            <a:off x="1838804" y="4917385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46" name="TextBox 45"/>
          <p:cNvSpPr txBox="1"/>
          <p:nvPr/>
        </p:nvSpPr>
        <p:spPr>
          <a:xfrm>
            <a:off x="2668000" y="4535832"/>
            <a:ext cx="2717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60 + 3 – 20 = 40 +3 = 43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997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  <p:bldP spid="12" grpId="0"/>
      <p:bldP spid="13" grpId="0"/>
      <p:bldP spid="15" grpId="0"/>
      <p:bldP spid="24" grpId="0"/>
      <p:bldP spid="25" grpId="0"/>
      <p:bldP spid="26" grpId="0"/>
      <p:bldP spid="27" grpId="0"/>
      <p:bldP spid="32" grpId="0"/>
      <p:bldP spid="33" grpId="0"/>
      <p:bldP spid="34" grpId="0"/>
      <p:bldP spid="35" grpId="0"/>
      <p:bldP spid="44" grpId="0"/>
      <p:bldP spid="45" grpId="0"/>
      <p:bldP spid="4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903040"/>
            <a:ext cx="687399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00B0F0"/>
                </a:solidFill>
                <a:latin typeface="Century" panose="02040604050505020304" pitchFamily="18" charset="0"/>
              </a:rPr>
              <a:t>Найдём значение каждого выражения</a:t>
            </a:r>
          </a:p>
          <a:p>
            <a:r>
              <a:rPr lang="ru-RU" b="1" dirty="0" smtClean="0">
                <a:solidFill>
                  <a:srgbClr val="00B0F0"/>
                </a:solidFill>
                <a:latin typeface="Century" panose="02040604050505020304" pitchFamily="18" charset="0"/>
              </a:rPr>
              <a:t>Расположим в порядке возрастания, разгадаем слово.</a:t>
            </a:r>
            <a:r>
              <a:rPr lang="ru-RU" sz="2800" b="1" dirty="0" smtClean="0">
                <a:solidFill>
                  <a:srgbClr val="00B0F0"/>
                </a:solidFill>
                <a:latin typeface="Century" panose="02040604050505020304" pitchFamily="18" charset="0"/>
              </a:rPr>
              <a:t> </a:t>
            </a:r>
            <a:endParaRPr lang="ru-RU" sz="2800" b="1" dirty="0">
              <a:solidFill>
                <a:srgbClr val="00B0F0"/>
              </a:solidFill>
              <a:latin typeface="Century" panose="020406040505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1680" y="1772816"/>
            <a:ext cx="357662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(</a:t>
            </a:r>
            <a:r>
              <a:rPr lang="ru-RU" dirty="0" smtClean="0">
                <a:solidFill>
                  <a:srgbClr val="FF0000"/>
                </a:solidFill>
              </a:rPr>
              <a:t>З</a:t>
            </a:r>
            <a:r>
              <a:rPr lang="ru-RU" dirty="0" smtClean="0"/>
              <a:t>)28 + 4                    (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) 32 + 7</a:t>
            </a:r>
          </a:p>
          <a:p>
            <a:r>
              <a:rPr lang="ru-RU" dirty="0" smtClean="0"/>
              <a:t>(</a:t>
            </a:r>
            <a:r>
              <a:rPr lang="ru-RU" dirty="0" smtClean="0">
                <a:solidFill>
                  <a:srgbClr val="FF0000"/>
                </a:solidFill>
              </a:rPr>
              <a:t>А</a:t>
            </a:r>
            <a:r>
              <a:rPr lang="ru-RU" dirty="0" smtClean="0"/>
              <a:t>) 65 + 20                 (</a:t>
            </a:r>
            <a:r>
              <a:rPr lang="ru-RU" dirty="0" smtClean="0">
                <a:solidFill>
                  <a:srgbClr val="FF0000"/>
                </a:solidFill>
              </a:rPr>
              <a:t>Н</a:t>
            </a:r>
            <a:r>
              <a:rPr lang="ru-RU" dirty="0" smtClean="0"/>
              <a:t>) 70 – 34</a:t>
            </a:r>
          </a:p>
          <a:p>
            <a:r>
              <a:rPr lang="ru-RU" dirty="0" smtClean="0"/>
              <a:t>(</a:t>
            </a:r>
            <a:r>
              <a:rPr lang="ru-RU" dirty="0" smtClean="0">
                <a:solidFill>
                  <a:srgbClr val="FF0000"/>
                </a:solidFill>
              </a:rPr>
              <a:t>Й</a:t>
            </a:r>
            <a:r>
              <a:rPr lang="ru-RU" dirty="0" smtClean="0"/>
              <a:t>) 49 – 7                   (</a:t>
            </a:r>
            <a:r>
              <a:rPr lang="ru-RU" dirty="0" smtClean="0">
                <a:solidFill>
                  <a:srgbClr val="FF0000"/>
                </a:solidFill>
              </a:rPr>
              <a:t>К</a:t>
            </a:r>
            <a:r>
              <a:rPr lang="ru-RU" dirty="0" smtClean="0"/>
              <a:t>) 75 - 30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547664" y="3356992"/>
            <a:ext cx="2273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latin typeface="Century" panose="02040604050505020304" pitchFamily="18" charset="0"/>
              </a:rPr>
              <a:t>Правильный ответ</a:t>
            </a:r>
            <a:endParaRPr lang="ru-RU" b="1" dirty="0">
              <a:latin typeface="Century" panose="020406040505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591435"/>
              </p:ext>
            </p:extLst>
          </p:nvPr>
        </p:nvGraphicFramePr>
        <p:xfrm>
          <a:off x="1547664" y="4149080"/>
          <a:ext cx="6096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16000"/>
                <a:gridCol w="1016000"/>
                <a:gridCol w="1016000"/>
                <a:gridCol w="1016000"/>
                <a:gridCol w="1016000"/>
                <a:gridCol w="101600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35696" y="418043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32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891801" y="4552307"/>
            <a:ext cx="328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З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69601" y="418043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36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869601" y="4552307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Н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821043" y="420199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39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4031700" y="4552307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912267" y="4182975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42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5002035" y="4549770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Й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40152" y="418043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45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940152" y="4519275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998069" y="4125964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85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967910" y="4519275"/>
            <a:ext cx="351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А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891801" y="5445224"/>
            <a:ext cx="34875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Почему у нас в гостях </a:t>
            </a:r>
            <a:r>
              <a:rPr lang="ru-RU" dirty="0" err="1" smtClean="0"/>
              <a:t>Знайка</a:t>
            </a:r>
            <a:r>
              <a:rPr lang="ru-RU" dirty="0" smtClean="0"/>
              <a:t>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6590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54" r="16609"/>
          <a:stretch/>
        </p:blipFill>
        <p:spPr>
          <a:xfrm>
            <a:off x="1785769" y="1388745"/>
            <a:ext cx="5389582" cy="408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29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9421443">
            <a:off x="2363100" y="3006431"/>
            <a:ext cx="48851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Ф И З М И Н У Т К А</a:t>
            </a:r>
            <a:endParaRPr lang="ru-RU" sz="4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1468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1600" y="1012666"/>
            <a:ext cx="53976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Century" panose="02040604050505020304" pitchFamily="18" charset="0"/>
              </a:rPr>
              <a:t>Вспом­ним изу­чен­ные свой­ства сло­же­ния: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024822" y="1527999"/>
            <a:ext cx="21948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Century" panose="02040604050505020304" pitchFamily="18" charset="0"/>
              </a:rPr>
              <a:t>пе­ре­ме­сти­тель­ное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98826" y="1516142"/>
            <a:ext cx="1885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Century" panose="02040604050505020304" pitchFamily="18" charset="0"/>
              </a:rPr>
              <a:t> </a:t>
            </a:r>
            <a:r>
              <a:rPr lang="ru-RU" dirty="0">
                <a:solidFill>
                  <a:srgbClr val="FF0000"/>
                </a:solidFill>
                <a:latin typeface="Century" panose="02040604050505020304" pitchFamily="18" charset="0"/>
              </a:rPr>
              <a:t>со­че­та­тель­ное.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3568" y="2268868"/>
            <a:ext cx="76338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Century" panose="02040604050505020304" pitchFamily="18" charset="0"/>
              </a:rPr>
              <a:t>Пе­ре­ме­сти­тель­ное свой­ство сло­же­ния: от пе­ре­ста­нов­ки сла­га­е­мых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27584" y="2658579"/>
            <a:ext cx="34772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Century" panose="02040604050505020304" pitchFamily="18" charset="0"/>
              </a:rPr>
              <a:t>зна­че­ние суммы не ме­ня­ет­ся.</a:t>
            </a:r>
          </a:p>
          <a:p>
            <a:endParaRPr lang="ru-RU" dirty="0">
              <a:solidFill>
                <a:srgbClr val="FF0000"/>
              </a:solidFill>
              <a:latin typeface="Century" panose="020406040505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7524" y="3140968"/>
            <a:ext cx="7752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latin typeface="Century" panose="02040604050505020304" pitchFamily="18" charset="0"/>
              </a:rPr>
              <a:t>Со­че­та­тель­ное свой­ство сло­же­ния: чтобы к числу при­ба­вить сумму, </a:t>
            </a:r>
            <a:endParaRPr lang="ru-RU" dirty="0" smtClean="0">
              <a:latin typeface="Century" panose="02040604050505020304" pitchFamily="18" charset="0"/>
            </a:endParaRPr>
          </a:p>
          <a:p>
            <a:r>
              <a:rPr lang="ru-RU" dirty="0" smtClean="0">
                <a:latin typeface="Century" panose="02040604050505020304" pitchFamily="18" charset="0"/>
              </a:rPr>
              <a:t>надо </a:t>
            </a:r>
            <a:r>
              <a:rPr lang="ru-RU" dirty="0">
                <a:latin typeface="Century" panose="02040604050505020304" pitchFamily="18" charset="0"/>
              </a:rPr>
              <a:t>к этому числу при­ба­вить пер­вое сла­га­е­мое,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568" y="3777149"/>
            <a:ext cx="65742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Century" panose="02040604050505020304" pitchFamily="18" charset="0"/>
              </a:rPr>
              <a:t>а к по­лу­чен­но­му </a:t>
            </a:r>
            <a:r>
              <a:rPr lang="ru-RU" dirty="0" smtClean="0">
                <a:solidFill>
                  <a:srgbClr val="FF0000"/>
                </a:solidFill>
                <a:latin typeface="Century" panose="02040604050505020304" pitchFamily="18" charset="0"/>
              </a:rPr>
              <a:t>ре­зуль­та­ту </a:t>
            </a:r>
            <a:r>
              <a:rPr lang="ru-RU" dirty="0">
                <a:solidFill>
                  <a:srgbClr val="FF0000"/>
                </a:solidFill>
                <a:latin typeface="Century" panose="02040604050505020304" pitchFamily="18" charset="0"/>
              </a:rPr>
              <a:t>при­ба­вить вто­рое сла­га­е­мое.</a:t>
            </a: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1" y="4221088"/>
            <a:ext cx="2916560" cy="2088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245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301</TotalTime>
  <Words>356</Words>
  <Application>Microsoft Office PowerPoint</Application>
  <PresentationFormat>Экран (4:3)</PresentationFormat>
  <Paragraphs>90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Кнопка</vt:lpstr>
      <vt:lpstr>Остин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костятаня югайяценко</dc:creator>
  <cp:lastModifiedBy>костятаня югайяценко</cp:lastModifiedBy>
  <cp:revision>21</cp:revision>
  <dcterms:created xsi:type="dcterms:W3CDTF">2015-10-24T08:03:55Z</dcterms:created>
  <dcterms:modified xsi:type="dcterms:W3CDTF">2015-10-26T17:07:40Z</dcterms:modified>
</cp:coreProperties>
</file>