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8" r:id="rId4"/>
    <p:sldId id="262" r:id="rId5"/>
    <p:sldId id="269" r:id="rId6"/>
    <p:sldId id="270" r:id="rId7"/>
    <p:sldId id="272" r:id="rId8"/>
    <p:sldId id="273" r:id="rId9"/>
    <p:sldId id="275" r:id="rId10"/>
    <p:sldId id="274" r:id="rId11"/>
    <p:sldId id="276" r:id="rId12"/>
    <p:sldId id="277" r:id="rId13"/>
    <p:sldId id="278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jpeg"/><Relationship Id="rId7" Type="http://schemas.openxmlformats.org/officeDocument/2006/relationships/image" Target="../media/image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ender.ru/xen/attachments/452016-jpg.17921/" TargetMode="External"/><Relationship Id="rId13" Type="http://schemas.openxmlformats.org/officeDocument/2006/relationships/hyperlink" Target="http://img0.liveinternet.ru/images/attach/c/1/50/680/50680540_f_498ba2ea7dd2a.jpg" TargetMode="External"/><Relationship Id="rId18" Type="http://schemas.openxmlformats.org/officeDocument/2006/relationships/hyperlink" Target="http://img0.liveinternet.ru/images/attach/c/4/79/777/79777724_Malchik.png" TargetMode="External"/><Relationship Id="rId3" Type="http://schemas.openxmlformats.org/officeDocument/2006/relationships/hyperlink" Target="http://vserisunki.ru/devochka/devochka_8.png" TargetMode="External"/><Relationship Id="rId21" Type="http://schemas.openxmlformats.org/officeDocument/2006/relationships/hyperlink" Target="http://english4kids.russianblogger.ru/wp-content/uploads/2011/03/English-Numbers-1-12-WC.gif" TargetMode="External"/><Relationship Id="rId7" Type="http://schemas.openxmlformats.org/officeDocument/2006/relationships/hyperlink" Target="http://mtdata.ru/u26/photo3844/20278368313-0/original.jpg" TargetMode="External"/><Relationship Id="rId12" Type="http://schemas.openxmlformats.org/officeDocument/2006/relationships/hyperlink" Target="http://www.clipartov.net/images/mini/19/0000018893.jpg" TargetMode="External"/><Relationship Id="rId17" Type="http://schemas.openxmlformats.org/officeDocument/2006/relationships/hyperlink" Target="http://vserisunki.ru/mini/sobaka12.jpg" TargetMode="External"/><Relationship Id="rId2" Type="http://schemas.openxmlformats.org/officeDocument/2006/relationships/hyperlink" Target="http://deti-online.com/img/malchik-color.jpg" TargetMode="External"/><Relationship Id="rId16" Type="http://schemas.openxmlformats.org/officeDocument/2006/relationships/hyperlink" Target="http://www.fotosnova.ru/gallery/art/pic/pavelmoscow_DSC00964.JPG" TargetMode="External"/><Relationship Id="rId20" Type="http://schemas.openxmlformats.org/officeDocument/2006/relationships/hyperlink" Target="http://enghelp.ru/uploads/posts/2008-07/numbers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lipproject.info/images/joomgallery/thumbnails/people_35/dialog_clipart_-_free_people_clipart_20121124_1689147879.gif" TargetMode="External"/><Relationship Id="rId11" Type="http://schemas.openxmlformats.org/officeDocument/2006/relationships/hyperlink" Target="http://www.wikihow.com/images/f/f8/Draw-a-Cartoon-Dog-Step-25.jpg" TargetMode="External"/><Relationship Id="rId5" Type="http://schemas.openxmlformats.org/officeDocument/2006/relationships/hyperlink" Target="http://www.strogin.ru/picture/psihologi/image0028a.jpg" TargetMode="External"/><Relationship Id="rId15" Type="http://schemas.openxmlformats.org/officeDocument/2006/relationships/hyperlink" Target="http://kak-risovat.ru/pictures/zhivotnye/kak-risovat-krolika.jpg" TargetMode="External"/><Relationship Id="rId10" Type="http://schemas.openxmlformats.org/officeDocument/2006/relationships/hyperlink" Target="https://lh6.googleusercontent.com/Z07m9k7NEOkiNsOrsFHFbXtqzwMN95FG_zPMyxHsrl_a6PanUEyUbzBsFLFqVmw67xUtFvXjvCUyffWSAflI7ITsd_3I0i2jxP8b8-YesDOQ6H7BfsLaXwjCLQ" TargetMode="External"/><Relationship Id="rId19" Type="http://schemas.openxmlformats.org/officeDocument/2006/relationships/hyperlink" Target="http://pictures.ucoz.ru/_ph/3/91787411.png" TargetMode="External"/><Relationship Id="rId4" Type="http://schemas.openxmlformats.org/officeDocument/2006/relationships/hyperlink" Target="http://proxy10.media.online.ua/uol/r2-b664d6feba/5441a7bd21745.jpg" TargetMode="External"/><Relationship Id="rId9" Type="http://schemas.openxmlformats.org/officeDocument/2006/relationships/hyperlink" Target="http://agryz.tatarstan.ru/file/Image/Agryz/%D0%A2%D0%B0%D0%BB%D0%B8%D1%81%D0%BC%D0%B0%D0%BD%20%D0%BF%D0%B5%D1%80%D0%B5%D0%BF%D0%B8%D1%81%D0%B8.jpg" TargetMode="External"/><Relationship Id="rId14" Type="http://schemas.openxmlformats.org/officeDocument/2006/relationships/hyperlink" Target="http://vserisunki.ru/kot1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Раздел 3</a:t>
            </a:r>
            <a:r>
              <a:rPr lang="en-US" sz="7200" dirty="0" smtClean="0">
                <a:solidFill>
                  <a:srgbClr val="FF0000"/>
                </a:solidFill>
              </a:rPr>
              <a:t> </a:t>
            </a:r>
            <a:r>
              <a:rPr lang="en-US" sz="7200" dirty="0">
                <a:solidFill>
                  <a:srgbClr val="FF0000"/>
                </a:solidFill>
              </a:rPr>
              <a:t>T</a:t>
            </a:r>
            <a:r>
              <a:rPr lang="en-US" sz="7200" dirty="0" smtClean="0">
                <a:solidFill>
                  <a:srgbClr val="FF0000"/>
                </a:solidFill>
              </a:rPr>
              <a:t>his is Nora.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sz="2000" dirty="0" smtClean="0"/>
          </a:p>
          <a:p>
            <a:pPr marL="0" indent="0" algn="ctr">
              <a:buNone/>
            </a:pPr>
            <a:endParaRPr lang="ru-RU" sz="2000" dirty="0"/>
          </a:p>
          <a:p>
            <a:pPr marL="0" indent="0" algn="ctr">
              <a:buNone/>
            </a:pPr>
            <a:endParaRPr lang="ru-RU" sz="2000" dirty="0" smtClean="0"/>
          </a:p>
          <a:p>
            <a:pPr marL="0" indent="0" algn="ctr">
              <a:buNone/>
            </a:pPr>
            <a:endParaRPr lang="ru-RU" sz="2000" dirty="0"/>
          </a:p>
          <a:p>
            <a:pPr marL="0" indent="0" algn="ctr">
              <a:buNone/>
            </a:pPr>
            <a:endParaRPr lang="ru-RU" sz="2000" dirty="0" smtClean="0"/>
          </a:p>
          <a:p>
            <a:pPr marL="0" indent="0" algn="ctr">
              <a:buNone/>
            </a:pPr>
            <a:r>
              <a:rPr lang="ru-RU" sz="2000" dirty="0" smtClean="0"/>
              <a:t>К УМК </a:t>
            </a:r>
            <a:r>
              <a:rPr lang="ru-RU" sz="2000" dirty="0"/>
              <a:t>Ю.А. Комарова, И.В. Ларионова, </a:t>
            </a:r>
            <a:r>
              <a:rPr lang="ru-RU" sz="2000" dirty="0" err="1"/>
              <a:t>Ж.Перетт</a:t>
            </a:r>
            <a:r>
              <a:rPr lang="ru-RU" sz="2000" dirty="0" smtClean="0"/>
              <a:t> Английский </a:t>
            </a:r>
            <a:r>
              <a:rPr lang="ru-RU" sz="2000" dirty="0"/>
              <a:t>язык. </a:t>
            </a:r>
            <a:r>
              <a:rPr lang="en-US" sz="2000" dirty="0"/>
              <a:t>Brilliant</a:t>
            </a:r>
            <a:r>
              <a:rPr lang="ru-RU" sz="2000" dirty="0"/>
              <a:t>: учебник для 2 класса общеобразовательных </a:t>
            </a:r>
            <a:r>
              <a:rPr lang="ru-RU" sz="2000" dirty="0" smtClean="0"/>
              <a:t>учреждений.</a:t>
            </a:r>
          </a:p>
          <a:p>
            <a:pPr marL="0" indent="0" algn="ctr">
              <a:buNone/>
            </a:pPr>
            <a:endParaRPr lang="ru-RU" sz="2000" dirty="0" smtClean="0"/>
          </a:p>
          <a:p>
            <a:pPr marL="0" indent="0" algn="ctr">
              <a:buNone/>
            </a:pPr>
            <a:endParaRPr lang="ru-RU" sz="2000" dirty="0"/>
          </a:p>
          <a:p>
            <a:pPr marL="0" indent="0" algn="ctr">
              <a:buNone/>
            </a:pPr>
            <a:r>
              <a:rPr lang="ru-RU" sz="2000" dirty="0" smtClean="0"/>
              <a:t>Учитель английского языка </a:t>
            </a:r>
          </a:p>
          <a:p>
            <a:pPr marL="0" indent="0" algn="ctr">
              <a:buNone/>
            </a:pPr>
            <a:r>
              <a:rPr lang="ru-RU" sz="2000" dirty="0" smtClean="0"/>
              <a:t>Косовская Юлия Николаевна</a:t>
            </a:r>
          </a:p>
          <a:p>
            <a:pPr marL="0" indent="0" algn="ctr">
              <a:buNone/>
            </a:pPr>
            <a:r>
              <a:rPr lang="ru-RU" sz="2000" dirty="0" smtClean="0"/>
              <a:t>МБОУ «</a:t>
            </a:r>
            <a:r>
              <a:rPr lang="ru-RU" sz="2000" dirty="0" err="1" smtClean="0"/>
              <a:t>Увельская</a:t>
            </a:r>
            <a:r>
              <a:rPr lang="ru-RU" sz="2000" dirty="0" smtClean="0"/>
              <a:t> СОШ №1»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621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Book\Downloads\рыбк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840502"/>
            <a:ext cx="2375659" cy="1720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Book\Downloads\козел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880" y="2108323"/>
            <a:ext cx="2096071" cy="2096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Book\Downloads\хомяк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602" y="93376"/>
            <a:ext cx="1872258" cy="209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Book\Downloads\кошк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228992"/>
            <a:ext cx="1756910" cy="234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Book\Downloads\кролик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79873"/>
            <a:ext cx="1630327" cy="305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Book\Downloads\origina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108323"/>
            <a:ext cx="2113239" cy="211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Book\Downloads\черепаха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983" y="57866"/>
            <a:ext cx="2567794" cy="179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Book\Downloads\sobaka1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7866"/>
            <a:ext cx="1612886" cy="250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6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/>
          </a:p>
        </p:txBody>
      </p:sp>
      <p:pic>
        <p:nvPicPr>
          <p:cNvPr id="3074" name="Picture 2" descr="C:\Users\Book\Downloads\мальчик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350" y="1552760"/>
            <a:ext cx="2297078" cy="269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ьная выноска 3"/>
          <p:cNvSpPr/>
          <p:nvPr/>
        </p:nvSpPr>
        <p:spPr>
          <a:xfrm>
            <a:off x="755577" y="908720"/>
            <a:ext cx="3312368" cy="936103"/>
          </a:xfrm>
          <a:prstGeom prst="wedgeEllipseCallout">
            <a:avLst>
              <a:gd name="adj1" fmla="val -30316"/>
              <a:gd name="adj2" fmla="val 9136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you a fish?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C:\Users\Book\Downloads\мальчик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243" y="3031904"/>
            <a:ext cx="1822859" cy="284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ьная выноска 4"/>
          <p:cNvSpPr/>
          <p:nvPr/>
        </p:nvSpPr>
        <p:spPr>
          <a:xfrm>
            <a:off x="3761181" y="3495974"/>
            <a:ext cx="3518520" cy="751096"/>
          </a:xfrm>
          <a:prstGeom prst="wedgeEllipseCallout">
            <a:avLst>
              <a:gd name="adj1" fmla="val 60391"/>
              <a:gd name="adj2" fmla="val -1889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No, I’m not.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ьная выноска 5"/>
          <p:cNvSpPr/>
          <p:nvPr/>
        </p:nvSpPr>
        <p:spPr>
          <a:xfrm>
            <a:off x="2123728" y="2029443"/>
            <a:ext cx="3096344" cy="1121544"/>
          </a:xfrm>
          <a:prstGeom prst="wedgeEllipseCallout">
            <a:avLst>
              <a:gd name="adj1" fmla="val -69570"/>
              <a:gd name="adj2" fmla="val 1835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you a dog?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ьная выноска 6"/>
          <p:cNvSpPr/>
          <p:nvPr/>
        </p:nvSpPr>
        <p:spPr>
          <a:xfrm>
            <a:off x="3761181" y="4653136"/>
            <a:ext cx="3418806" cy="720080"/>
          </a:xfrm>
          <a:prstGeom prst="wedgeEllipseCallout">
            <a:avLst>
              <a:gd name="adj1" fmla="val 60570"/>
              <a:gd name="adj2" fmla="val -13681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Yes, I am.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6531927" y="235142"/>
            <a:ext cx="2520280" cy="1923219"/>
          </a:xfrm>
          <a:prstGeom prst="cloudCallout">
            <a:avLst>
              <a:gd name="adj1" fmla="val 29192"/>
              <a:gd name="adj2" fmla="val 10284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76" name="Picture 4" descr="C:\Users\Book\Downloads\собак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499" y="741040"/>
            <a:ext cx="1367136" cy="91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36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71741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252520" cy="6858000"/>
          </a:xfrm>
        </p:spPr>
      </p:pic>
    </p:spTree>
    <p:extLst>
      <p:ext uri="{BB962C8B-B14F-4D97-AF65-F5344CB8AC3E}">
        <p14:creationId xmlns:p14="http://schemas.microsoft.com/office/powerpoint/2010/main" val="164058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400" dirty="0">
                <a:hlinkClick r:id="rId2"/>
              </a:rPr>
              <a:t>http://</a:t>
            </a:r>
            <a:r>
              <a:rPr lang="en-US" sz="1400" dirty="0" smtClean="0">
                <a:hlinkClick r:id="rId2"/>
              </a:rPr>
              <a:t>deti-online.com/img/malchik-color.jpg</a:t>
            </a:r>
            <a:endParaRPr lang="ru-RU" sz="1400" dirty="0" smtClean="0"/>
          </a:p>
          <a:p>
            <a:r>
              <a:rPr lang="en-US" sz="1400" dirty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vserisunki.ru/devochka/devochka_8.png</a:t>
            </a:r>
            <a:endParaRPr lang="ru-RU" sz="1400" dirty="0" smtClean="0"/>
          </a:p>
          <a:p>
            <a:r>
              <a:rPr lang="en-US" sz="1400" dirty="0">
                <a:hlinkClick r:id="rId4"/>
              </a:rPr>
              <a:t>http://</a:t>
            </a:r>
            <a:r>
              <a:rPr lang="en-US" sz="1400" dirty="0" smtClean="0">
                <a:hlinkClick r:id="rId4"/>
              </a:rPr>
              <a:t>proxy10.media.online.ua/uol/r2-b664d6feba/5441a7bd21745.jpg</a:t>
            </a:r>
            <a:endParaRPr lang="en-US" sz="1400" dirty="0" smtClean="0"/>
          </a:p>
          <a:p>
            <a:r>
              <a:rPr lang="en-US" sz="1400" dirty="0">
                <a:hlinkClick r:id="rId5"/>
              </a:rPr>
              <a:t>http://</a:t>
            </a:r>
            <a:r>
              <a:rPr lang="en-US" sz="1400" dirty="0" smtClean="0">
                <a:hlinkClick r:id="rId5"/>
              </a:rPr>
              <a:t>www.strogin.ru/picture/psihologi/image0028a.jpg</a:t>
            </a:r>
            <a:endParaRPr lang="en-US" sz="1400" dirty="0" smtClean="0"/>
          </a:p>
          <a:p>
            <a:r>
              <a:rPr lang="en-US" sz="1400" dirty="0">
                <a:hlinkClick r:id="rId6"/>
              </a:rPr>
              <a:t>http://www.clipproject.info/images/joomgallery/thumbnails/people_35/dialog_clipart_-_</a:t>
            </a:r>
            <a:r>
              <a:rPr lang="en-US" sz="1400" dirty="0" smtClean="0">
                <a:hlinkClick r:id="rId6"/>
              </a:rPr>
              <a:t>free_people_clipart_20121124_1689147879.gif</a:t>
            </a:r>
            <a:endParaRPr lang="en-US" sz="1400" dirty="0" smtClean="0"/>
          </a:p>
          <a:p>
            <a:r>
              <a:rPr lang="en-US" sz="1400" dirty="0">
                <a:hlinkClick r:id="rId7"/>
              </a:rPr>
              <a:t>http://</a:t>
            </a:r>
            <a:r>
              <a:rPr lang="en-US" sz="1400" dirty="0" smtClean="0">
                <a:hlinkClick r:id="rId7"/>
              </a:rPr>
              <a:t>mtdata.ru/u26/photo3844/20278368313-0/original.jpg</a:t>
            </a:r>
            <a:endParaRPr lang="en-US" sz="1400" dirty="0" smtClean="0"/>
          </a:p>
          <a:p>
            <a:r>
              <a:rPr lang="en-US" sz="1400" dirty="0">
                <a:hlinkClick r:id="rId8"/>
              </a:rPr>
              <a:t>http://www.render.ru/xen/attachments/452016-jpg.17921</a:t>
            </a:r>
            <a:r>
              <a:rPr lang="en-US" sz="1400" dirty="0" smtClean="0">
                <a:hlinkClick r:id="rId8"/>
              </a:rPr>
              <a:t>/</a:t>
            </a:r>
            <a:endParaRPr lang="en-US" sz="1400" dirty="0" smtClean="0"/>
          </a:p>
          <a:p>
            <a:r>
              <a:rPr lang="en-US" sz="1400" dirty="0">
                <a:hlinkClick r:id="rId9"/>
              </a:rPr>
              <a:t>http://agryz.tatarstan.ru/file/Image/Agryz/%</a:t>
            </a:r>
            <a:r>
              <a:rPr lang="en-US" sz="1400" dirty="0" smtClean="0">
                <a:hlinkClick r:id="rId9"/>
              </a:rPr>
              <a:t>D0%A2%D0%B0%D0%BB%D0%B8%D1%81%D0%BC%D0%B0%D0%BD%20%D0%BF%D0%B5%D1%80%D0%B5%D0%BF%D0%B8%D1%81%D0%B8.jpg</a:t>
            </a:r>
            <a:endParaRPr lang="en-US" sz="1400" dirty="0" smtClean="0"/>
          </a:p>
          <a:p>
            <a:r>
              <a:rPr lang="en-US" sz="1400" dirty="0">
                <a:hlinkClick r:id="rId10"/>
              </a:rPr>
              <a:t>https://</a:t>
            </a:r>
            <a:r>
              <a:rPr lang="en-US" sz="1400" dirty="0" smtClean="0">
                <a:hlinkClick r:id="rId10"/>
              </a:rPr>
              <a:t>lh6.googleusercontent.com/Z07m9k7NEOkiNsOrsFHFbXtqzwMN95FG_zPMyxHsrl_a6PanUEyUbzBsFLFqVmw67xUtFvXjvCUyffWSAflI7ITsd_3I0i2jxP8b8-YesDOQ6H7BfsLaXwjCLQ</a:t>
            </a:r>
            <a:endParaRPr lang="en-US" sz="1400" dirty="0" smtClean="0"/>
          </a:p>
          <a:p>
            <a:r>
              <a:rPr lang="en-US" sz="1400" dirty="0">
                <a:hlinkClick r:id="rId11"/>
              </a:rPr>
              <a:t>http://</a:t>
            </a:r>
            <a:r>
              <a:rPr lang="en-US" sz="1400" dirty="0" smtClean="0">
                <a:hlinkClick r:id="rId11"/>
              </a:rPr>
              <a:t>www.wikihow.com/images/f/f8/Draw-a-Cartoon-Dog-Step-25.jpg</a:t>
            </a:r>
            <a:endParaRPr lang="en-US" sz="1400" dirty="0" smtClean="0"/>
          </a:p>
          <a:p>
            <a:r>
              <a:rPr lang="en-US" sz="1400" dirty="0">
                <a:hlinkClick r:id="rId12"/>
              </a:rPr>
              <a:t>http://</a:t>
            </a:r>
            <a:r>
              <a:rPr lang="en-US" sz="1400" dirty="0" smtClean="0">
                <a:hlinkClick r:id="rId12"/>
              </a:rPr>
              <a:t>www.clipartov.net/images/mini/19/0000018893.jpg</a:t>
            </a:r>
            <a:endParaRPr lang="en-US" sz="1400" dirty="0" smtClean="0"/>
          </a:p>
          <a:p>
            <a:r>
              <a:rPr lang="en-US" sz="1400" dirty="0">
                <a:hlinkClick r:id="rId13"/>
              </a:rPr>
              <a:t>http://</a:t>
            </a:r>
            <a:r>
              <a:rPr lang="en-US" sz="1400" dirty="0" smtClean="0">
                <a:hlinkClick r:id="rId13"/>
              </a:rPr>
              <a:t>img0.liveinternet.ru/images/attach/c/1/50/680/50680540_f_498ba2ea7dd2a.jpg</a:t>
            </a:r>
            <a:endParaRPr lang="en-US" sz="1400" dirty="0" smtClean="0"/>
          </a:p>
          <a:p>
            <a:r>
              <a:rPr lang="en-US" sz="1400" dirty="0">
                <a:hlinkClick r:id="rId14"/>
              </a:rPr>
              <a:t>http://</a:t>
            </a:r>
            <a:r>
              <a:rPr lang="en-US" sz="1400" dirty="0" smtClean="0">
                <a:hlinkClick r:id="rId14"/>
              </a:rPr>
              <a:t>vserisunki.ru/kot1.jpg</a:t>
            </a:r>
            <a:endParaRPr lang="en-US" sz="1400" dirty="0" smtClean="0"/>
          </a:p>
          <a:p>
            <a:r>
              <a:rPr lang="en-US" sz="1400" dirty="0">
                <a:hlinkClick r:id="rId15"/>
              </a:rPr>
              <a:t>http://</a:t>
            </a:r>
            <a:r>
              <a:rPr lang="en-US" sz="1400" dirty="0" smtClean="0">
                <a:hlinkClick r:id="rId15"/>
              </a:rPr>
              <a:t>kak-risovat.ru/pictures/zhivotnye/kak-risovat-krolika.jpg</a:t>
            </a:r>
            <a:endParaRPr lang="en-US" sz="1400" dirty="0" smtClean="0"/>
          </a:p>
          <a:p>
            <a:r>
              <a:rPr lang="en-US" sz="1400" dirty="0">
                <a:hlinkClick r:id="rId16"/>
              </a:rPr>
              <a:t>http://</a:t>
            </a:r>
            <a:r>
              <a:rPr lang="en-US" sz="1400" dirty="0" smtClean="0">
                <a:hlinkClick r:id="rId16"/>
              </a:rPr>
              <a:t>www.fotosnova.ru/gallery/art/pic/pavelmoscow_DSC00964.JPG</a:t>
            </a:r>
            <a:endParaRPr lang="en-US" sz="1400" dirty="0" smtClean="0"/>
          </a:p>
          <a:p>
            <a:r>
              <a:rPr lang="en-US" sz="1400" dirty="0">
                <a:hlinkClick r:id="rId17"/>
              </a:rPr>
              <a:t>http://</a:t>
            </a:r>
            <a:r>
              <a:rPr lang="en-US" sz="1400" dirty="0" smtClean="0">
                <a:hlinkClick r:id="rId17"/>
              </a:rPr>
              <a:t>vserisunki.ru/mini/sobaka12.jpg</a:t>
            </a:r>
            <a:endParaRPr lang="en-US" sz="1400" dirty="0" smtClean="0"/>
          </a:p>
          <a:p>
            <a:r>
              <a:rPr lang="en-US" sz="1400" dirty="0">
                <a:hlinkClick r:id="rId18"/>
              </a:rPr>
              <a:t>http://</a:t>
            </a:r>
            <a:r>
              <a:rPr lang="en-US" sz="1400" dirty="0" smtClean="0">
                <a:hlinkClick r:id="rId18"/>
              </a:rPr>
              <a:t>img0.liveinternet.ru/images/attach/c/4/79/777/79777724_Malchik.png</a:t>
            </a:r>
            <a:endParaRPr lang="en-US" sz="1400" dirty="0" smtClean="0"/>
          </a:p>
          <a:p>
            <a:r>
              <a:rPr lang="en-US" sz="1400" dirty="0">
                <a:hlinkClick r:id="rId19"/>
              </a:rPr>
              <a:t>http://pictures.ucoz.ru/_</a:t>
            </a:r>
            <a:r>
              <a:rPr lang="en-US" sz="1400" dirty="0" smtClean="0">
                <a:hlinkClick r:id="rId19"/>
              </a:rPr>
              <a:t>ph/3/91787411.png</a:t>
            </a:r>
            <a:endParaRPr lang="en-US" sz="1400" dirty="0" smtClean="0"/>
          </a:p>
          <a:p>
            <a:r>
              <a:rPr lang="en-US" sz="1400" dirty="0">
                <a:hlinkClick r:id="rId20"/>
              </a:rPr>
              <a:t>http://</a:t>
            </a:r>
            <a:r>
              <a:rPr lang="en-US" sz="1400" dirty="0" smtClean="0">
                <a:hlinkClick r:id="rId20"/>
              </a:rPr>
              <a:t>enghelp.ru/uploads/posts/2008-07/numbers.jpg</a:t>
            </a:r>
            <a:endParaRPr lang="en-US" sz="1400" dirty="0" smtClean="0"/>
          </a:p>
          <a:p>
            <a:r>
              <a:rPr lang="en-US" sz="1400" dirty="0">
                <a:hlinkClick r:id="rId21"/>
              </a:rPr>
              <a:t>http://</a:t>
            </a:r>
            <a:r>
              <a:rPr lang="en-US" sz="1400" dirty="0" smtClean="0">
                <a:hlinkClick r:id="rId21"/>
              </a:rPr>
              <a:t>english4kids.russianblogger.ru/wp-content/uploads/2011/03/English-Numbers-1-12-WC.gif</a:t>
            </a:r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750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Фонетическая зарядка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 smtClean="0">
                <a:solidFill>
                  <a:srgbClr val="FF0000"/>
                </a:solidFill>
              </a:rPr>
              <a:t>               </a:t>
            </a:r>
            <a:r>
              <a:rPr lang="en-US" sz="4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[</a:t>
            </a:r>
            <a:r>
              <a:rPr lang="en-US" sz="4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ð]</a:t>
            </a:r>
            <a:endParaRPr lang="en-US" sz="4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4800" b="1" dirty="0" err="1" smtClean="0">
                <a:solidFill>
                  <a:srgbClr val="FF0000"/>
                </a:solidFill>
              </a:rPr>
              <a:t>th</a:t>
            </a:r>
            <a:r>
              <a:rPr lang="en-US" sz="4800" b="1" dirty="0" smtClean="0">
                <a:solidFill>
                  <a:srgbClr val="FF0000"/>
                </a:solidFill>
              </a:rPr>
              <a:t>-  </a:t>
            </a:r>
            <a:endParaRPr lang="en-US" sz="48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4800" dirty="0" smtClean="0">
                <a:solidFill>
                  <a:srgbClr val="7030A0"/>
                </a:solidFill>
              </a:rPr>
              <a:t>               [</a:t>
            </a:r>
            <a:r>
              <a:rPr lang="el-GR" sz="4800" dirty="0">
                <a:solidFill>
                  <a:srgbClr val="7030A0"/>
                </a:solidFill>
              </a:rPr>
              <a:t>Θ</a:t>
            </a:r>
            <a:r>
              <a:rPr lang="en-US" sz="4800" dirty="0" smtClean="0">
                <a:solidFill>
                  <a:srgbClr val="7030A0"/>
                </a:solidFill>
              </a:rPr>
              <a:t>]</a:t>
            </a:r>
          </a:p>
          <a:p>
            <a:pPr marL="0" indent="0">
              <a:buNone/>
            </a:pPr>
            <a:r>
              <a:rPr lang="en-US" sz="4800" dirty="0">
                <a:solidFill>
                  <a:srgbClr val="7030A0"/>
                </a:solidFill>
              </a:rPr>
              <a:t> </a:t>
            </a:r>
            <a:r>
              <a:rPr lang="en-US" sz="4800" dirty="0" smtClean="0">
                <a:solidFill>
                  <a:srgbClr val="7030A0"/>
                </a:solidFill>
              </a:rPr>
              <a:t>                            </a:t>
            </a:r>
            <a:r>
              <a:rPr lang="en-US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[</a:t>
            </a:r>
            <a:r>
              <a:rPr lang="en-US" sz="4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ð</a:t>
            </a:r>
            <a:r>
              <a:rPr lang="en-US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]    </a:t>
            </a:r>
            <a:r>
              <a:rPr lang="en-US" sz="44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</a:t>
            </a:r>
            <a:r>
              <a:rPr lang="en-US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is       </a:t>
            </a:r>
            <a:r>
              <a:rPr lang="en-US" sz="44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</a:t>
            </a:r>
            <a:r>
              <a:rPr lang="en-US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ey</a:t>
            </a:r>
            <a:endParaRPr lang="en-US" sz="4400" dirty="0">
              <a:solidFill>
                <a:srgbClr val="7030A0"/>
              </a:solidFill>
            </a:endParaRPr>
          </a:p>
          <a:p>
            <a:pPr marL="0" indent="0" algn="r">
              <a:buNone/>
            </a:pPr>
            <a:r>
              <a:rPr lang="en-US" sz="4400" dirty="0" smtClean="0">
                <a:solidFill>
                  <a:srgbClr val="7030A0"/>
                </a:solidFill>
              </a:rPr>
              <a:t>[</a:t>
            </a:r>
            <a:r>
              <a:rPr lang="el-GR" sz="4400" dirty="0">
                <a:solidFill>
                  <a:srgbClr val="7030A0"/>
                </a:solidFill>
              </a:rPr>
              <a:t>Θ</a:t>
            </a:r>
            <a:r>
              <a:rPr lang="en-US" sz="4400" dirty="0" smtClean="0">
                <a:solidFill>
                  <a:srgbClr val="7030A0"/>
                </a:solidFill>
              </a:rPr>
              <a:t>]   </a:t>
            </a:r>
            <a:r>
              <a:rPr lang="en-US" sz="4400" b="1" u="sng" dirty="0" smtClean="0">
                <a:solidFill>
                  <a:srgbClr val="7030A0"/>
                </a:solidFill>
              </a:rPr>
              <a:t>th</a:t>
            </a:r>
            <a:r>
              <a:rPr lang="en-US" sz="4400" dirty="0" smtClean="0">
                <a:solidFill>
                  <a:srgbClr val="7030A0"/>
                </a:solidFill>
              </a:rPr>
              <a:t>ank   </a:t>
            </a:r>
            <a:r>
              <a:rPr lang="en-US" sz="4400" b="1" u="sng" dirty="0" smtClean="0">
                <a:solidFill>
                  <a:srgbClr val="7030A0"/>
                </a:solidFill>
              </a:rPr>
              <a:t>th</a:t>
            </a:r>
            <a:r>
              <a:rPr lang="en-US" sz="4400" dirty="0" smtClean="0">
                <a:solidFill>
                  <a:srgbClr val="7030A0"/>
                </a:solidFill>
              </a:rPr>
              <a:t>ree</a:t>
            </a:r>
            <a:endParaRPr lang="en-US" sz="4400" b="1" dirty="0" smtClean="0"/>
          </a:p>
          <a:p>
            <a:pPr marL="0" indent="0">
              <a:buNone/>
            </a:pPr>
            <a:endParaRPr lang="en-US" dirty="0" smtClean="0"/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1331640" y="2132856"/>
            <a:ext cx="1224136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1331640" y="2924944"/>
            <a:ext cx="1224136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C:\Users\Book\Downloads\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02524"/>
            <a:ext cx="2497460" cy="249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вальная выноска 9"/>
          <p:cNvSpPr/>
          <p:nvPr/>
        </p:nvSpPr>
        <p:spPr>
          <a:xfrm>
            <a:off x="6060682" y="1340768"/>
            <a:ext cx="2759790" cy="792088"/>
          </a:xfrm>
          <a:prstGeom prst="wedgeEllipseCallout">
            <a:avLst>
              <a:gd name="adj1" fmla="val -23768"/>
              <a:gd name="adj2" fmla="val 8618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Послушай!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81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Фонетическая зарядка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</a:rPr>
              <a:t>              </a:t>
            </a:r>
            <a:r>
              <a:rPr lang="en-US" sz="4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[</a:t>
            </a:r>
            <a:r>
              <a:rPr lang="en-US" sz="4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ð]</a:t>
            </a:r>
            <a:endParaRPr lang="en-US" sz="4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4800" b="1" dirty="0" err="1">
                <a:solidFill>
                  <a:srgbClr val="FF0000"/>
                </a:solidFill>
              </a:rPr>
              <a:t>th</a:t>
            </a:r>
            <a:r>
              <a:rPr lang="en-US" sz="4800" b="1" dirty="0">
                <a:solidFill>
                  <a:srgbClr val="FF0000"/>
                </a:solidFill>
              </a:rPr>
              <a:t>-  </a:t>
            </a:r>
            <a:endParaRPr lang="en-US" sz="48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4800" dirty="0">
                <a:solidFill>
                  <a:srgbClr val="7030A0"/>
                </a:solidFill>
              </a:rPr>
              <a:t>               [</a:t>
            </a:r>
            <a:r>
              <a:rPr lang="el-GR" sz="4800" dirty="0">
                <a:solidFill>
                  <a:srgbClr val="7030A0"/>
                </a:solidFill>
              </a:rPr>
              <a:t>Θ</a:t>
            </a:r>
            <a:r>
              <a:rPr lang="en-US" sz="4800" dirty="0">
                <a:solidFill>
                  <a:srgbClr val="7030A0"/>
                </a:solidFill>
              </a:rPr>
              <a:t>]</a:t>
            </a:r>
            <a:endParaRPr lang="ru-RU" sz="4800" dirty="0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3851920" y="1600200"/>
            <a:ext cx="5112568" cy="4997152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Th</a:t>
            </a:r>
            <a:r>
              <a:rPr lang="en-US" sz="4400" dirty="0" smtClean="0"/>
              <a:t>is is Nora</a:t>
            </a:r>
            <a:r>
              <a:rPr lang="ru-RU" sz="4400" dirty="0" smtClean="0"/>
              <a:t>.</a:t>
            </a:r>
            <a:endParaRPr lang="en-US" sz="4400" dirty="0" smtClean="0"/>
          </a:p>
          <a:p>
            <a:r>
              <a:rPr lang="en-US" sz="4400" b="1" dirty="0" smtClean="0">
                <a:solidFill>
                  <a:srgbClr val="FF0000"/>
                </a:solidFill>
              </a:rPr>
              <a:t>Th</a:t>
            </a:r>
            <a:r>
              <a:rPr lang="en-US" sz="4400" dirty="0" smtClean="0"/>
              <a:t>is is Rob</a:t>
            </a:r>
            <a:r>
              <a:rPr lang="ru-RU" sz="4400" dirty="0" smtClean="0"/>
              <a:t>.</a:t>
            </a:r>
            <a:endParaRPr lang="en-US" sz="4400" dirty="0" smtClean="0"/>
          </a:p>
          <a:p>
            <a:r>
              <a:rPr lang="en-US" sz="4400" b="1" dirty="0" smtClean="0">
                <a:solidFill>
                  <a:srgbClr val="FF0000"/>
                </a:solidFill>
              </a:rPr>
              <a:t>Th</a:t>
            </a:r>
            <a:r>
              <a:rPr lang="en-US" sz="4400" dirty="0" smtClean="0"/>
              <a:t>is is Alice</a:t>
            </a:r>
            <a:r>
              <a:rPr lang="ru-RU" sz="4400" dirty="0" smtClean="0"/>
              <a:t>.</a:t>
            </a:r>
            <a:endParaRPr lang="en-US" sz="4400" dirty="0" smtClean="0"/>
          </a:p>
          <a:p>
            <a:r>
              <a:rPr lang="en-US" sz="4400" b="1" dirty="0" smtClean="0">
                <a:solidFill>
                  <a:srgbClr val="FF0000"/>
                </a:solidFill>
              </a:rPr>
              <a:t>Th</a:t>
            </a:r>
            <a:r>
              <a:rPr lang="en-US" sz="4400" dirty="0" smtClean="0"/>
              <a:t>is is Bob.</a:t>
            </a:r>
          </a:p>
          <a:p>
            <a:endParaRPr lang="en-US" sz="4400" dirty="0"/>
          </a:p>
          <a:p>
            <a:r>
              <a:rPr lang="en-US" sz="4400" dirty="0" smtClean="0"/>
              <a:t>I’m fine, </a:t>
            </a:r>
            <a:r>
              <a:rPr lang="en-US" sz="4400" b="1" dirty="0" smtClean="0">
                <a:solidFill>
                  <a:srgbClr val="FF0000"/>
                </a:solidFill>
              </a:rPr>
              <a:t>th</a:t>
            </a:r>
            <a:r>
              <a:rPr lang="en-US" sz="4400" dirty="0" smtClean="0"/>
              <a:t>ank you.</a:t>
            </a:r>
            <a:endParaRPr lang="ru-RU" sz="44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1421905" y="2060848"/>
            <a:ext cx="1205879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1421905" y="2852936"/>
            <a:ext cx="1205879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Book\Downloads\знакомство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64" y="4221088"/>
            <a:ext cx="3209925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17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Новые слова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8970426"/>
              </p:ext>
            </p:extLst>
          </p:nvPr>
        </p:nvGraphicFramePr>
        <p:xfrm>
          <a:off x="457200" y="1600200"/>
          <a:ext cx="8229600" cy="25603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Английское слово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Транскрипция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Русское слово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Boy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sz="400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bɔɪ</a:t>
                      </a:r>
                      <a:r>
                        <a:rPr lang="en-US" sz="4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Мальчик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Girl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sz="400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ɡɜːl</a:t>
                      </a:r>
                      <a:r>
                        <a:rPr lang="en-US" sz="4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Девочка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friend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sz="400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frɛnd</a:t>
                      </a:r>
                      <a:r>
                        <a:rPr lang="en-US" sz="4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3074" name="Picture 2" descr="C:\Users\Book\Downloads\malchik-col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09120"/>
            <a:ext cx="2137421" cy="213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Book\Downloads\devochka_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1" y="4403390"/>
            <a:ext cx="1654579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Book\Downloads\5441a7bd2174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398640"/>
            <a:ext cx="2924175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23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en-US" sz="6600" dirty="0" smtClean="0"/>
              <a:t>How are you?</a:t>
            </a:r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6000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n-US" sz="6000" dirty="0" smtClean="0">
                <a:solidFill>
                  <a:srgbClr val="7030A0"/>
                </a:solidFill>
              </a:rPr>
              <a:t>- I’m fine, thank you. </a:t>
            </a:r>
          </a:p>
          <a:p>
            <a:endParaRPr lang="ru-RU" dirty="0"/>
          </a:p>
        </p:txBody>
      </p:sp>
      <p:pic>
        <p:nvPicPr>
          <p:cNvPr id="5122" name="Picture 2" descr="C:\Users\Book\Downloads\dialog_clipart_-_free_people_clipart_20121124_168914787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861048"/>
            <a:ext cx="2798390" cy="279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22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This is…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- </a:t>
            </a:r>
            <a:r>
              <a:rPr lang="en-US" sz="4400" dirty="0" smtClean="0">
                <a:solidFill>
                  <a:srgbClr val="FF0000"/>
                </a:solidFill>
              </a:rPr>
              <a:t>This is </a:t>
            </a:r>
            <a:r>
              <a:rPr lang="en-US" sz="4400" dirty="0" smtClean="0"/>
              <a:t>Nora, my friend.</a:t>
            </a:r>
          </a:p>
          <a:p>
            <a:pPr marL="0" indent="0" algn="ctr">
              <a:buNone/>
            </a:pPr>
            <a:r>
              <a:rPr lang="en-US" sz="4400" dirty="0" smtClean="0"/>
              <a:t>- Nora, </a:t>
            </a:r>
            <a:r>
              <a:rPr lang="en-US" sz="4400" dirty="0" smtClean="0">
                <a:solidFill>
                  <a:srgbClr val="FF0000"/>
                </a:solidFill>
              </a:rPr>
              <a:t>this is </a:t>
            </a:r>
            <a:r>
              <a:rPr lang="en-US" sz="4400" dirty="0" smtClean="0"/>
              <a:t>Bertie.</a:t>
            </a:r>
            <a:endParaRPr lang="ru-RU" sz="4400" dirty="0"/>
          </a:p>
        </p:txBody>
      </p:sp>
      <p:pic>
        <p:nvPicPr>
          <p:cNvPr id="6146" name="Picture 2" descr="C:\Users\Book\Downloads\знакомство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456060"/>
            <a:ext cx="4320480" cy="325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14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you a girl?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Yes, I 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/ No, 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I’m not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endParaRPr lang="en-US" sz="6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I’m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boy. 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I’m not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girl.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72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Помоги детям ответить на вопросы.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Book\Downloads\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1273324" cy="127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ook\Downloads\orig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113112"/>
            <a:ext cx="1224137" cy="122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ook\Downloads\origin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293096"/>
            <a:ext cx="1209080" cy="120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ьная выноска 3"/>
          <p:cNvSpPr/>
          <p:nvPr/>
        </p:nvSpPr>
        <p:spPr>
          <a:xfrm>
            <a:off x="1763688" y="1257253"/>
            <a:ext cx="2016224" cy="792088"/>
          </a:xfrm>
          <a:prstGeom prst="wedgeEllipseCallout">
            <a:avLst>
              <a:gd name="adj1" fmla="val -54366"/>
              <a:gd name="adj2" fmla="val 6774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you a boy?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ьная выноска 6"/>
          <p:cNvSpPr/>
          <p:nvPr/>
        </p:nvSpPr>
        <p:spPr>
          <a:xfrm>
            <a:off x="5116282" y="1653297"/>
            <a:ext cx="2120014" cy="828189"/>
          </a:xfrm>
          <a:prstGeom prst="wedgeEllipseCallout">
            <a:avLst>
              <a:gd name="adj1" fmla="val -43643"/>
              <a:gd name="adj2" fmla="val 5185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you a girl?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ьная выноска 7"/>
          <p:cNvSpPr/>
          <p:nvPr/>
        </p:nvSpPr>
        <p:spPr>
          <a:xfrm>
            <a:off x="4283968" y="3789040"/>
            <a:ext cx="2016224" cy="936104"/>
          </a:xfrm>
          <a:prstGeom prst="wedgeEllipseCallout">
            <a:avLst>
              <a:gd name="adj1" fmla="val -55191"/>
              <a:gd name="adj2" fmla="val 4488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you a girl?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 descr="C:\Users\Book\Downloads\девочка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653297"/>
            <a:ext cx="1301998" cy="185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Book\Downloads\malchik-colo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552" y="2401970"/>
            <a:ext cx="1869852" cy="186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Book\Downloads\Талисман переписи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153" y="4725144"/>
            <a:ext cx="1256060" cy="199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60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Новые слова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3253422"/>
              </p:ext>
            </p:extLst>
          </p:nvPr>
        </p:nvGraphicFramePr>
        <p:xfrm>
          <a:off x="457200" y="1600200"/>
          <a:ext cx="8229600" cy="46634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Английское слово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Транскрипция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Русское слово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goat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sz="4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ɡəut</a:t>
                      </a:r>
                      <a:r>
                        <a:rPr lang="en-US" sz="4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козел, коза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hamster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sz="4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hæmstə</a:t>
                      </a:r>
                      <a:r>
                        <a:rPr lang="en-US" sz="4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хомяк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cat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sz="4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kæt</a:t>
                      </a:r>
                      <a:r>
                        <a:rPr lang="en-US" sz="4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кошка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rabbit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sz="4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ræbɪt</a:t>
                      </a:r>
                      <a:r>
                        <a:rPr lang="en-US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кролик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parrot 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sz="4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pærət</a:t>
                      </a:r>
                      <a:r>
                        <a:rPr lang="en-US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попугай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tortoise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sz="4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tɔːtəs</a:t>
                      </a:r>
                      <a:r>
                        <a:rPr lang="en-US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черепаха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734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322</Words>
  <Application>Microsoft Office PowerPoint</Application>
  <PresentationFormat>Экран (4:3)</PresentationFormat>
  <Paragraphs>111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Раздел 3 This is Nora.</vt:lpstr>
      <vt:lpstr>Фонетическая зарядка</vt:lpstr>
      <vt:lpstr>Фонетическая зарядка</vt:lpstr>
      <vt:lpstr>Новые слова</vt:lpstr>
      <vt:lpstr>How are you?</vt:lpstr>
      <vt:lpstr>This is…</vt:lpstr>
      <vt:lpstr>Are you a girl?</vt:lpstr>
      <vt:lpstr>Помоги детям ответить на вопросы.</vt:lpstr>
      <vt:lpstr>Новые слова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Today is the 30th of September.</dc:title>
  <dc:creator>Book</dc:creator>
  <cp:lastModifiedBy>Book</cp:lastModifiedBy>
  <cp:revision>24</cp:revision>
  <dcterms:created xsi:type="dcterms:W3CDTF">2015-09-29T13:50:46Z</dcterms:created>
  <dcterms:modified xsi:type="dcterms:W3CDTF">2015-10-27T15:13:21Z</dcterms:modified>
</cp:coreProperties>
</file>