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56" r:id="rId3"/>
    <p:sldId id="257" r:id="rId4"/>
    <p:sldId id="272" r:id="rId5"/>
    <p:sldId id="260" r:id="rId6"/>
    <p:sldId id="262" r:id="rId7"/>
    <p:sldId id="259" r:id="rId8"/>
    <p:sldId id="261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3300"/>
    <a:srgbClr val="660033"/>
    <a:srgbClr val="8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883D3-4AA1-4BCD-8E3F-31BCD81C1F6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1BE0-0F49-47BA-A8E7-4A8BB0046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883D3-4AA1-4BCD-8E3F-31BCD81C1F6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1BE0-0F49-47BA-A8E7-4A8BB0046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883D3-4AA1-4BCD-8E3F-31BCD81C1F6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1BE0-0F49-47BA-A8E7-4A8BB0046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34674-5E0E-4E71-88B3-263338C9ED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883D3-4AA1-4BCD-8E3F-31BCD81C1F6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1BE0-0F49-47BA-A8E7-4A8BB0046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883D3-4AA1-4BCD-8E3F-31BCD81C1F6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1BE0-0F49-47BA-A8E7-4A8BB0046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883D3-4AA1-4BCD-8E3F-31BCD81C1F6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1BE0-0F49-47BA-A8E7-4A8BB0046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883D3-4AA1-4BCD-8E3F-31BCD81C1F6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1BE0-0F49-47BA-A8E7-4A8BB0046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883D3-4AA1-4BCD-8E3F-31BCD81C1F6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1BE0-0F49-47BA-A8E7-4A8BB0046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883D3-4AA1-4BCD-8E3F-31BCD81C1F6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1BE0-0F49-47BA-A8E7-4A8BB0046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883D3-4AA1-4BCD-8E3F-31BCD81C1F6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1BE0-0F49-47BA-A8E7-4A8BB0046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883D3-4AA1-4BCD-8E3F-31BCD81C1F6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1BE0-0F49-47BA-A8E7-4A8BB0046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883D3-4AA1-4BCD-8E3F-31BCD81C1F6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61BE0-0F49-47BA-A8E7-4A8BB00463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1500174"/>
            <a:ext cx="707236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ru-RU" sz="4400" b="1" i="1" dirty="0" smtClean="0">
                <a:solidFill>
                  <a:srgbClr val="006666"/>
                </a:solidFill>
              </a:rPr>
              <a:t>Упражнения для развития навыка чтения</a:t>
            </a:r>
            <a:endParaRPr lang="ru-RU" sz="4400" b="1" i="1" dirty="0">
              <a:solidFill>
                <a:srgbClr val="006666"/>
              </a:solidFill>
            </a:endParaRPr>
          </a:p>
        </p:txBody>
      </p:sp>
      <p:pic>
        <p:nvPicPr>
          <p:cNvPr id="1027" name="Picture 3" descr="D:\Люда\рамка. анимации\sw58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58082" y="571480"/>
            <a:ext cx="1521743" cy="157163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572000" y="5229200"/>
            <a:ext cx="457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36A2"/>
                </a:solidFill>
                <a:latin typeface="Bookman Old Style" pitchFamily="18" charset="0"/>
              </a:rPr>
              <a:t>Презентацию выполнила </a:t>
            </a:r>
          </a:p>
          <a:p>
            <a:pPr algn="ctr"/>
            <a:r>
              <a:rPr lang="ru-RU" b="1" dirty="0" smtClean="0">
                <a:solidFill>
                  <a:srgbClr val="0036A2"/>
                </a:solidFill>
                <a:latin typeface="Bookman Old Style" pitchFamily="18" charset="0"/>
              </a:rPr>
              <a:t>учитель начальных классов </a:t>
            </a:r>
          </a:p>
          <a:p>
            <a:pPr algn="ctr"/>
            <a:r>
              <a:rPr lang="ru-RU" b="1" dirty="0" smtClean="0">
                <a:solidFill>
                  <a:srgbClr val="0036A2"/>
                </a:solidFill>
                <a:latin typeface="Bookman Old Style" pitchFamily="18" charset="0"/>
              </a:rPr>
              <a:t>МБОУ СОШ  № 2</a:t>
            </a:r>
          </a:p>
          <a:p>
            <a:pPr algn="ctr"/>
            <a:r>
              <a:rPr lang="ru-RU" b="1" dirty="0" err="1" smtClean="0">
                <a:solidFill>
                  <a:srgbClr val="0036A2"/>
                </a:solidFill>
                <a:latin typeface="Bookman Old Style" pitchFamily="18" charset="0"/>
              </a:rPr>
              <a:t>Носкова</a:t>
            </a:r>
            <a:r>
              <a:rPr lang="ru-RU" b="1" dirty="0" smtClean="0">
                <a:solidFill>
                  <a:srgbClr val="0036A2"/>
                </a:solidFill>
                <a:latin typeface="Bookman Old Style" pitchFamily="18" charset="0"/>
              </a:rPr>
              <a:t> Т. Л.</a:t>
            </a:r>
          </a:p>
          <a:p>
            <a:pPr algn="ctr"/>
            <a:endParaRPr lang="ru-RU" b="1" dirty="0" smtClean="0">
              <a:solidFill>
                <a:srgbClr val="0036A2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14480" y="1714488"/>
          <a:ext cx="3145552" cy="4416552"/>
        </p:xfrm>
        <a:graphic>
          <a:graphicData uri="http://schemas.openxmlformats.org/drawingml/2006/table">
            <a:tbl>
              <a:tblPr/>
              <a:tblGrid>
                <a:gridCol w="2713504"/>
                <a:gridCol w="43204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урок </a:t>
                      </a:r>
                      <a:br>
                        <a:rPr lang="ru-RU" sz="3600" b="1" dirty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3600" b="1" dirty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перемена</a:t>
                      </a:r>
                      <a:br>
                        <a:rPr lang="ru-RU" sz="3600" b="1" dirty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3600" b="1" dirty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школа</a:t>
                      </a:r>
                      <a:br>
                        <a:rPr lang="ru-RU" sz="3600" b="1" dirty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3600" b="1" dirty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книга</a:t>
                      </a:r>
                      <a:br>
                        <a:rPr lang="ru-RU" sz="3600" b="1" dirty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3600" b="1" dirty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ручка</a:t>
                      </a:r>
                      <a:br>
                        <a:rPr lang="ru-RU" sz="3600" b="1" dirty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3600" b="1" dirty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учитель</a:t>
                      </a:r>
                      <a:br>
                        <a:rPr lang="ru-RU" sz="3600" b="1" dirty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3600" b="1" dirty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обучение</a:t>
                      </a:r>
                      <a:endParaRPr lang="ru-RU" sz="36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642910" y="316506"/>
            <a:ext cx="828680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Упражнение развивает подвижность речевого аппарата, служит разминкой перед чтением.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Фотоглаз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”: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отведенное время ученик должен “сфотографировать” столбик слов и ответить на вопрос, есть ли в нем данное слово.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27576" y="1700808"/>
            <a:ext cx="3816424" cy="4511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660033"/>
                </a:solidFill>
                <a:latin typeface="Arial"/>
                <a:ea typeface="Times New Roman"/>
                <a:cs typeface="Times New Roman"/>
              </a:rPr>
              <a:t>город</a:t>
            </a:r>
            <a:br>
              <a:rPr lang="ru-RU" sz="3600" b="1" dirty="0" smtClean="0">
                <a:solidFill>
                  <a:srgbClr val="660033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3600" b="1" dirty="0" smtClean="0">
                <a:solidFill>
                  <a:srgbClr val="660033"/>
                </a:solidFill>
                <a:latin typeface="Arial"/>
                <a:ea typeface="Times New Roman"/>
                <a:cs typeface="Times New Roman"/>
              </a:rPr>
              <a:t>лес</a:t>
            </a:r>
            <a:br>
              <a:rPr lang="ru-RU" sz="3600" b="1" dirty="0" smtClean="0">
                <a:solidFill>
                  <a:srgbClr val="660033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3600" b="1" dirty="0" smtClean="0">
                <a:solidFill>
                  <a:srgbClr val="660033"/>
                </a:solidFill>
                <a:latin typeface="Arial"/>
                <a:ea typeface="Times New Roman"/>
                <a:cs typeface="Times New Roman"/>
              </a:rPr>
              <a:t>дорога</a:t>
            </a:r>
            <a:br>
              <a:rPr lang="ru-RU" sz="3600" b="1" dirty="0" smtClean="0">
                <a:solidFill>
                  <a:srgbClr val="660033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3600" b="1" dirty="0" smtClean="0">
                <a:solidFill>
                  <a:srgbClr val="660033"/>
                </a:solidFill>
                <a:latin typeface="Arial"/>
                <a:ea typeface="Times New Roman"/>
                <a:cs typeface="Times New Roman"/>
              </a:rPr>
              <a:t>красивый</a:t>
            </a:r>
            <a:br>
              <a:rPr lang="ru-RU" sz="3600" b="1" dirty="0" smtClean="0">
                <a:solidFill>
                  <a:srgbClr val="660033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3600" b="1" dirty="0" smtClean="0">
                <a:solidFill>
                  <a:srgbClr val="660033"/>
                </a:solidFill>
                <a:latin typeface="Arial"/>
                <a:ea typeface="Times New Roman"/>
                <a:cs typeface="Times New Roman"/>
              </a:rPr>
              <a:t>богатство</a:t>
            </a:r>
            <a:br>
              <a:rPr lang="ru-RU" sz="3600" b="1" dirty="0" smtClean="0">
                <a:solidFill>
                  <a:srgbClr val="660033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3600" b="1" dirty="0" smtClean="0">
                <a:solidFill>
                  <a:srgbClr val="660033"/>
                </a:solidFill>
                <a:latin typeface="Arial"/>
                <a:ea typeface="Times New Roman"/>
                <a:cs typeface="Times New Roman"/>
              </a:rPr>
              <a:t>автомобиль</a:t>
            </a:r>
            <a:br>
              <a:rPr lang="ru-RU" sz="3600" b="1" dirty="0" smtClean="0">
                <a:solidFill>
                  <a:srgbClr val="660033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3600" b="1" dirty="0" smtClean="0">
                <a:solidFill>
                  <a:srgbClr val="660033"/>
                </a:solidFill>
                <a:latin typeface="Arial"/>
                <a:ea typeface="Times New Roman"/>
                <a:cs typeface="Times New Roman"/>
              </a:rPr>
              <a:t>играть</a:t>
            </a:r>
            <a:endParaRPr lang="ru-RU" sz="3600" b="1" dirty="0">
              <a:solidFill>
                <a:srgbClr val="660033"/>
              </a:solidFill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3071810"/>
          <a:ext cx="5000660" cy="1242060"/>
        </p:xfrm>
        <a:graphic>
          <a:graphicData uri="http://schemas.openxmlformats.org/drawingml/2006/table">
            <a:tbl>
              <a:tblPr/>
              <a:tblGrid>
                <a:gridCol w="2500330"/>
                <a:gridCol w="2500330"/>
              </a:tblGrid>
              <a:tr h="1214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Волга</a:t>
                      </a:r>
                      <a:endParaRPr lang="ru-RU" sz="60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носки</a:t>
                      </a:r>
                      <a:endParaRPr lang="ru-RU" sz="60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57224" y="500042"/>
            <a:ext cx="77232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rgbClr val="00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Упражнение </a:t>
            </a:r>
            <a:r>
              <a:rPr lang="ru-RU" sz="3200" b="1" dirty="0">
                <a:solidFill>
                  <a:srgbClr val="006666"/>
                </a:solidFill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rgbClr val="00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Составь новое слово</a:t>
            </a:r>
            <a:r>
              <a:rPr lang="ru-RU" sz="3200" b="1" dirty="0">
                <a:solidFill>
                  <a:srgbClr val="006666"/>
                </a:solidFill>
                <a:ea typeface="Times New Roman" pitchFamily="18" charset="0"/>
                <a:cs typeface="Arial" pitchFamily="34" charset="0"/>
              </a:rPr>
              <a:t>”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rgbClr val="00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lang="ru-RU" sz="3200" b="1" dirty="0">
              <a:solidFill>
                <a:srgbClr val="006666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071546"/>
            <a:ext cx="84296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Задание: нужно составить новое слово, взяв из первого столбика первый слог, а из слов второго столбика второй слог.</a:t>
            </a:r>
            <a:endParaRPr lang="ru-RU" sz="2000" b="1" dirty="0">
              <a:solidFill>
                <a:srgbClr val="003300"/>
              </a:solidFill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>
          <a:xfrm>
            <a:off x="5857884" y="1928802"/>
            <a:ext cx="2957506" cy="1000132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800000"/>
                </a:solidFill>
              </a:rPr>
              <a:t>кони</a:t>
            </a:r>
            <a:endParaRPr lang="ru-RU" sz="7200" b="1" dirty="0">
              <a:solidFill>
                <a:srgbClr val="800000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072198" y="3143248"/>
            <a:ext cx="2957506" cy="1071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волки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6000760" y="4643446"/>
            <a:ext cx="2957506" cy="9286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быки</a:t>
            </a:r>
          </a:p>
        </p:txBody>
      </p:sp>
      <p:sp>
        <p:nvSpPr>
          <p:cNvPr id="24" name="Стрелка вправо 23"/>
          <p:cNvSpPr/>
          <p:nvPr/>
        </p:nvSpPr>
        <p:spPr>
          <a:xfrm>
            <a:off x="5500694" y="3643314"/>
            <a:ext cx="71438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5500694" y="5072074"/>
            <a:ext cx="71438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5500694" y="2428868"/>
            <a:ext cx="71438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357158" y="4500570"/>
          <a:ext cx="5000660" cy="1541719"/>
        </p:xfrm>
        <a:graphic>
          <a:graphicData uri="http://schemas.openxmlformats.org/drawingml/2006/table">
            <a:tbl>
              <a:tblPr/>
              <a:tblGrid>
                <a:gridCol w="2500330"/>
                <a:gridCol w="2500330"/>
              </a:tblGrid>
              <a:tr h="15417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0" b="1" dirty="0">
                          <a:solidFill>
                            <a:srgbClr val="8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было</a:t>
                      </a:r>
                      <a:endParaRPr lang="ru-RU" sz="60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0" b="1" dirty="0" smtClean="0">
                          <a:solidFill>
                            <a:srgbClr val="8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катки</a:t>
                      </a:r>
                      <a:endParaRPr lang="ru-RU" sz="60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2" name="Таблица 31"/>
          <p:cNvGraphicFramePr>
            <a:graphicFrameLocks noGrp="1"/>
          </p:cNvGraphicFramePr>
          <p:nvPr/>
        </p:nvGraphicFramePr>
        <p:xfrm>
          <a:off x="285720" y="1857364"/>
          <a:ext cx="5000660" cy="1242060"/>
        </p:xfrm>
        <a:graphic>
          <a:graphicData uri="http://schemas.openxmlformats.org/drawingml/2006/table">
            <a:tbl>
              <a:tblPr/>
              <a:tblGrid>
                <a:gridCol w="2500330"/>
                <a:gridCol w="2500330"/>
              </a:tblGrid>
              <a:tr h="12144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0" b="1" dirty="0">
                          <a:solidFill>
                            <a:srgbClr val="8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колос</a:t>
                      </a:r>
                      <a:endParaRPr lang="ru-RU" sz="60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0" b="1" dirty="0">
                          <a:solidFill>
                            <a:srgbClr val="8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сани</a:t>
                      </a:r>
                      <a:endParaRPr lang="ru-RU" sz="60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9" grpId="1"/>
      <p:bldP spid="10" grpId="0"/>
      <p:bldP spid="11" grpId="0"/>
      <p:bldP spid="12" grpId="0"/>
      <p:bldP spid="24" grpId="0" animBg="1"/>
      <p:bldP spid="28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42910" y="1000108"/>
            <a:ext cx="8143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Задание: найти спрятавшееся название животного среди строчек стихотворения.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728" y="357166"/>
            <a:ext cx="59425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Упражнение </a:t>
            </a:r>
            <a:r>
              <a:rPr lang="ru-RU" sz="2800" b="1" dirty="0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Найди животное</a:t>
            </a:r>
            <a:r>
              <a:rPr lang="ru-RU" sz="2800" b="1" dirty="0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”.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1714488"/>
            <a:ext cx="83582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4800" b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Насос сосёт речную воду,</a:t>
            </a:r>
            <a:br>
              <a:rPr kumimoji="0" lang="ru-RU" sz="4800" b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4800" b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шланг протянут к огороду.</a:t>
            </a:r>
            <a:endParaRPr lang="ru-RU" sz="4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3786190"/>
            <a:ext cx="81439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4800" b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Среди кустов царит покой,</a:t>
            </a:r>
            <a:br>
              <a:rPr kumimoji="0" lang="ru-RU" sz="4800" b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4800" b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Здесь хорошо бродить одной. </a:t>
            </a:r>
            <a:endParaRPr lang="ru-RU" sz="4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28860" y="1714488"/>
            <a:ext cx="21431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4800" b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800" b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осёт</a:t>
            </a:r>
            <a:r>
              <a:rPr kumimoji="0" lang="ru-RU" sz="4800" b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800" b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endParaRPr lang="ru-RU" sz="4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500430" y="3786190"/>
            <a:ext cx="21431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err="1" smtClean="0">
                <a:solidFill>
                  <a:srgbClr val="1F497D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ов</a:t>
            </a:r>
            <a:r>
              <a:rPr lang="ru-RU" sz="4800" b="1" dirty="0" smtClean="0">
                <a:solidFill>
                  <a:srgbClr val="1F497D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rgbClr val="1F497D">
                    <a:lumMod val="50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build="allAtOnce"/>
      <p:bldP spid="9" grpId="0"/>
      <p:bldP spid="10" grpId="0" build="allAtOnce"/>
      <p:bldP spid="12" grpId="0"/>
      <p:bldP spid="1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18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812088" y="4221163"/>
            <a:ext cx="1168400" cy="1800225"/>
          </a:xfrm>
          <a:noFill/>
        </p:spPr>
      </p:pic>
      <p:pic>
        <p:nvPicPr>
          <p:cNvPr id="11267" name="Picture 7" descr="34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580063" y="2924175"/>
            <a:ext cx="1295400" cy="1185863"/>
          </a:xfrm>
          <a:noFill/>
        </p:spPr>
      </p:pic>
      <p:pic>
        <p:nvPicPr>
          <p:cNvPr id="11268" name="Picture 22" descr="23-6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4716463" y="1989138"/>
            <a:ext cx="784225" cy="1368425"/>
          </a:xfrm>
          <a:noFill/>
        </p:spPr>
      </p:pic>
      <p:pic>
        <p:nvPicPr>
          <p:cNvPr id="11269" name="Picture 16" descr="photo88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77050" y="3573463"/>
            <a:ext cx="1284288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330" name="Group 538"/>
          <p:cNvGraphicFramePr>
            <a:graphicFrameLocks noGrp="1"/>
          </p:cNvGraphicFramePr>
          <p:nvPr/>
        </p:nvGraphicFramePr>
        <p:xfrm>
          <a:off x="2195513" y="2708275"/>
          <a:ext cx="2305050" cy="335280"/>
        </p:xfrm>
        <a:graphic>
          <a:graphicData uri="http://schemas.openxmlformats.org/drawingml/2006/table">
            <a:tbl>
              <a:tblPr/>
              <a:tblGrid>
                <a:gridCol w="288925"/>
                <a:gridCol w="287337"/>
                <a:gridCol w="288925"/>
                <a:gridCol w="287338"/>
                <a:gridCol w="290512"/>
                <a:gridCol w="287338"/>
                <a:gridCol w="287337"/>
                <a:gridCol w="287338"/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087" name="Group 295"/>
          <p:cNvGraphicFramePr>
            <a:graphicFrameLocks noGrp="1"/>
          </p:cNvGraphicFramePr>
          <p:nvPr/>
        </p:nvGraphicFramePr>
        <p:xfrm>
          <a:off x="3419475" y="3500438"/>
          <a:ext cx="2016125" cy="335280"/>
        </p:xfrm>
        <a:graphic>
          <a:graphicData uri="http://schemas.openxmlformats.org/drawingml/2006/table">
            <a:tbl>
              <a:tblPr/>
              <a:tblGrid>
                <a:gridCol w="279400"/>
                <a:gridCol w="276225"/>
                <a:gridCol w="279400"/>
                <a:gridCol w="317500"/>
                <a:gridCol w="288925"/>
                <a:gridCol w="287338"/>
                <a:gridCol w="287337"/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108" name="Group 316"/>
          <p:cNvGraphicFramePr>
            <a:graphicFrameLocks noGrp="1"/>
          </p:cNvGraphicFramePr>
          <p:nvPr/>
        </p:nvGraphicFramePr>
        <p:xfrm>
          <a:off x="5148263" y="4365625"/>
          <a:ext cx="1439862" cy="335280"/>
        </p:xfrm>
        <a:graphic>
          <a:graphicData uri="http://schemas.openxmlformats.org/drawingml/2006/table">
            <a:tbl>
              <a:tblPr/>
              <a:tblGrid>
                <a:gridCol w="288925"/>
                <a:gridCol w="287337"/>
                <a:gridCol w="287338"/>
                <a:gridCol w="288925"/>
                <a:gridCol w="287337"/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110" name="Group 318"/>
          <p:cNvGraphicFramePr>
            <a:graphicFrameLocks noGrp="1"/>
          </p:cNvGraphicFramePr>
          <p:nvPr/>
        </p:nvGraphicFramePr>
        <p:xfrm>
          <a:off x="5940425" y="5229225"/>
          <a:ext cx="1727200" cy="335280"/>
        </p:xfrm>
        <a:graphic>
          <a:graphicData uri="http://schemas.openxmlformats.org/drawingml/2006/table">
            <a:tbl>
              <a:tblPr/>
              <a:tblGrid>
                <a:gridCol w="287338"/>
                <a:gridCol w="288925"/>
                <a:gridCol w="287337"/>
                <a:gridCol w="287338"/>
                <a:gridCol w="288925"/>
                <a:gridCol w="287337"/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247" name="Group 455"/>
          <p:cNvGraphicFramePr>
            <a:graphicFrameLocks noGrp="1"/>
          </p:cNvGraphicFramePr>
          <p:nvPr>
            <p:ph sz="quarter" idx="4"/>
          </p:nvPr>
        </p:nvGraphicFramePr>
        <p:xfrm>
          <a:off x="6659563" y="6165850"/>
          <a:ext cx="2305050" cy="335280"/>
        </p:xfrm>
        <a:graphic>
          <a:graphicData uri="http://schemas.openxmlformats.org/drawingml/2006/table">
            <a:tbl>
              <a:tblPr/>
              <a:tblGrid>
                <a:gridCol w="288925"/>
                <a:gridCol w="287337"/>
                <a:gridCol w="288925"/>
                <a:gridCol w="287338"/>
                <a:gridCol w="287337"/>
                <a:gridCol w="288925"/>
                <a:gridCol w="287338"/>
                <a:gridCol w="288925"/>
              </a:tblGrid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249" name="Rectangle 457"/>
          <p:cNvSpPr>
            <a:spLocks noChangeArrowheads="1"/>
          </p:cNvSpPr>
          <p:nvPr/>
        </p:nvSpPr>
        <p:spPr bwMode="auto">
          <a:xfrm>
            <a:off x="1071538" y="5572140"/>
            <a:ext cx="3671888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800" dirty="0">
                <a:solidFill>
                  <a:srgbClr val="6666FF"/>
                </a:solidFill>
                <a:latin typeface="Arial" charset="0"/>
              </a:rPr>
              <a:t>ребёнок</a:t>
            </a:r>
          </a:p>
        </p:txBody>
      </p:sp>
      <p:pic>
        <p:nvPicPr>
          <p:cNvPr id="11360" name="Picture 464" descr="484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635375" y="1341438"/>
            <a:ext cx="89852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61" name="Picture 465" descr="166"/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50825" y="188913"/>
            <a:ext cx="1511300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282" name="Group 490"/>
          <p:cNvGraphicFramePr>
            <a:graphicFrameLocks noGrp="1"/>
          </p:cNvGraphicFramePr>
          <p:nvPr/>
        </p:nvGraphicFramePr>
        <p:xfrm>
          <a:off x="179388" y="1052513"/>
          <a:ext cx="2305050" cy="335280"/>
        </p:xfrm>
        <a:graphic>
          <a:graphicData uri="http://schemas.openxmlformats.org/drawingml/2006/table">
            <a:tbl>
              <a:tblPr/>
              <a:tblGrid>
                <a:gridCol w="288925"/>
                <a:gridCol w="287337"/>
                <a:gridCol w="288925"/>
                <a:gridCol w="287338"/>
                <a:gridCol w="287337"/>
                <a:gridCol w="288925"/>
                <a:gridCol w="287338"/>
                <a:gridCol w="288925"/>
              </a:tblGrid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382" name="Picture 511" descr="457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627313" y="333375"/>
            <a:ext cx="9620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304" name="Group 512"/>
          <p:cNvGraphicFramePr>
            <a:graphicFrameLocks noGrp="1"/>
          </p:cNvGraphicFramePr>
          <p:nvPr/>
        </p:nvGraphicFramePr>
        <p:xfrm>
          <a:off x="1476375" y="1916113"/>
          <a:ext cx="2016125" cy="335280"/>
        </p:xfrm>
        <a:graphic>
          <a:graphicData uri="http://schemas.openxmlformats.org/drawingml/2006/table">
            <a:tbl>
              <a:tblPr/>
              <a:tblGrid>
                <a:gridCol w="279400"/>
                <a:gridCol w="276225"/>
                <a:gridCol w="279400"/>
                <a:gridCol w="317500"/>
                <a:gridCol w="288925"/>
                <a:gridCol w="287338"/>
                <a:gridCol w="287337"/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4349" name="Picture 557" descr="2510407"/>
          <p:cNvPicPr>
            <a:picLocks noChangeAspect="1" noChangeArrowheads="1" noCrop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85720" y="3214686"/>
            <a:ext cx="3032125" cy="227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4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4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4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3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23728" y="1844824"/>
          <a:ext cx="6336703" cy="3842766"/>
        </p:xfrm>
        <a:graphic>
          <a:graphicData uri="http://schemas.openxmlformats.org/drawingml/2006/table">
            <a:tbl>
              <a:tblPr/>
              <a:tblGrid>
                <a:gridCol w="1398801"/>
                <a:gridCol w="1083281"/>
                <a:gridCol w="1567080"/>
                <a:gridCol w="888740"/>
                <a:gridCol w="1398801"/>
              </a:tblGrid>
              <a:tr h="3279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  <a:t>ДРУЖ    </a:t>
                      </a:r>
                      <a:br>
                        <a:rPr lang="ru-RU" sz="2400" b="1" dirty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  <a:t>ВЕР    </a:t>
                      </a:r>
                      <a:br>
                        <a:rPr lang="ru-RU" sz="2400" b="1" dirty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  <a:t>ОЧАРО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br>
                        <a:rPr lang="ru-RU" sz="2400" b="1" dirty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  <a:t>ПРА    </a:t>
                      </a:r>
                      <a:br>
                        <a:rPr lang="ru-RU" sz="2400" b="1" dirty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  <a:t>КОР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  <a:t>  </a:t>
                      </a:r>
                      <a:br>
                        <a:rPr lang="ru-RU" sz="2400" b="1" dirty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  <a:t>ОСТО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  <a:t>   </a:t>
                      </a:r>
                      <a:br>
                        <a:rPr lang="ru-RU" sz="2400" b="1" dirty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  <a:t>ВОЛ    </a:t>
                      </a:r>
                      <a:br>
                        <a:rPr lang="ru-RU" sz="2400" b="1" dirty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  <a:t>СКАЗОЧ</a:t>
                      </a:r>
                      <a:br>
                        <a:rPr lang="ru-RU" sz="2400" b="1" dirty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  <a:t>УДИВ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  <a:t>НЫЙ    </a:t>
                      </a:r>
                      <a:br>
                        <a:rPr lang="ru-RU" sz="2400" b="1" dirty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  <a:t>МУШКА</a:t>
                      </a:r>
                      <a:br>
                        <a:rPr lang="ru-RU" sz="2400" b="1" dirty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  <a:t>ЛЯТЬСЯ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  <a:t>  </a:t>
                      </a:r>
                      <a:br>
                        <a:rPr lang="ru-RU" sz="2400" b="1" dirty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  <a:t>ХУШКА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  <a:t>  </a:t>
                      </a:r>
                      <a:br>
                        <a:rPr lang="ru-RU" sz="2400" b="1" dirty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  <a:t>ВАНИЕ</a:t>
                      </a:r>
                      <a:br>
                        <a:rPr lang="ru-RU" sz="2400" b="1" dirty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  <a:t>ВИЛЬНО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2400" b="1" dirty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  <a:t>НЫЙ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  <a:t>   </a:t>
                      </a:r>
                      <a:br>
                        <a:rPr lang="ru-RU" sz="2400" b="1" dirty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  <a:t>РОЖНО</a:t>
                      </a:r>
                      <a:br>
                        <a:rPr lang="ru-RU" sz="2400" b="1" dirty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  <a:t>ШЕБНИК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2400" b="1" dirty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2400" b="1" dirty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2400" b="1" dirty="0">
                          <a:solidFill>
                            <a:srgbClr val="002060"/>
                          </a:solidFill>
                          <a:latin typeface="Arial"/>
                          <a:ea typeface="Calibri"/>
                          <a:cs typeface="Times New Roman"/>
                        </a:rPr>
                      </a:b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57158" y="1000108"/>
            <a:ext cx="835824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Составить слова, прочитать сначала медленно, затем нормально, потом в темпе скороговорки.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428605"/>
            <a:ext cx="71684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Складывание слов из половинок.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347864" y="206084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2915816" y="2564904"/>
            <a:ext cx="1571636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987824" y="4653136"/>
            <a:ext cx="135732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275856" y="2924944"/>
            <a:ext cx="114300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771800" y="3356992"/>
            <a:ext cx="1571636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771800" y="2492896"/>
            <a:ext cx="164307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3419872" y="4581128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2987824" y="4221088"/>
            <a:ext cx="157163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00000" flipH="1" flipV="1">
            <a:off x="2488328" y="3496448"/>
            <a:ext cx="2571768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357289" y="1428736"/>
          <a:ext cx="7500990" cy="4929224"/>
        </p:xfrm>
        <a:graphic>
          <a:graphicData uri="http://schemas.openxmlformats.org/drawingml/2006/table">
            <a:tbl>
              <a:tblPr/>
              <a:tblGrid>
                <a:gridCol w="2500330"/>
                <a:gridCol w="2357455"/>
                <a:gridCol w="2643205"/>
              </a:tblGrid>
              <a:tr h="1232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БЕЛКА</a:t>
                      </a:r>
                      <a:endParaRPr lang="ru-RU" sz="3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6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РЫСЬ</a:t>
                      </a:r>
                      <a:endParaRPr lang="ru-RU" sz="3600" b="1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6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ОБЕЗЬЯНА</a:t>
                      </a:r>
                      <a:endParaRPr lang="ru-RU" sz="3600" b="1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2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МЕДВЕДЬ</a:t>
                      </a:r>
                      <a:endParaRPr lang="ru-RU" sz="3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6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БЕЛКА</a:t>
                      </a:r>
                      <a:endParaRPr lang="ru-RU" sz="3600" b="1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6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ЖИРАФ</a:t>
                      </a:r>
                      <a:endParaRPr lang="ru-RU" sz="3600" b="1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2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ЗАЯЦ</a:t>
                      </a:r>
                      <a:endParaRPr lang="ru-RU" sz="3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ЕНОТ</a:t>
                      </a:r>
                      <a:endParaRPr lang="ru-RU" sz="3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6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БЕЛКА</a:t>
                      </a:r>
                      <a:endParaRPr lang="ru-RU" sz="3600" b="1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2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БЕЛКА</a:t>
                      </a:r>
                      <a:endParaRPr lang="ru-RU" sz="3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БОБР</a:t>
                      </a:r>
                      <a:endParaRPr lang="ru-RU" sz="3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3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БАРСУК</a:t>
                      </a:r>
                      <a:endParaRPr lang="ru-RU" sz="3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214414" y="379626"/>
            <a:ext cx="71438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Упражнение на внимание.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Какие слова одинаковые?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28596" y="5429264"/>
            <a:ext cx="90011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«Даёт корова молоко»…</a:t>
            </a:r>
            <a:endParaRPr kumimoji="0" lang="ru-RU" sz="40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428604"/>
            <a:ext cx="60557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Упражнение </a:t>
            </a:r>
            <a:r>
              <a:rPr lang="ru-RU" sz="2800" b="1" dirty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Восстанови текст</a:t>
            </a:r>
            <a:r>
              <a:rPr lang="ru-RU" sz="2800" b="1" dirty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”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sz="2800" b="1" dirty="0">
              <a:solidFill>
                <a:srgbClr val="0066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071546"/>
            <a:ext cx="87868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Определить последовательность строк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стихотворении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С.В. Михалкова.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00166" y="3214686"/>
            <a:ext cx="78581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Да! Стать учёным не легко!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00134" y="3929066"/>
            <a:ext cx="76438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я сижу, в тетрадь гляжу –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357290" y="4714884"/>
            <a:ext cx="80724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буквой букву вывожу: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312 -0.13496 L -0.00312 -0.2819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48148E-6 L 0.00469 -0.30208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16 -0.05834 L 0.00816 -0.2592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-0.08333 L 0.00069 0.25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  <p:bldP spid="15361" grpId="1"/>
      <p:bldP spid="5" grpId="0"/>
      <p:bldP spid="6" grpId="0"/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85852" y="1285857"/>
          <a:ext cx="7215237" cy="5390388"/>
        </p:xfrm>
        <a:graphic>
          <a:graphicData uri="http://schemas.openxmlformats.org/drawingml/2006/table">
            <a:tbl>
              <a:tblPr/>
              <a:tblGrid>
                <a:gridCol w="801693"/>
                <a:gridCol w="801693"/>
                <a:gridCol w="801693"/>
                <a:gridCol w="801693"/>
                <a:gridCol w="801693"/>
                <a:gridCol w="801693"/>
                <a:gridCol w="801693"/>
                <a:gridCol w="801693"/>
                <a:gridCol w="801693"/>
              </a:tblGrid>
              <a:tr h="587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Д</a:t>
                      </a:r>
                      <a:endParaRPr lang="ru-RU" sz="32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И</a:t>
                      </a:r>
                      <a:endParaRPr lang="ru-RU" sz="32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Р</a:t>
                      </a:r>
                      <a:endParaRPr lang="ru-RU" sz="32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А</a:t>
                      </a:r>
                      <a:endParaRPr lang="ru-RU" sz="32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Н</a:t>
                      </a:r>
                      <a:endParaRPr lang="ru-RU" sz="3200" b="1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О</a:t>
                      </a:r>
                      <a:endParaRPr lang="ru-RU" sz="3200" b="1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Ч</a:t>
                      </a:r>
                      <a:endParaRPr lang="ru-RU" sz="3200" b="1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И</a:t>
                      </a:r>
                      <a:endParaRPr lang="ru-RU" sz="3200" b="1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Т</a:t>
                      </a:r>
                      <a:endParaRPr lang="ru-RU" sz="3200" b="1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7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У</a:t>
                      </a:r>
                      <a:endParaRPr lang="ru-RU" sz="32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Р</a:t>
                      </a:r>
                      <a:endParaRPr lang="ru-RU" sz="32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Е</a:t>
                      </a:r>
                      <a:endParaRPr lang="ru-RU" sz="3200" b="1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К</a:t>
                      </a:r>
                      <a:endParaRPr lang="ru-RU" sz="3200" b="1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Е</a:t>
                      </a:r>
                      <a:endParaRPr lang="ru-RU" sz="3200" b="1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Ц</a:t>
                      </a:r>
                      <a:endParaRPr lang="ru-RU" sz="3200" b="1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Т</a:t>
                      </a:r>
                      <a:endParaRPr lang="ru-RU" sz="3200" b="1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Е</a:t>
                      </a:r>
                      <a:endParaRPr lang="ru-RU" sz="3200" b="1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Е</a:t>
                      </a:r>
                      <a:endParaRPr lang="ru-RU" sz="3200" b="1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7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Ч</a:t>
                      </a:r>
                      <a:endParaRPr lang="ru-RU" sz="32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Е</a:t>
                      </a:r>
                      <a:endParaRPr lang="ru-RU" sz="32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Б</a:t>
                      </a:r>
                      <a:endParaRPr lang="ru-RU" sz="32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Т</a:t>
                      </a:r>
                      <a:endParaRPr lang="ru-RU" sz="32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О</a:t>
                      </a:r>
                      <a:endParaRPr lang="ru-RU" sz="3200" b="1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Р</a:t>
                      </a:r>
                      <a:endParaRPr lang="ru-RU" sz="3200" b="1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Р</a:t>
                      </a:r>
                      <a:endParaRPr lang="ru-RU" sz="3200" b="1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Т</a:t>
                      </a:r>
                      <a:endParaRPr lang="ru-RU" sz="3200" b="1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Л</a:t>
                      </a:r>
                      <a:endParaRPr lang="ru-RU" sz="3200" b="1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7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Ш</a:t>
                      </a:r>
                      <a:endParaRPr lang="ru-RU" sz="32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М</a:t>
                      </a:r>
                      <a:endParaRPr lang="ru-RU" sz="32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Н</a:t>
                      </a:r>
                      <a:endParaRPr lang="ru-RU" sz="3200" b="1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П</a:t>
                      </a:r>
                      <a:endParaRPr lang="ru-RU" sz="32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Е</a:t>
                      </a:r>
                      <a:endParaRPr lang="ru-RU" sz="32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Н</a:t>
                      </a:r>
                      <a:endParaRPr lang="ru-RU" sz="32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А</a:t>
                      </a:r>
                      <a:endParaRPr lang="ru-RU" sz="3200" b="1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Д</a:t>
                      </a:r>
                      <a:endParaRPr lang="ru-RU" sz="3200" b="1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Ь</a:t>
                      </a:r>
                      <a:endParaRPr lang="ru-RU" sz="3200" b="1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7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Т</a:t>
                      </a:r>
                      <a:endParaRPr lang="ru-RU" sz="32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А</a:t>
                      </a:r>
                      <a:endParaRPr lang="ru-RU" sz="32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И</a:t>
                      </a:r>
                      <a:endParaRPr lang="ru-RU" sz="3200" b="1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К</a:t>
                      </a:r>
                      <a:endParaRPr lang="ru-RU" sz="32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Л</a:t>
                      </a:r>
                      <a:endParaRPr lang="ru-RU" sz="3200" b="1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А</a:t>
                      </a:r>
                      <a:endParaRPr lang="ru-RU" sz="32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У</a:t>
                      </a:r>
                      <a:endParaRPr lang="ru-RU" sz="3200" b="1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Ь</a:t>
                      </a:r>
                      <a:endParaRPr lang="ru-RU" sz="3200" b="1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К</a:t>
                      </a:r>
                      <a:endParaRPr lang="ru-RU" sz="3200" b="1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7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Е</a:t>
                      </a:r>
                      <a:endParaRPr lang="ru-RU" sz="32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М</a:t>
                      </a:r>
                      <a:endParaRPr lang="ru-RU" sz="32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А</a:t>
                      </a:r>
                      <a:endParaRPr lang="ru-RU" sz="32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Т</a:t>
                      </a:r>
                      <a:endParaRPr lang="ru-RU" sz="32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И</a:t>
                      </a:r>
                      <a:endParaRPr lang="ru-RU" sz="32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К</a:t>
                      </a:r>
                      <a:endParaRPr lang="ru-RU" sz="32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Р</a:t>
                      </a:r>
                      <a:endParaRPr lang="ru-RU" sz="32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И</a:t>
                      </a:r>
                      <a:endParaRPr lang="ru-RU" sz="3200" b="1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С</a:t>
                      </a:r>
                      <a:endParaRPr lang="ru-RU" sz="3200" b="1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7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О</a:t>
                      </a:r>
                      <a:endParaRPr lang="ru-RU" sz="3200" b="1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З</a:t>
                      </a:r>
                      <a:endParaRPr lang="ru-RU" sz="3200" b="1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А</a:t>
                      </a:r>
                      <a:endParaRPr lang="ru-RU" sz="32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У</a:t>
                      </a:r>
                      <a:endParaRPr lang="ru-RU" sz="32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Р</a:t>
                      </a:r>
                      <a:endParaRPr lang="ru-RU" sz="32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А</a:t>
                      </a:r>
                      <a:endParaRPr lang="ru-RU" sz="32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О</a:t>
                      </a:r>
                      <a:endParaRPr lang="ru-RU" sz="32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К</a:t>
                      </a:r>
                      <a:endParaRPr lang="ru-RU" sz="32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Т</a:t>
                      </a:r>
                      <a:endParaRPr lang="ru-RU" sz="3200" b="1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7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В</a:t>
                      </a:r>
                      <a:endParaRPr lang="ru-RU" sz="3200" b="1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А</a:t>
                      </a:r>
                      <a:endParaRPr lang="ru-RU" sz="3200" b="1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К</a:t>
                      </a:r>
                      <a:endParaRPr lang="ru-RU" sz="3200" b="1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Ч</a:t>
                      </a:r>
                      <a:endParaRPr lang="ru-RU" sz="3200" b="1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Л</a:t>
                      </a:r>
                      <a:endParaRPr lang="ru-RU" sz="32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Я</a:t>
                      </a:r>
                      <a:endParaRPr lang="ru-RU" sz="32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И</a:t>
                      </a:r>
                      <a:endParaRPr lang="ru-RU" sz="32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Р</a:t>
                      </a:r>
                      <a:endParaRPr lang="ru-RU" sz="32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О</a:t>
                      </a:r>
                      <a:endParaRPr lang="ru-RU" sz="32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7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У</a:t>
                      </a:r>
                      <a:endParaRPr lang="ru-RU" sz="3200" b="1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Ч</a:t>
                      </a:r>
                      <a:endParaRPr lang="ru-RU" sz="3200" b="1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А</a:t>
                      </a:r>
                      <a:endParaRPr lang="ru-RU" sz="3200" b="1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К</a:t>
                      </a:r>
                      <a:endParaRPr lang="ru-RU" sz="3200" b="1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Н</a:t>
                      </a:r>
                      <a:endParaRPr lang="ru-RU" sz="3200" b="1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Е</a:t>
                      </a:r>
                      <a:endParaRPr lang="ru-RU" sz="3200" b="1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Ц</a:t>
                      </a:r>
                      <a:endParaRPr lang="ru-RU" sz="32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У</a:t>
                      </a:r>
                      <a:endParaRPr lang="ru-RU" sz="32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660033"/>
                          </a:solidFill>
                          <a:latin typeface="Arial"/>
                          <a:ea typeface="Calibri"/>
                          <a:cs typeface="Times New Roman"/>
                        </a:rPr>
                        <a:t>А</a:t>
                      </a:r>
                      <a:endParaRPr lang="ru-RU" sz="32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42910" y="280222"/>
            <a:ext cx="807249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Прохождение словесных лабиринтов.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Найди слова на тему “Школа”.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691680" y="1249680"/>
          <a:ext cx="3240360" cy="5143536"/>
        </p:xfrm>
        <a:graphic>
          <a:graphicData uri="http://schemas.openxmlformats.org/drawingml/2006/table">
            <a:tbl>
              <a:tblPr/>
              <a:tblGrid>
                <a:gridCol w="3024336"/>
                <a:gridCol w="216024"/>
              </a:tblGrid>
              <a:tr h="5143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береза</a:t>
                      </a:r>
                      <a:br>
                        <a:rPr lang="ru-RU" sz="4000" b="1" dirty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4000" b="1" dirty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цветы</a:t>
                      </a:r>
                      <a:br>
                        <a:rPr lang="ru-RU" sz="4000" b="1" dirty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4000" b="1" dirty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осина</a:t>
                      </a:r>
                      <a:br>
                        <a:rPr lang="ru-RU" sz="4000" b="1" dirty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4000" b="1" dirty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опушка</a:t>
                      </a:r>
                      <a:br>
                        <a:rPr lang="ru-RU" sz="4000" b="1" dirty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4000" b="1" dirty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трава</a:t>
                      </a:r>
                      <a:br>
                        <a:rPr lang="ru-RU" sz="4000" b="1" dirty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4000" b="1" dirty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дерево</a:t>
                      </a:r>
                      <a:br>
                        <a:rPr lang="ru-RU" sz="4000" b="1" dirty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4000" b="1" dirty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портфель</a:t>
                      </a:r>
                      <a:endParaRPr lang="ru-RU" sz="40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 dirty="0">
                        <a:solidFill>
                          <a:srgbClr val="6600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928662" y="402203"/>
            <a:ext cx="77153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66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Найди лишнее слово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66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”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66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64088" y="1268760"/>
            <a:ext cx="3312368" cy="5002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660033"/>
                </a:solidFill>
                <a:latin typeface="Arial"/>
                <a:ea typeface="Times New Roman"/>
                <a:cs typeface="Times New Roman"/>
              </a:rPr>
              <a:t>нож</a:t>
            </a:r>
            <a:br>
              <a:rPr lang="ru-RU" sz="4000" b="1" dirty="0" smtClean="0">
                <a:solidFill>
                  <a:srgbClr val="660033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4000" b="1" dirty="0" smtClean="0">
                <a:solidFill>
                  <a:srgbClr val="660033"/>
                </a:solidFill>
                <a:latin typeface="Arial"/>
                <a:ea typeface="Times New Roman"/>
                <a:cs typeface="Times New Roman"/>
              </a:rPr>
              <a:t>вилка</a:t>
            </a:r>
            <a:br>
              <a:rPr lang="ru-RU" sz="4000" b="1" dirty="0" smtClean="0">
                <a:solidFill>
                  <a:srgbClr val="660033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4000" b="1" dirty="0" smtClean="0">
                <a:solidFill>
                  <a:srgbClr val="660033"/>
                </a:solidFill>
                <a:latin typeface="Arial"/>
                <a:ea typeface="Times New Roman"/>
                <a:cs typeface="Times New Roman"/>
              </a:rPr>
              <a:t>ложка</a:t>
            </a:r>
            <a:br>
              <a:rPr lang="ru-RU" sz="4000" b="1" dirty="0" smtClean="0">
                <a:solidFill>
                  <a:srgbClr val="660033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4000" b="1" dirty="0" smtClean="0">
                <a:solidFill>
                  <a:srgbClr val="660033"/>
                </a:solidFill>
                <a:latin typeface="Arial"/>
                <a:ea typeface="Times New Roman"/>
                <a:cs typeface="Times New Roman"/>
              </a:rPr>
              <a:t>тарелка</a:t>
            </a:r>
            <a:br>
              <a:rPr lang="ru-RU" sz="4000" b="1" dirty="0" smtClean="0">
                <a:solidFill>
                  <a:srgbClr val="660033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4000" b="1" dirty="0" smtClean="0">
                <a:solidFill>
                  <a:srgbClr val="660033"/>
                </a:solidFill>
                <a:latin typeface="Arial"/>
                <a:ea typeface="Times New Roman"/>
                <a:cs typeface="Times New Roman"/>
              </a:rPr>
              <a:t>блюдце</a:t>
            </a:r>
            <a:br>
              <a:rPr lang="ru-RU" sz="4000" b="1" dirty="0" smtClean="0">
                <a:solidFill>
                  <a:srgbClr val="660033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4000" b="1" dirty="0" smtClean="0">
                <a:solidFill>
                  <a:srgbClr val="660033"/>
                </a:solidFill>
                <a:latin typeface="Arial"/>
                <a:ea typeface="Times New Roman"/>
                <a:cs typeface="Times New Roman"/>
              </a:rPr>
              <a:t>чашка</a:t>
            </a:r>
            <a:br>
              <a:rPr lang="ru-RU" sz="4000" b="1" dirty="0" smtClean="0">
                <a:solidFill>
                  <a:srgbClr val="660033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4000" b="1" dirty="0" smtClean="0">
                <a:solidFill>
                  <a:srgbClr val="660033"/>
                </a:solidFill>
                <a:latin typeface="Arial"/>
                <a:ea typeface="Times New Roman"/>
                <a:cs typeface="Times New Roman"/>
              </a:rPr>
              <a:t>корова</a:t>
            </a:r>
            <a:endParaRPr lang="ru-RU" sz="4000" b="1" dirty="0">
              <a:solidFill>
                <a:srgbClr val="660033"/>
              </a:solidFill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316</Words>
  <Application>Microsoft Office PowerPoint</Application>
  <PresentationFormat>Экран (4:3)</PresentationFormat>
  <Paragraphs>148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кони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кони</dc:title>
  <dc:creator>Слетов</dc:creator>
  <cp:lastModifiedBy>ПРОСЕК</cp:lastModifiedBy>
  <cp:revision>54</cp:revision>
  <dcterms:created xsi:type="dcterms:W3CDTF">2010-03-28T10:51:22Z</dcterms:created>
  <dcterms:modified xsi:type="dcterms:W3CDTF">2015-02-17T21:08:47Z</dcterms:modified>
</cp:coreProperties>
</file>