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9" r:id="rId3"/>
    <p:sldId id="257" r:id="rId4"/>
    <p:sldId id="280" r:id="rId5"/>
    <p:sldId id="281" r:id="rId6"/>
    <p:sldId id="288" r:id="rId7"/>
    <p:sldId id="292" r:id="rId8"/>
    <p:sldId id="289" r:id="rId9"/>
    <p:sldId id="291" r:id="rId10"/>
    <p:sldId id="277" r:id="rId11"/>
    <p:sldId id="258" r:id="rId12"/>
    <p:sldId id="259" r:id="rId13"/>
    <p:sldId id="276" r:id="rId14"/>
    <p:sldId id="260" r:id="rId15"/>
    <p:sldId id="28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CC"/>
    <a:srgbClr val="009900"/>
    <a:srgbClr val="006600"/>
    <a:srgbClr val="A50021"/>
    <a:srgbClr val="CC3300"/>
    <a:srgbClr val="FFFF66"/>
    <a:srgbClr val="336699"/>
    <a:srgbClr val="003366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94" autoAdjust="0"/>
  </p:normalViewPr>
  <p:slideViewPr>
    <p:cSldViewPr>
      <p:cViewPr varScale="1">
        <p:scale>
          <a:sx n="107" d="100"/>
          <a:sy n="107" d="100"/>
        </p:scale>
        <p:origin x="-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A127E-5A4A-4FC4-9964-7524AE3373F6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9E05A-AFDA-4DB5-A364-D35714741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0000">
              <a:srgbClr val="9966FF">
                <a:alpha val="81000"/>
              </a:srgbClr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2000240"/>
            <a:ext cx="7772400" cy="2255843"/>
          </a:xfrm>
          <a:effectLst>
            <a:glow rad="139700">
              <a:schemeClr val="accent4">
                <a:satMod val="175000"/>
                <a:alpha val="40000"/>
              </a:schemeClr>
            </a:glow>
            <a:innerShdw blurRad="63500" dist="50800">
              <a:prstClr val="black">
                <a:alpha val="50000"/>
              </a:prstClr>
            </a:inn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rgbClr val="0000CC"/>
                </a:solidFill>
              </a:rPr>
              <a:t>Использование технологии мнемотехника в образовательном процессе ДОУ</a:t>
            </a:r>
            <a:endParaRPr lang="ru-RU" b="1" dirty="0">
              <a:solidFill>
                <a:srgbClr val="0000CC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274163"/>
            <a:ext cx="85725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БЮДЖЕТНОЕ ДОШКОЛЬНОЕ ОБРАЗОВАТЕЛЬНОЕ УЧРЕЖДЕНИЕ «Детский сад комбинированного вида №14»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3570" y="5000636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643570" y="4572008"/>
            <a:ext cx="3143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Выполнила: </a:t>
            </a:r>
          </a:p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воспитатель группы </a:t>
            </a:r>
          </a:p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компенсирующей направленности                                                                 для детей с НОДА  </a:t>
            </a:r>
          </a:p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Н.Н. </a:t>
            </a:r>
            <a:r>
              <a:rPr lang="ru-RU" b="1" dirty="0" err="1" smtClean="0">
                <a:solidFill>
                  <a:srgbClr val="0000CC"/>
                </a:solidFill>
              </a:rPr>
              <a:t>Сологубова</a:t>
            </a:r>
            <a:r>
              <a:rPr lang="ru-RU" b="1" dirty="0" smtClean="0">
                <a:solidFill>
                  <a:srgbClr val="0000CC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7554" y="6143644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00CC"/>
                </a:solidFill>
              </a:rPr>
              <a:t>   </a:t>
            </a:r>
          </a:p>
          <a:p>
            <a:pPr algn="ctr"/>
            <a:r>
              <a:rPr lang="ru-RU" sz="1400" b="1" dirty="0" smtClean="0">
                <a:solidFill>
                  <a:srgbClr val="0000CC"/>
                </a:solidFill>
              </a:rPr>
              <a:t>Г. Городец</a:t>
            </a:r>
            <a:endParaRPr lang="ru-RU" sz="1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низ 3"/>
          <p:cNvSpPr/>
          <p:nvPr/>
        </p:nvSpPr>
        <p:spPr>
          <a:xfrm>
            <a:off x="357158" y="214290"/>
            <a:ext cx="8501090" cy="1000132"/>
          </a:xfrm>
          <a:prstGeom prst="ribbon">
            <a:avLst>
              <a:gd name="adj1" fmla="val 16667"/>
              <a:gd name="adj2" fmla="val 7010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43042" y="500042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Структура мнемотехники</a:t>
            </a:r>
            <a:endParaRPr lang="ru-RU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571472" y="2143116"/>
            <a:ext cx="3000396" cy="1571636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лако 7"/>
          <p:cNvSpPr/>
          <p:nvPr/>
        </p:nvSpPr>
        <p:spPr>
          <a:xfrm>
            <a:off x="5357818" y="2500306"/>
            <a:ext cx="2928958" cy="1714512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блако 8"/>
          <p:cNvSpPr/>
          <p:nvPr/>
        </p:nvSpPr>
        <p:spPr>
          <a:xfrm>
            <a:off x="2857488" y="4500570"/>
            <a:ext cx="3000396" cy="1714512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357686" y="1357298"/>
            <a:ext cx="182626" cy="2817007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20039358">
            <a:off x="6460955" y="1256906"/>
            <a:ext cx="132673" cy="1128589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1457537" flipH="1">
            <a:off x="2506495" y="1283733"/>
            <a:ext cx="152712" cy="757594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0100" y="264318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CC"/>
                </a:solidFill>
              </a:rPr>
              <a:t>мнемоквадраты</a:t>
            </a:r>
            <a:endParaRPr lang="ru-RU" sz="2000" b="1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7554" y="5072074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CC"/>
                </a:solidFill>
              </a:rPr>
              <a:t>мнемотаблицы</a:t>
            </a:r>
            <a:endParaRPr lang="ru-RU" sz="2000" b="1" dirty="0">
              <a:solidFill>
                <a:srgbClr val="00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15008" y="3071810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CC"/>
                </a:solidFill>
              </a:rPr>
              <a:t>мнемодорожки</a:t>
            </a:r>
            <a:endParaRPr lang="ru-RU" sz="20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Лента лицом вниз 5"/>
          <p:cNvSpPr/>
          <p:nvPr/>
        </p:nvSpPr>
        <p:spPr>
          <a:xfrm>
            <a:off x="285720" y="2786058"/>
            <a:ext cx="8501090" cy="1000132"/>
          </a:xfrm>
          <a:prstGeom prst="ribbon">
            <a:avLst>
              <a:gd name="adj1" fmla="val 16667"/>
              <a:gd name="adj2" fmla="val 7010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375046" y="3090399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CC"/>
                </a:solidFill>
              </a:rPr>
              <a:t>Мнемоквадраты – работа над словом</a:t>
            </a:r>
            <a:endParaRPr lang="ru-RU" sz="2800" b="1" dirty="0">
              <a:solidFill>
                <a:srgbClr val="0000CC"/>
              </a:solidFill>
            </a:endParaRPr>
          </a:p>
        </p:txBody>
      </p:sp>
      <p:pic>
        <p:nvPicPr>
          <p:cNvPr id="9" name="Рисунок 8" descr="DSC02283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85786" y="214290"/>
            <a:ext cx="4444989" cy="2500306"/>
          </a:xfrm>
          <a:prstGeom prst="rect">
            <a:avLst/>
          </a:prstGeom>
        </p:spPr>
      </p:pic>
      <p:pic>
        <p:nvPicPr>
          <p:cNvPr id="5" name="Рисунок 4" descr="IMG_1134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572000" y="3857628"/>
            <a:ext cx="3762401" cy="28218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Лента лицом вниз 7"/>
          <p:cNvSpPr/>
          <p:nvPr/>
        </p:nvSpPr>
        <p:spPr>
          <a:xfrm>
            <a:off x="285720" y="2643182"/>
            <a:ext cx="8572560" cy="1285884"/>
          </a:xfrm>
          <a:prstGeom prst="ribbon">
            <a:avLst>
              <a:gd name="adj1" fmla="val 16667"/>
              <a:gd name="adj2" fmla="val 7010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357290" y="3071810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CC"/>
                </a:solidFill>
              </a:rPr>
              <a:t>Мнемодорожки – работа над фразой</a:t>
            </a:r>
            <a:endParaRPr lang="ru-RU" sz="2800" b="1" dirty="0">
              <a:solidFill>
                <a:srgbClr val="0000CC"/>
              </a:solidFill>
            </a:endParaRPr>
          </a:p>
        </p:txBody>
      </p:sp>
      <p:pic>
        <p:nvPicPr>
          <p:cNvPr id="5" name="Рисунок 4" descr="IMG_113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14348" y="4214818"/>
            <a:ext cx="3071802" cy="2218607"/>
          </a:xfrm>
          <a:prstGeom prst="rect">
            <a:avLst/>
          </a:prstGeom>
        </p:spPr>
      </p:pic>
      <p:pic>
        <p:nvPicPr>
          <p:cNvPr id="6" name="Рисунок 5" descr="DSC02329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310061" y="214290"/>
            <a:ext cx="4048121" cy="22770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Лента лицом вниз 13"/>
          <p:cNvSpPr/>
          <p:nvPr/>
        </p:nvSpPr>
        <p:spPr>
          <a:xfrm>
            <a:off x="285720" y="2643182"/>
            <a:ext cx="8572560" cy="1285884"/>
          </a:xfrm>
          <a:prstGeom prst="ribbon">
            <a:avLst>
              <a:gd name="adj1" fmla="val 16667"/>
              <a:gd name="adj2" fmla="val 7010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714480" y="2928934"/>
            <a:ext cx="5715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CC"/>
                </a:solidFill>
              </a:rPr>
              <a:t>Мнемотаблицы – работа над связным высказыванием</a:t>
            </a:r>
            <a:endParaRPr lang="ru-RU" sz="2800" b="1" dirty="0">
              <a:solidFill>
                <a:srgbClr val="0000CC"/>
              </a:solidFill>
            </a:endParaRPr>
          </a:p>
        </p:txBody>
      </p:sp>
      <p:pic>
        <p:nvPicPr>
          <p:cNvPr id="22" name="Рисунок 21" descr="DSC0228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85720" y="142852"/>
            <a:ext cx="4318030" cy="2428892"/>
          </a:xfrm>
          <a:prstGeom prst="rect">
            <a:avLst/>
          </a:prstGeom>
        </p:spPr>
      </p:pic>
      <p:pic>
        <p:nvPicPr>
          <p:cNvPr id="5" name="Рисунок 4" descr="IMG_113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14876" y="4071942"/>
            <a:ext cx="3500430" cy="26253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>
          <a:xfrm>
            <a:off x="3286116" y="2643182"/>
            <a:ext cx="2428892" cy="157163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блако 16"/>
          <p:cNvSpPr/>
          <p:nvPr/>
        </p:nvSpPr>
        <p:spPr>
          <a:xfrm>
            <a:off x="3857620" y="571480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блако 17"/>
          <p:cNvSpPr/>
          <p:nvPr/>
        </p:nvSpPr>
        <p:spPr>
          <a:xfrm>
            <a:off x="4929190" y="4643446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блако 18"/>
          <p:cNvSpPr/>
          <p:nvPr/>
        </p:nvSpPr>
        <p:spPr>
          <a:xfrm>
            <a:off x="857224" y="4286256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блако 19"/>
          <p:cNvSpPr/>
          <p:nvPr/>
        </p:nvSpPr>
        <p:spPr>
          <a:xfrm>
            <a:off x="6215074" y="2571744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блако 20"/>
          <p:cNvSpPr/>
          <p:nvPr/>
        </p:nvSpPr>
        <p:spPr>
          <a:xfrm>
            <a:off x="500034" y="1643050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643306" y="3071810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Применение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b="1" dirty="0" smtClean="0">
                <a:solidFill>
                  <a:srgbClr val="0000CC"/>
                </a:solidFill>
              </a:rPr>
              <a:t>мнемотаблиц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4348" y="2000240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для обогащения словарного запаса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71538" y="4572008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при обучении составлению рассказов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86248" y="785794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при пересказах художественной литературы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72264" y="2857496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при отгадывании и загадывании загадок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57818" y="5000636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при заучивании стихотворений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29" name="Стрелка вниз 28"/>
          <p:cNvSpPr/>
          <p:nvPr/>
        </p:nvSpPr>
        <p:spPr>
          <a:xfrm rot="10800000">
            <a:off x="4643438" y="2000240"/>
            <a:ext cx="142876" cy="535954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 rot="16200000">
            <a:off x="5911547" y="3161023"/>
            <a:ext cx="142876" cy="393078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 rot="7355285">
            <a:off x="3036030" y="2630276"/>
            <a:ext cx="158991" cy="464516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 rot="19236299">
            <a:off x="5366011" y="4064144"/>
            <a:ext cx="167300" cy="535954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 rot="2068431">
            <a:off x="3544457" y="4066275"/>
            <a:ext cx="168442" cy="535954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3500438"/>
            <a:ext cx="8858312" cy="3082988"/>
          </a:xfrm>
          <a:prstGeom prst="rect">
            <a:avLst/>
          </a:prstGeom>
        </p:spPr>
        <p:txBody>
          <a:bodyPr wrap="square">
            <a:prstTxWarp prst="textDeflate">
              <a:avLst>
                <a:gd name="adj" fmla="val 15289"/>
              </a:avLst>
            </a:prstTxWarp>
            <a:spAutoFit/>
          </a:bodyPr>
          <a:lstStyle/>
          <a:p>
            <a:pPr algn="ctr"/>
            <a:r>
              <a:rPr lang="ru-RU" dirty="0" smtClean="0">
                <a:solidFill>
                  <a:srgbClr val="0000CC"/>
                </a:solidFill>
                <a:effectLst>
                  <a:glow rad="63500">
                    <a:schemeClr val="accent4">
                      <a:lumMod val="60000"/>
                      <a:lumOff val="40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Учите ребенка каким-нибудь неизвестным ему пяти словам, он будет долго и напрасно мучиться, но свяжите двадцать слов с картинками, и он их усвоит налету. </a:t>
            </a:r>
            <a:br>
              <a:rPr lang="ru-RU" dirty="0" smtClean="0">
                <a:solidFill>
                  <a:srgbClr val="0000CC"/>
                </a:solidFill>
                <a:effectLst>
                  <a:glow rad="63500">
                    <a:schemeClr val="accent4">
                      <a:lumMod val="60000"/>
                      <a:lumOff val="40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dirty="0" smtClean="0">
                <a:solidFill>
                  <a:srgbClr val="0000CC"/>
                </a:solidFill>
                <a:effectLst>
                  <a:glow rad="63500">
                    <a:schemeClr val="accent4">
                      <a:lumMod val="60000"/>
                      <a:lumOff val="40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К. Д. Ушинский</a:t>
            </a:r>
            <a:br>
              <a:rPr lang="ru-RU" dirty="0" smtClean="0">
                <a:solidFill>
                  <a:srgbClr val="0000CC"/>
                </a:solidFill>
                <a:effectLst>
                  <a:glow rad="63500">
                    <a:schemeClr val="accent4">
                      <a:lumMod val="60000"/>
                      <a:lumOff val="40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dirty="0" smtClean="0">
                <a:solidFill>
                  <a:srgbClr val="0000CC"/>
                </a:solidFill>
              </a:rPr>
              <a:t/>
            </a:r>
            <a:br>
              <a:rPr lang="ru-RU" dirty="0" smtClean="0">
                <a:solidFill>
                  <a:srgbClr val="0000CC"/>
                </a:solidFill>
              </a:rPr>
            </a:br>
            <a:endParaRPr lang="ru-RU" dirty="0">
              <a:solidFill>
                <a:srgbClr val="0000CC"/>
              </a:solidFill>
            </a:endParaRPr>
          </a:p>
        </p:txBody>
      </p:sp>
      <p:pic>
        <p:nvPicPr>
          <p:cNvPr id="6" name="Рисунок 5" descr="C:\Temp\FineReader11\media\image1.jpeg"/>
          <p:cNvPicPr/>
          <p:nvPr/>
        </p:nvPicPr>
        <p:blipFill>
          <a:blip r:embed="rId2" cstate="screen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32" y="357166"/>
            <a:ext cx="4929222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857232"/>
            <a:ext cx="7358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  Мнемотехника </a:t>
            </a:r>
            <a:r>
              <a:rPr lang="ru-RU" sz="3200" dirty="0" smtClean="0">
                <a:solidFill>
                  <a:srgbClr val="0000CC"/>
                </a:solidFill>
              </a:rPr>
              <a:t>происходит от греческого «</a:t>
            </a:r>
            <a:r>
              <a:rPr lang="en-US" sz="3200" dirty="0" err="1" smtClean="0">
                <a:solidFill>
                  <a:srgbClr val="0000CC"/>
                </a:solidFill>
              </a:rPr>
              <a:t>mnemonikon</a:t>
            </a:r>
            <a:r>
              <a:rPr lang="ru-RU" sz="3200" dirty="0" smtClean="0">
                <a:solidFill>
                  <a:srgbClr val="0000CC"/>
                </a:solidFill>
              </a:rPr>
              <a:t>» - искусство запоминания.</a:t>
            </a:r>
            <a:br>
              <a:rPr lang="ru-RU" sz="3200" dirty="0" smtClean="0">
                <a:solidFill>
                  <a:srgbClr val="0000CC"/>
                </a:solidFill>
              </a:rPr>
            </a:br>
            <a:r>
              <a:rPr lang="ru-RU" sz="3200" b="1" dirty="0" smtClean="0">
                <a:solidFill>
                  <a:srgbClr val="0000CC"/>
                </a:solidFill>
              </a:rPr>
              <a:t> </a:t>
            </a:r>
          </a:p>
          <a:p>
            <a:r>
              <a:rPr lang="ru-RU" sz="3200" b="1" dirty="0" smtClean="0">
                <a:solidFill>
                  <a:srgbClr val="0000CC"/>
                </a:solidFill>
              </a:rPr>
              <a:t> Мнемотехника </a:t>
            </a:r>
            <a:r>
              <a:rPr lang="ru-RU" sz="3200" dirty="0" smtClean="0">
                <a:solidFill>
                  <a:srgbClr val="0000CC"/>
                </a:solidFill>
              </a:rPr>
              <a:t>– это система внутреннего письма, позволяющая последовательно записывать в мозг информацию, преобразованную в комбинации зрительных образов. </a:t>
            </a:r>
            <a:endParaRPr lang="ru-RU" sz="32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-облако 8"/>
          <p:cNvSpPr/>
          <p:nvPr/>
        </p:nvSpPr>
        <p:spPr>
          <a:xfrm>
            <a:off x="2214546" y="2285992"/>
            <a:ext cx="3857652" cy="1928826"/>
          </a:xfrm>
          <a:prstGeom prst="cloudCallo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носка-облако 9"/>
          <p:cNvSpPr/>
          <p:nvPr/>
        </p:nvSpPr>
        <p:spPr>
          <a:xfrm>
            <a:off x="214282" y="285728"/>
            <a:ext cx="3857652" cy="1928826"/>
          </a:xfrm>
          <a:prstGeom prst="cloudCallo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-облако 10"/>
          <p:cNvSpPr/>
          <p:nvPr/>
        </p:nvSpPr>
        <p:spPr>
          <a:xfrm>
            <a:off x="5072066" y="357166"/>
            <a:ext cx="3857652" cy="1928826"/>
          </a:xfrm>
          <a:prstGeom prst="cloudCallo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86446" y="857232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предметно-схематические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00CC"/>
                </a:solidFill>
              </a:rPr>
              <a:t>модели</a:t>
            </a:r>
            <a:r>
              <a:rPr lang="ru-RU" dirty="0" smtClean="0">
                <a:solidFill>
                  <a:srgbClr val="0000CC"/>
                </a:solidFill>
              </a:rPr>
              <a:t/>
            </a:r>
            <a:br>
              <a:rPr lang="ru-RU" dirty="0" smtClean="0">
                <a:solidFill>
                  <a:srgbClr val="0000CC"/>
                </a:solidFill>
              </a:rPr>
            </a:br>
            <a:r>
              <a:rPr lang="ru-RU" dirty="0" smtClean="0">
                <a:solidFill>
                  <a:srgbClr val="0000CC"/>
                </a:solidFill>
              </a:rPr>
              <a:t>Ткаченко Т.А.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857232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блоки-квадраты</a:t>
            </a:r>
            <a:r>
              <a:rPr lang="ru-RU" dirty="0" smtClean="0">
                <a:solidFill>
                  <a:srgbClr val="0000CC"/>
                </a:solidFill>
              </a:rPr>
              <a:t/>
            </a:r>
            <a:br>
              <a:rPr lang="ru-RU" dirty="0" smtClean="0">
                <a:solidFill>
                  <a:srgbClr val="0000CC"/>
                </a:solidFill>
              </a:rPr>
            </a:br>
            <a:r>
              <a:rPr lang="ru-RU" dirty="0" smtClean="0">
                <a:solidFill>
                  <a:srgbClr val="0000CC"/>
                </a:solidFill>
              </a:rPr>
              <a:t>  Глухов В. П. 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488" y="2786058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сенсорно-графические схемы</a:t>
            </a:r>
            <a:r>
              <a:rPr lang="ru-RU" dirty="0" smtClean="0">
                <a:solidFill>
                  <a:srgbClr val="0000CC"/>
                </a:solidFill>
              </a:rPr>
              <a:t/>
            </a:r>
            <a:br>
              <a:rPr lang="ru-RU" dirty="0" smtClean="0">
                <a:solidFill>
                  <a:srgbClr val="0000CC"/>
                </a:solidFill>
              </a:rPr>
            </a:br>
            <a:r>
              <a:rPr lang="ru-RU" dirty="0" smtClean="0">
                <a:solidFill>
                  <a:srgbClr val="0000CC"/>
                </a:solidFill>
              </a:rPr>
              <a:t>Воробьева В.К.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13" name="Выноска-облако 12"/>
          <p:cNvSpPr/>
          <p:nvPr/>
        </p:nvSpPr>
        <p:spPr>
          <a:xfrm>
            <a:off x="214282" y="4572008"/>
            <a:ext cx="3857652" cy="1928826"/>
          </a:xfrm>
          <a:prstGeom prst="cloudCallo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ыноска-облако 13"/>
          <p:cNvSpPr/>
          <p:nvPr/>
        </p:nvSpPr>
        <p:spPr>
          <a:xfrm>
            <a:off x="4929190" y="4214818"/>
            <a:ext cx="3857652" cy="1928826"/>
          </a:xfrm>
          <a:prstGeom prst="cloudCallou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071538" y="5214950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коллаж</a:t>
            </a:r>
            <a:r>
              <a:rPr lang="ru-RU" dirty="0" smtClean="0">
                <a:solidFill>
                  <a:srgbClr val="0000CC"/>
                </a:solidFill>
              </a:rPr>
              <a:t/>
            </a:r>
            <a:br>
              <a:rPr lang="ru-RU" dirty="0" smtClean="0">
                <a:solidFill>
                  <a:srgbClr val="0000CC"/>
                </a:solidFill>
              </a:rPr>
            </a:br>
            <a:r>
              <a:rPr lang="ru-RU" dirty="0" smtClean="0">
                <a:solidFill>
                  <a:srgbClr val="0000CC"/>
                </a:solidFill>
              </a:rPr>
              <a:t>Большева Т. В.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5008" y="4786322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схема составления рассказа</a:t>
            </a:r>
            <a:r>
              <a:rPr lang="ru-RU" dirty="0" smtClean="0">
                <a:solidFill>
                  <a:srgbClr val="0000CC"/>
                </a:solidFill>
              </a:rPr>
              <a:t/>
            </a:r>
            <a:br>
              <a:rPr lang="ru-RU" dirty="0" smtClean="0">
                <a:solidFill>
                  <a:srgbClr val="0000CC"/>
                </a:solidFill>
              </a:rPr>
            </a:br>
            <a:r>
              <a:rPr lang="ru-RU" dirty="0" smtClean="0">
                <a:solidFill>
                  <a:srgbClr val="0000CC"/>
                </a:solidFill>
              </a:rPr>
              <a:t>Ефименкова Л. 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5" grpId="0"/>
      <p:bldP spid="6" grpId="0"/>
      <p:bldP spid="12" grpId="0"/>
      <p:bldP spid="13" grpId="0" animBg="1"/>
      <p:bldP spid="14" grpId="0" animBg="1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286116" y="2643182"/>
            <a:ext cx="2428892" cy="157163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643306" y="3071810"/>
            <a:ext cx="1714512" cy="64633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Мнемотехника развивает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214282" y="1714488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лако 5"/>
          <p:cNvSpPr/>
          <p:nvPr/>
        </p:nvSpPr>
        <p:spPr>
          <a:xfrm>
            <a:off x="3143240" y="285728"/>
            <a:ext cx="2571768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6090058" y="1118313"/>
            <a:ext cx="2714644" cy="1643074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лако 7"/>
          <p:cNvSpPr/>
          <p:nvPr/>
        </p:nvSpPr>
        <p:spPr>
          <a:xfrm>
            <a:off x="5357818" y="4429132"/>
            <a:ext cx="2643206" cy="1571636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лако 8"/>
          <p:cNvSpPr/>
          <p:nvPr/>
        </p:nvSpPr>
        <p:spPr>
          <a:xfrm>
            <a:off x="714348" y="4572008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3542672">
            <a:off x="3603479" y="4066291"/>
            <a:ext cx="146983" cy="656777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8530046">
            <a:off x="5140147" y="4188785"/>
            <a:ext cx="163295" cy="480694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7044203">
            <a:off x="3086572" y="2508271"/>
            <a:ext cx="159723" cy="542587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500562" y="2000240"/>
            <a:ext cx="142876" cy="535954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4080842">
            <a:off x="5968344" y="2738907"/>
            <a:ext cx="155535" cy="524356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71472" y="2071678"/>
            <a:ext cx="2065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ассоциативное мышление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57554" y="571480"/>
            <a:ext cx="2089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зрительную и слуховую память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6512" y="1500174"/>
            <a:ext cx="2375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зрительное и слуховое внимание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83160" y="5053368"/>
            <a:ext cx="1817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1142976" y="5072074"/>
            <a:ext cx="1817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воображение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43570" y="5000636"/>
            <a:ext cx="198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речь</a:t>
            </a:r>
            <a:endParaRPr lang="ru-RU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286116" y="2643182"/>
            <a:ext cx="2428892" cy="157163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643306" y="3143248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Мнемотехника отличается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214282" y="1857364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3357554" y="571480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6286512" y="2000240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лако 7"/>
          <p:cNvSpPr/>
          <p:nvPr/>
        </p:nvSpPr>
        <p:spPr>
          <a:xfrm>
            <a:off x="5000628" y="4643446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лако 8"/>
          <p:cNvSpPr/>
          <p:nvPr/>
        </p:nvSpPr>
        <p:spPr>
          <a:xfrm>
            <a:off x="928662" y="4500570"/>
            <a:ext cx="2643206" cy="1428760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28596" y="235743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Интегративностью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4744" y="100010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Экономичностью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72264" y="250030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Процессуальностью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5000637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Здоровьесбережением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14942" y="514351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Универсальностью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500562" y="2071678"/>
            <a:ext cx="142876" cy="535954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6543758" flipH="1">
            <a:off x="2835294" y="2871900"/>
            <a:ext cx="136422" cy="573037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2558618">
            <a:off x="3564680" y="4064037"/>
            <a:ext cx="182859" cy="587595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9160154">
            <a:off x="5167822" y="4127015"/>
            <a:ext cx="162195" cy="573263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5605600">
            <a:off x="6049080" y="2942018"/>
            <a:ext cx="134929" cy="646627"/>
          </a:xfrm>
          <a:prstGeom prst="downArrow">
            <a:avLst/>
          </a:prstGeom>
          <a:solidFill>
            <a:srgbClr val="92D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ента лицом вниз 1"/>
          <p:cNvSpPr/>
          <p:nvPr/>
        </p:nvSpPr>
        <p:spPr>
          <a:xfrm>
            <a:off x="357158" y="214290"/>
            <a:ext cx="8501090" cy="1000132"/>
          </a:xfrm>
          <a:prstGeom prst="ribbon">
            <a:avLst>
              <a:gd name="adj1" fmla="val 16667"/>
              <a:gd name="adj2" fmla="val 7156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28728" y="500042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CC"/>
                </a:solidFill>
              </a:rPr>
              <a:t>Мнемотехника</a:t>
            </a:r>
            <a:r>
              <a:rPr lang="ru-RU" sz="2800" dirty="0" smtClean="0">
                <a:solidFill>
                  <a:srgbClr val="0000CC"/>
                </a:solidFill>
              </a:rPr>
              <a:t> </a:t>
            </a:r>
            <a:r>
              <a:rPr lang="ru-RU" sz="2800" b="1" dirty="0" smtClean="0">
                <a:solidFill>
                  <a:srgbClr val="0000CC"/>
                </a:solidFill>
              </a:rPr>
              <a:t>-</a:t>
            </a:r>
            <a:r>
              <a:rPr lang="ru-RU" sz="2800" dirty="0" smtClean="0">
                <a:solidFill>
                  <a:srgbClr val="0000CC"/>
                </a:solidFill>
              </a:rPr>
              <a:t> </a:t>
            </a:r>
            <a:r>
              <a:rPr lang="ru-RU" sz="2800" b="1" dirty="0" smtClean="0">
                <a:solidFill>
                  <a:srgbClr val="0000CC"/>
                </a:solidFill>
              </a:rPr>
              <a:t>многофункциональна</a:t>
            </a:r>
            <a:endParaRPr lang="ru-RU" sz="2800" b="1" dirty="0">
              <a:solidFill>
                <a:srgbClr val="0000CC"/>
              </a:solidFill>
            </a:endParaRPr>
          </a:p>
        </p:txBody>
      </p:sp>
      <p:pic>
        <p:nvPicPr>
          <p:cNvPr id="4" name="Рисунок 3" descr="DSC0226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347864" y="4293096"/>
            <a:ext cx="5214974" cy="1500621"/>
          </a:xfrm>
          <a:prstGeom prst="rect">
            <a:avLst/>
          </a:prstGeom>
        </p:spPr>
      </p:pic>
      <p:sp>
        <p:nvSpPr>
          <p:cNvPr id="12" name="7-конечная звезда 11"/>
          <p:cNvSpPr/>
          <p:nvPr/>
        </p:nvSpPr>
        <p:spPr>
          <a:xfrm>
            <a:off x="4499992" y="1484784"/>
            <a:ext cx="2808312" cy="2506030"/>
          </a:xfrm>
          <a:prstGeom prst="star7">
            <a:avLst>
              <a:gd name="adj" fmla="val 29179"/>
              <a:gd name="hf" fmla="val 102572"/>
              <a:gd name="vf" fmla="val 10521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716016" y="234888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Социально-коммуникативное развитие</a:t>
            </a:r>
            <a:endParaRPr lang="ru-RU" b="1" dirty="0">
              <a:solidFill>
                <a:srgbClr val="0000CC"/>
              </a:solidFill>
            </a:endParaRPr>
          </a:p>
        </p:txBody>
      </p:sp>
      <p:pic>
        <p:nvPicPr>
          <p:cNvPr id="17" name="Рисунок 16" descr="DSC02258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51520" y="1412776"/>
            <a:ext cx="2719835" cy="48222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SC0226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115616" y="476672"/>
            <a:ext cx="6858016" cy="1872208"/>
          </a:xfrm>
          <a:prstGeom prst="rect">
            <a:avLst/>
          </a:prstGeom>
        </p:spPr>
      </p:pic>
      <p:pic>
        <p:nvPicPr>
          <p:cNvPr id="6" name="Рисунок 5" descr="DSC0233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99592" y="2564904"/>
            <a:ext cx="2793078" cy="3819793"/>
          </a:xfrm>
          <a:prstGeom prst="rect">
            <a:avLst/>
          </a:prstGeom>
        </p:spPr>
      </p:pic>
      <p:pic>
        <p:nvPicPr>
          <p:cNvPr id="7" name="Рисунок 6" descr="DSC02331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4716016" y="2492896"/>
            <a:ext cx="3127462" cy="41265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1043608" y="2492896"/>
            <a:ext cx="1857388" cy="1643074"/>
          </a:xfrm>
          <a:prstGeom prst="star7">
            <a:avLst>
              <a:gd name="adj" fmla="val 32814"/>
              <a:gd name="hf" fmla="val 102572"/>
              <a:gd name="vf" fmla="val 10521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7-конечная звезда 2"/>
          <p:cNvSpPr/>
          <p:nvPr/>
        </p:nvSpPr>
        <p:spPr>
          <a:xfrm>
            <a:off x="6012160" y="332656"/>
            <a:ext cx="2664296" cy="1944216"/>
          </a:xfrm>
          <a:prstGeom prst="star7">
            <a:avLst>
              <a:gd name="adj" fmla="val 30650"/>
              <a:gd name="hf" fmla="val 102572"/>
              <a:gd name="vf" fmla="val 10521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DSC02294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23528" y="4365104"/>
            <a:ext cx="3786214" cy="2129746"/>
          </a:xfrm>
          <a:prstGeom prst="rect">
            <a:avLst/>
          </a:prstGeom>
        </p:spPr>
      </p:pic>
      <p:pic>
        <p:nvPicPr>
          <p:cNvPr id="7" name="Рисунок 6" descr="DSC02295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23528" y="332656"/>
            <a:ext cx="3486174" cy="21788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31640" y="299695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CC"/>
                </a:solidFill>
              </a:rPr>
              <a:t>физическое развитие</a:t>
            </a:r>
            <a:endParaRPr lang="ru-RU" sz="1600" b="1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44208" y="90872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познавательное     развитие</a:t>
            </a:r>
            <a:endParaRPr lang="ru-RU" dirty="0"/>
          </a:p>
        </p:txBody>
      </p:sp>
      <p:pic>
        <p:nvPicPr>
          <p:cNvPr id="13" name="Рисунок 12" descr="DSC02298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012160" y="3140968"/>
            <a:ext cx="2596429" cy="3526015"/>
          </a:xfrm>
          <a:prstGeom prst="rect">
            <a:avLst/>
          </a:prstGeom>
        </p:spPr>
      </p:pic>
      <p:pic>
        <p:nvPicPr>
          <p:cNvPr id="14" name="Рисунок 13" descr="DSC02291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4355976" y="332656"/>
            <a:ext cx="1357322" cy="3498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SC02299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79512" y="2276872"/>
            <a:ext cx="2912995" cy="4027844"/>
          </a:xfrm>
          <a:prstGeom prst="rect">
            <a:avLst/>
          </a:prstGeom>
        </p:spPr>
      </p:pic>
      <p:pic>
        <p:nvPicPr>
          <p:cNvPr id="5" name="Рисунок 4" descr="DSC02314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275856" y="3645024"/>
            <a:ext cx="3312368" cy="2275756"/>
          </a:xfrm>
          <a:prstGeom prst="rect">
            <a:avLst/>
          </a:prstGeom>
        </p:spPr>
      </p:pic>
      <p:sp>
        <p:nvSpPr>
          <p:cNvPr id="6" name="7-конечная звезда 5"/>
          <p:cNvSpPr/>
          <p:nvPr/>
        </p:nvSpPr>
        <p:spPr>
          <a:xfrm>
            <a:off x="6660232" y="4221088"/>
            <a:ext cx="2357454" cy="1928826"/>
          </a:xfrm>
          <a:prstGeom prst="star7">
            <a:avLst>
              <a:gd name="adj" fmla="val 32486"/>
              <a:gd name="hf" fmla="val 102572"/>
              <a:gd name="vf" fmla="val 10521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IMG_1138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4932040" y="188640"/>
            <a:ext cx="4071934" cy="30539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948264" y="479715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речевое развитие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10" name="7-конечная звезда 9"/>
          <p:cNvSpPr/>
          <p:nvPr/>
        </p:nvSpPr>
        <p:spPr>
          <a:xfrm>
            <a:off x="1475656" y="188640"/>
            <a:ext cx="2357454" cy="1928826"/>
          </a:xfrm>
          <a:prstGeom prst="star7">
            <a:avLst>
              <a:gd name="adj" fmla="val 32486"/>
              <a:gd name="hf" fmla="val 102572"/>
              <a:gd name="vf" fmla="val 10521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63688" y="62068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художественно-эстетическое развитие</a:t>
            </a:r>
            <a:endParaRPr lang="ru-RU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164</Words>
  <Application>Microsoft Office PowerPoint</Application>
  <PresentationFormat>Экран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Использование технологии мнемотехника в образовательном процессе ДОУ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«Влияние  техники оригами на развитие мелкой маторике рук</dc:title>
  <cp:lastModifiedBy>Дмитрий Каленюк</cp:lastModifiedBy>
  <cp:revision>154</cp:revision>
  <dcterms:modified xsi:type="dcterms:W3CDTF">2015-10-21T20:58:59Z</dcterms:modified>
</cp:coreProperties>
</file>