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69" r:id="rId7"/>
    <p:sldId id="260" r:id="rId8"/>
    <p:sldId id="265" r:id="rId9"/>
    <p:sldId id="261" r:id="rId10"/>
    <p:sldId id="268" r:id="rId11"/>
    <p:sldId id="262" r:id="rId12"/>
    <p:sldId id="263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89AD94-63C6-4A22-9648-9274C82E138A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464BC-C3BA-4A7E-AABC-FC835A43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EF6A-7789-4E3C-8887-DCDB989C159F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74F4-D3DB-484B-A712-28021D5C4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B889-0A5F-457D-A183-CCD6CB56F5FE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8722-7F2D-4429-BC89-FEBF1ED5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3882-E9C7-401A-9729-9665818330CD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AAAA-7C47-4A89-A783-08AE76F8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D654-706B-4FA0-9E48-54A4DEE2F3E6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FCE3-23EA-46C7-8F25-9B99D4A94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EC26-DD2A-4CA2-8C13-138E7A8E270E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4F4-C073-4514-98E0-6E526FA53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F60-60C0-483B-AD9F-431C452CCF0F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2FE1-7DE4-41E0-8651-994EF514C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F939-78A6-4CDD-9517-07FB0FED764C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B4B2-FBEA-47CD-94F5-2581447F2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1AC0-484F-493E-BAD4-47B809FBE5E2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B721-608E-42B1-9EA0-D95D4DB89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B003-8827-435E-8C18-AAA769D05AE4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E073-2822-4219-AD1D-58FD5553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1503-010B-4272-9F2E-66B72BD023AA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0FD2-0480-48AE-A888-C322C0503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60A6-804A-47EE-A93D-AF9B1543ADD3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9CA4-1372-492D-A52E-978022AE6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031B4-11B5-4CB0-83B2-0AAF23656F2C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5D2F8-6DE7-409F-94E0-33B00136D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786" y="3500438"/>
            <a:ext cx="7772400" cy="228601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Мастер-класс</a:t>
            </a:r>
            <a:b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«Развитие творческих способностей у детей старшего дошкольного возраста через кружковую работу».</a:t>
            </a:r>
            <a:b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МБДОУ №2 «</a:t>
            </a:r>
            <a:r>
              <a:rPr lang="ru-RU" sz="2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Дюймовочка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воспитатель:  </a:t>
            </a:r>
            <a:r>
              <a:rPr lang="ru-RU" sz="2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Кобзарева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Н.В.</a:t>
            </a:r>
            <a:b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г. Шарыпово</a:t>
            </a:r>
            <a:b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ru-RU" sz="3200" b="1" i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Содержимое 5" descr="DSC_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858048" cy="442915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/>
              <a:t>Возьмём пластилин двух или трёх цветов , соединим произвольно, скатаем колбаску, затем разрежем пополам.</a:t>
            </a:r>
            <a:endParaRPr lang="ru-RU" sz="20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Содержимое 5" descr="http://www.maaam.ru/upload/blogs/1c78f1af2b1a23d20526a993b756ba5e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847980" cy="298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d6bad1f862d7e619f6110dbe0ebb5ca3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29289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/>
              <a:t>Разрежем обе половинки под углом 45 градусов и вставим между ними пластинки зелёного цвета.</a:t>
            </a:r>
            <a:endParaRPr lang="ru-RU" sz="20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Содержимое 5" descr="http://www.maaam.ru/upload/blogs/c087e5a5813bd2f9409b9f27ede3ffb2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714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6ade2694c9e4581ec1b84152a59c4bff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37766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/>
              <a:t>Теперь  соединим получившиеся детали и обмотаем пластиной из зелёного пластилина.</a:t>
            </a:r>
            <a:endParaRPr lang="ru-RU" sz="20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Содержимое 5" descr="http://www.maaam.ru/upload/blogs/7f5d9ae2f4da3b92e2ae758ce40d408e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929090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6d0ef45833df75d9e98987f13fe8cfd6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Теперь разрезаем и получаются  красивые осенние листья, по такому принципу можно выполнить любые листья.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Содержимое 5" descr="http://www.maaam.ru/upload/blogs/b3deee4617a4c9f0d0139015d125e638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7"/>
            <a:ext cx="4357718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Forester\Рабочий стол\DSC_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357586" cy="2143140"/>
          </a:xfrm>
          <a:prstGeom prst="rect">
            <a:avLst/>
          </a:prstGeom>
          <a:noFill/>
        </p:spPr>
      </p:pic>
      <p:pic>
        <p:nvPicPr>
          <p:cNvPr id="8" name="Picture 5" descr="C:\Documents and Settings\Forester\Рабочий стол\DSC_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357586" cy="1881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/>
              <a:t>Это первые творческие работы в технике «МИЛЛЕФИОРИ»</a:t>
            </a:r>
            <a:endParaRPr lang="ru-RU" sz="20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2" descr="C:\Documents and Settings\Forester\Рабочий стол\фото сад ноябрь 2013\декабрь 2013\DSC_0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714644" cy="3857652"/>
          </a:xfrm>
          <a:prstGeom prst="rect">
            <a:avLst/>
          </a:prstGeom>
          <a:noFill/>
        </p:spPr>
      </p:pic>
      <p:pic>
        <p:nvPicPr>
          <p:cNvPr id="7" name="Picture 4" descr="C:\Documents and Settings\Forester\Рабочий стол\фото сад ноябрь 2013\декабрь 2013\DSC_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83208"/>
            <a:ext cx="2714644" cy="4292319"/>
          </a:xfrm>
          <a:prstGeom prst="rect">
            <a:avLst/>
          </a:prstGeom>
          <a:noFill/>
        </p:spPr>
      </p:pic>
      <p:pic>
        <p:nvPicPr>
          <p:cNvPr id="8" name="Picture 3" descr="C:\Documents and Settings\Forester\Рабочий стол\фото сад ноябрь 2013\декабрь 2013\DSC_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928802"/>
            <a:ext cx="3442005" cy="2304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«</a:t>
            </a:r>
            <a:r>
              <a:rPr lang="ru-RU" sz="4000" b="1" dirty="0" smtClean="0">
                <a:solidFill>
                  <a:srgbClr val="FF0000"/>
                </a:solidFill>
              </a:rPr>
              <a:t>Через красивое  к человечному - 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такова закономерность воспитания »</a:t>
            </a:r>
            <a:r>
              <a:rPr lang="ru-RU" sz="4000" b="1" smtClean="0">
                <a:solidFill>
                  <a:srgbClr val="FF0000"/>
                </a:solidFill>
              </a:rPr>
              <a:t> </a:t>
            </a:r>
            <a:endParaRPr lang="ru-RU" sz="4000" b="1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В. А. Сухомлинский. 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i="1" dirty="0" smtClean="0">
                <a:latin typeface="+mn-lt"/>
              </a:rPr>
              <a:t>Цель 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представление опыта работы  с детьми старшего дошкольного возраста  по развитию творческих способностей через художественно-эстетическую деятельность в рамках кружковой работы.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47175C-8778-4A31-9EF5-9A798771B50F}" type="datetime1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76C14-D856-49E8-A182-13ACDA3DF080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i="1" dirty="0" smtClean="0"/>
              <a:t>Задачи: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400" b="1" dirty="0" smtClean="0"/>
              <a:t>повысить уровень профессиональной  компетенции участников мастер – класса по развитию творческих способностей детей через кружковую работу;</a:t>
            </a:r>
          </a:p>
          <a:p>
            <a:r>
              <a:rPr lang="ru-RU" sz="2400" b="1" dirty="0" smtClean="0"/>
              <a:t>представить участникам мастер – класса </a:t>
            </a:r>
            <a:r>
              <a:rPr lang="ru-RU" sz="2400" b="1" dirty="0" smtClean="0"/>
              <a:t>одно </a:t>
            </a:r>
            <a:r>
              <a:rPr lang="ru-RU" sz="2400" b="1" dirty="0" smtClean="0"/>
              <a:t>из направлений творческой лепки -  технику «</a:t>
            </a:r>
            <a:r>
              <a:rPr lang="ru-RU" sz="2400" b="1" dirty="0" err="1" smtClean="0"/>
              <a:t>Миллефиори</a:t>
            </a:r>
            <a:r>
              <a:rPr lang="ru-RU" sz="2400" b="1" dirty="0" smtClean="0"/>
              <a:t>»; </a:t>
            </a:r>
            <a:r>
              <a:rPr lang="ru-RU" sz="2400" b="1" dirty="0" smtClean="0"/>
              <a:t>развёрнутое перспективно-тематическое планирование кружковой работы; </a:t>
            </a:r>
            <a:endParaRPr lang="ru-RU" sz="2400" b="1" dirty="0" smtClean="0"/>
          </a:p>
          <a:p>
            <a:r>
              <a:rPr lang="ru-RU" sz="2400" b="1" dirty="0" smtClean="0"/>
              <a:t>сформировать у участников мастер – класса мотивацию на использование в кружковой работе нетрадиционных техник для  развития творческих  способностей дошкольников.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l"/>
            <a:r>
              <a:rPr lang="ru-RU" sz="3600" b="1" i="1" dirty="0" smtClean="0"/>
              <a:t>Актуальность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</a:t>
            </a:r>
            <a:r>
              <a:rPr lang="ru-RU" sz="2400" b="1" dirty="0" smtClean="0"/>
              <a:t>Проблема развития детского творчества в настоящее время является одной из наиболее актуальных как в теоретическом, так и в практическом отношениях: ведь речь идет о важнейшем условии формирования индивидуального своеобразия личности уже на первых этапах её становления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Процесс творческого развития дошкольника неизбежно сопровождается определенными эмоциями и чувствами. Не научив ребенка понимать и принимать собственные чувства, мы не научим его проявлять свою индивидуальность, быть творческой личностью. </a:t>
            </a:r>
            <a:endParaRPr lang="ru-RU" sz="2400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+mn-lt"/>
              </a:rPr>
              <a:t>Кружок  «</a:t>
            </a:r>
            <a:r>
              <a:rPr lang="ru-RU" sz="2800" b="1" i="1" dirty="0" err="1" smtClean="0">
                <a:latin typeface="+mn-lt"/>
              </a:rPr>
              <a:t>Самоделкин</a:t>
            </a:r>
            <a:r>
              <a:rPr lang="ru-RU" sz="2800" b="1" i="1" dirty="0" smtClean="0">
                <a:latin typeface="+mn-lt"/>
              </a:rPr>
              <a:t>»</a:t>
            </a:r>
            <a:endParaRPr lang="ru-RU" sz="2800" b="1" i="1" dirty="0">
              <a:latin typeface="+mn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2" descr="C:\Documents and Settings\Forester\Рабочий стол\фото сад ноябрь 2013\группа К 2014\DSC_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530448" cy="2286015"/>
          </a:xfrm>
          <a:prstGeom prst="rect">
            <a:avLst/>
          </a:prstGeom>
          <a:noFill/>
        </p:spPr>
      </p:pic>
      <p:pic>
        <p:nvPicPr>
          <p:cNvPr id="7" name="Picture 3" descr="C:\Documents and Settings\Forester\Рабочий стол\фото сад ноябрь 2013\группа К 2014\DSC_0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3565852" cy="2387308"/>
          </a:xfrm>
          <a:prstGeom prst="rect">
            <a:avLst/>
          </a:prstGeom>
          <a:noFill/>
        </p:spPr>
      </p:pic>
      <p:pic>
        <p:nvPicPr>
          <p:cNvPr id="8" name="Picture 4" descr="C:\Documents and Settings\Forester\Рабочий стол\фото сад ноябрь 2013\декабрь 2013\DSC_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14554"/>
            <a:ext cx="2500330" cy="3508328"/>
          </a:xfrm>
          <a:prstGeom prst="rect">
            <a:avLst/>
          </a:prstGeom>
          <a:noFill/>
        </p:spPr>
      </p:pic>
      <p:pic>
        <p:nvPicPr>
          <p:cNvPr id="9" name="Рисунок 8" descr="children003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071546"/>
            <a:ext cx="1719372" cy="1571636"/>
          </a:xfrm>
          <a:prstGeom prst="rect">
            <a:avLst/>
          </a:prstGeom>
        </p:spPr>
      </p:pic>
      <p:pic>
        <p:nvPicPr>
          <p:cNvPr id="10" name="Рисунок 9" descr="children002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3857628"/>
            <a:ext cx="1339769" cy="18290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/>
              <a:t>А с детьми мы начали с самого простого, но им очень понравилась это необычная техника. И какие возможности для творчества…</a:t>
            </a:r>
            <a:endParaRPr lang="ru-RU" sz="20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Содержимое 5" descr="http://www.maaam.ru/upload/blogs/10dae119c61db990f9a32a691770a0df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474910" cy="20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d1c3cb7201b2ff5ba09dfdda38ee281d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_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428736"/>
            <a:ext cx="3000396" cy="2357454"/>
          </a:xfrm>
          <a:prstGeom prst="rect">
            <a:avLst/>
          </a:prstGeom>
        </p:spPr>
      </p:pic>
      <p:pic>
        <p:nvPicPr>
          <p:cNvPr id="9" name="Picture 2" descr="C:\Documents and Settings\Forester\Рабочий стол\фото сад ноябрь 2013\группа К 2014\DSC_0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143248"/>
            <a:ext cx="321471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оценки деятельности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928671"/>
          <a:ext cx="8858310" cy="5243783"/>
        </p:xfrm>
        <a:graphic>
          <a:graphicData uri="http://schemas.openxmlformats.org/drawingml/2006/table">
            <a:tbl>
              <a:tblPr/>
              <a:tblGrid>
                <a:gridCol w="491598"/>
                <a:gridCol w="1722979"/>
                <a:gridCol w="2596402"/>
                <a:gridCol w="2079349"/>
                <a:gridCol w="1967982"/>
              </a:tblGrid>
              <a:tr h="44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Низкий уровень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Овладение приёмами работы с материалами.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имеет представление о материале, из которого сделана поделка, владеет приёмами работы.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владеет приёмами , но самостоятельно не определяет последовательность выполнения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 выполнении  работы нуждается в помощи взрослого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1548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Конструктивные способности.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 этапы задуманной поделки, графически зарисовывает, умеет работать коллективно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планировании и зарисовки поделки нуждается в помощи взрослого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выполняет действия по готовому графическому рисунку, не способен           планировать этапы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1435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мелкой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моторики.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владеет произвольной регуляцией пальцев рук, конструирует предмет  из  отдельных элементов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конструирует предмет из отдельных элементов  с помощью взрослого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 управляет своими пальцами,  и частично конструирует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pPr algn="l"/>
            <a:r>
              <a:rPr lang="ru-RU" sz="2400" b="1" dirty="0" smtClean="0"/>
              <a:t>Цель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Развивать творческие способности, фантазию, воображение. Помочь ребенку  проявить свои художественные способности в различных видах </a:t>
            </a:r>
            <a:r>
              <a:rPr lang="ru-RU" sz="2400" dirty="0" smtClean="0"/>
              <a:t> </a:t>
            </a:r>
            <a:r>
              <a:rPr lang="ru-RU" sz="2400" dirty="0" smtClean="0"/>
              <a:t>прикладной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Основные задачи: </a:t>
            </a:r>
            <a:endParaRPr lang="ru-RU" sz="2400" dirty="0" smtClean="0"/>
          </a:p>
          <a:p>
            <a:pPr lvl="0"/>
            <a:r>
              <a:rPr lang="ru-RU" sz="2400" dirty="0" smtClean="0"/>
              <a:t>развивать эстетическое восприятие мира, природы, художественного  творчества  детей через знакомство с техникой лепки «</a:t>
            </a:r>
            <a:r>
              <a:rPr lang="ru-RU" sz="2400" dirty="0" err="1" smtClean="0"/>
              <a:t>Миллефиори</a:t>
            </a:r>
            <a:r>
              <a:rPr lang="ru-RU" sz="2400" dirty="0" smtClean="0"/>
              <a:t>»; </a:t>
            </a:r>
          </a:p>
          <a:p>
            <a:r>
              <a:rPr lang="ru-RU" sz="2400" dirty="0" smtClean="0"/>
              <a:t>развивать воображение детей, поддерживая проявления их фантазии, смелости в изложении собственных   замыслов.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Техника «МИЛЛЕФИОРИ»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786346"/>
          </a:xfrm>
        </p:spPr>
        <p:txBody>
          <a:bodyPr/>
          <a:lstStyle/>
          <a:p>
            <a:r>
              <a:rPr lang="ru-RU" sz="2000" b="1" dirty="0" smtClean="0"/>
              <a:t>Изначально название «</a:t>
            </a:r>
            <a:r>
              <a:rPr lang="ru-RU" sz="2000" b="1" dirty="0" err="1" smtClean="0"/>
              <a:t>миллефиори</a:t>
            </a:r>
            <a:r>
              <a:rPr lang="ru-RU" sz="2000" b="1" dirty="0" smtClean="0"/>
              <a:t>» (с итальянского “</a:t>
            </a:r>
            <a:r>
              <a:rPr lang="ru-RU" sz="2000" b="1" dirty="0" err="1" smtClean="0"/>
              <a:t>mille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fiori</a:t>
            </a:r>
            <a:r>
              <a:rPr lang="ru-RU" sz="2000" b="1" dirty="0" smtClean="0"/>
              <a:t>” – «тысяча цветов») употреблялось для одного из видов мозаичного стекла с особенным декоративным узором в виде цветов, отсюда и название. Такое мозаичное стекло было известно ещё древним римлянам, что подтверждается археологическими раскопками. По прошествии веков секреты этой техники были утеряны, и только в XIX в. её удалось восстановить мастерам из итальянского г. </a:t>
            </a:r>
            <a:r>
              <a:rPr lang="ru-RU" sz="2000" b="1" dirty="0" err="1" smtClean="0"/>
              <a:t>Мурано</a:t>
            </a:r>
            <a:r>
              <a:rPr lang="ru-RU" sz="2000" b="1" dirty="0" smtClean="0"/>
              <a:t>. И сейчас изделия из </a:t>
            </a:r>
            <a:r>
              <a:rPr lang="ru-RU" sz="2000" b="1" dirty="0" err="1" smtClean="0"/>
              <a:t>муранского</a:t>
            </a:r>
            <a:r>
              <a:rPr lang="ru-RU" sz="2000" b="1" dirty="0" smtClean="0"/>
              <a:t> стекла ценятся во всём мире.</a:t>
            </a:r>
          </a:p>
          <a:p>
            <a:r>
              <a:rPr lang="ru-RU" sz="2000" b="1" dirty="0" smtClean="0"/>
              <a:t>В наше время технику «</a:t>
            </a:r>
            <a:r>
              <a:rPr lang="ru-RU" sz="2000" b="1" dirty="0" err="1" smtClean="0"/>
              <a:t>миллефиори</a:t>
            </a:r>
            <a:r>
              <a:rPr lang="ru-RU" sz="2000" b="1" dirty="0" smtClean="0"/>
              <a:t>» используют при изготовлении различных изделий из полимерной глины. Они очень изящны и красивы .</a:t>
            </a:r>
          </a:p>
          <a:p>
            <a:pPr>
              <a:buNone/>
            </a:pPr>
            <a:r>
              <a:rPr lang="ru-RU" sz="2000" b="1" dirty="0" smtClean="0"/>
              <a:t>            Вместо полимерной глины мы используем пластилин.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14. русский язык</Template>
  <TotalTime>151</TotalTime>
  <Words>568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нач.школа 14. русский язык</vt:lpstr>
      <vt:lpstr>Мастер-класс   «Развитие творческих способностей у детей старшего дошкольного возраста через кружковую работу».  МБДОУ №2 «Дюймовочка» воспитатель:  Кобзарева Н.В. г. Шарыпово  </vt:lpstr>
      <vt:lpstr>Цель :</vt:lpstr>
      <vt:lpstr>Задачи:</vt:lpstr>
      <vt:lpstr>Актуальность</vt:lpstr>
      <vt:lpstr>Кружок  «Самоделкин»</vt:lpstr>
      <vt:lpstr>А с детьми мы начали с самого простого, но им очень понравилась это необычная техника. И какие возможности для творчества…</vt:lpstr>
      <vt:lpstr>Критерии оценки деятельности детей. </vt:lpstr>
      <vt:lpstr>Цель:  Развивать творческие способности, фантазию, воображение. Помочь ребенку  проявить свои художественные способности в различных видах  прикладной деятельности</vt:lpstr>
      <vt:lpstr>Техника «МИЛЛЕФИОРИ»</vt:lpstr>
      <vt:lpstr>Слайд 10</vt:lpstr>
      <vt:lpstr>Возьмём пластилин двух или трёх цветов , соединим произвольно, скатаем колбаску, затем разрежем пополам.</vt:lpstr>
      <vt:lpstr>Разрежем обе половинки под углом 45 градусов и вставим между ними пластинки зелёного цвета.</vt:lpstr>
      <vt:lpstr>Теперь  соединим получившиеся детали и обмотаем пластиной из зелёного пластилина.</vt:lpstr>
      <vt:lpstr>Теперь разрезаем и получаются  красивые осенние листья, по такому принципу можно выполнить любые листья.</vt:lpstr>
      <vt:lpstr>Это первые творческие работы в технике «МИЛЛЕФИОРИ»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«Развитие творческих способностей у детей старшего дошкольного возраста через кружковую работу».</dc:title>
  <dc:creator>Forester</dc:creator>
  <cp:lastModifiedBy>Forester</cp:lastModifiedBy>
  <cp:revision>16</cp:revision>
  <dcterms:created xsi:type="dcterms:W3CDTF">2014-03-24T16:10:09Z</dcterms:created>
  <dcterms:modified xsi:type="dcterms:W3CDTF">2014-03-25T01:53:39Z</dcterms:modified>
</cp:coreProperties>
</file>