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72" r:id="rId19"/>
    <p:sldId id="274" r:id="rId20"/>
    <p:sldId id="276" r:id="rId21"/>
    <p:sldId id="277" r:id="rId22"/>
    <p:sldId id="281" r:id="rId23"/>
    <p:sldId id="273" r:id="rId24"/>
    <p:sldId id="279" r:id="rId25"/>
    <p:sldId id="282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AB96F0-EC91-4852-B739-9AAD6358FAC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3E411A-91FE-48E8-8117-1C7179B75C9F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ru-RU" b="1" u="sng" dirty="0" smtClean="0">
              <a:solidFill>
                <a:schemeClr val="tx1"/>
              </a:solidFill>
            </a:rPr>
            <a:t>Упражнения, готовящие учеников начальной школы к решению математических задач</a:t>
          </a:r>
          <a:endParaRPr lang="ru-RU" dirty="0">
            <a:solidFill>
              <a:schemeClr val="tx1"/>
            </a:solidFill>
          </a:endParaRPr>
        </a:p>
      </dgm:t>
    </dgm:pt>
    <dgm:pt modelId="{E0012E41-FBB5-45A6-BF92-163FE1905353}" type="parTrans" cxnId="{8BF2F04E-0966-468D-8D17-2AA2BC276079}">
      <dgm:prSet/>
      <dgm:spPr/>
      <dgm:t>
        <a:bodyPr/>
        <a:lstStyle/>
        <a:p>
          <a:endParaRPr lang="ru-RU"/>
        </a:p>
      </dgm:t>
    </dgm:pt>
    <dgm:pt modelId="{20187BB7-E6ED-4539-ADCC-C338889FE757}" type="sibTrans" cxnId="{8BF2F04E-0966-468D-8D17-2AA2BC276079}">
      <dgm:prSet/>
      <dgm:spPr/>
      <dgm:t>
        <a:bodyPr/>
        <a:lstStyle/>
        <a:p>
          <a:endParaRPr lang="ru-RU"/>
        </a:p>
      </dgm:t>
    </dgm:pt>
    <dgm:pt modelId="{B39ACA92-9BC0-4CA7-84CD-B9F0158FBB15}">
      <dgm:prSet/>
      <dgm:spPr/>
      <dgm:t>
        <a:bodyPr/>
        <a:lstStyle/>
        <a:p>
          <a:r>
            <a:rPr lang="ru-RU" dirty="0" smtClean="0"/>
            <a:t>- </a:t>
          </a:r>
          <a:r>
            <a:rPr lang="ru-RU" u="sng" dirty="0" smtClean="0"/>
            <a:t>развитие графических навыков</a:t>
          </a:r>
          <a:r>
            <a:rPr lang="ru-RU" dirty="0" smtClean="0"/>
            <a:t> </a:t>
          </a:r>
          <a:endParaRPr lang="ru-RU" dirty="0"/>
        </a:p>
      </dgm:t>
    </dgm:pt>
    <dgm:pt modelId="{67390C1F-A7A6-4284-9B42-E97339964B35}" type="parTrans" cxnId="{5A2D910A-DA9B-4541-ACA6-CC568427255A}">
      <dgm:prSet/>
      <dgm:spPr/>
      <dgm:t>
        <a:bodyPr/>
        <a:lstStyle/>
        <a:p>
          <a:endParaRPr lang="ru-RU"/>
        </a:p>
      </dgm:t>
    </dgm:pt>
    <dgm:pt modelId="{F314AFEB-6CA8-45A4-A598-B1D7C09CAF6D}" type="sibTrans" cxnId="{5A2D910A-DA9B-4541-ACA6-CC568427255A}">
      <dgm:prSet/>
      <dgm:spPr/>
      <dgm:t>
        <a:bodyPr/>
        <a:lstStyle/>
        <a:p>
          <a:endParaRPr lang="ru-RU"/>
        </a:p>
      </dgm:t>
    </dgm:pt>
    <dgm:pt modelId="{52183822-5BB7-4E24-918C-5FA25A00C488}">
      <dgm:prSet/>
      <dgm:spPr/>
      <dgm:t>
        <a:bodyPr/>
        <a:lstStyle/>
        <a:p>
          <a:r>
            <a:rPr lang="ru-RU" u="sng" dirty="0" smtClean="0"/>
            <a:t>развитие зрительного восприятия</a:t>
          </a:r>
          <a:endParaRPr lang="ru-RU" dirty="0"/>
        </a:p>
      </dgm:t>
    </dgm:pt>
    <dgm:pt modelId="{2A7242BB-AB26-49DA-ADBC-5063A5FE8552}" type="parTrans" cxnId="{5F7E32F3-9723-4335-A3CA-180C16675FDD}">
      <dgm:prSet/>
      <dgm:spPr/>
      <dgm:t>
        <a:bodyPr/>
        <a:lstStyle/>
        <a:p>
          <a:endParaRPr lang="ru-RU"/>
        </a:p>
      </dgm:t>
    </dgm:pt>
    <dgm:pt modelId="{EF571246-0228-4D4F-8CD2-664FA8114F40}" type="sibTrans" cxnId="{5F7E32F3-9723-4335-A3CA-180C16675FDD}">
      <dgm:prSet/>
      <dgm:spPr/>
      <dgm:t>
        <a:bodyPr/>
        <a:lstStyle/>
        <a:p>
          <a:endParaRPr lang="ru-RU"/>
        </a:p>
      </dgm:t>
    </dgm:pt>
    <dgm:pt modelId="{0DBC41ED-D944-457B-907E-1602934C3889}">
      <dgm:prSet/>
      <dgm:spPr/>
      <dgm:t>
        <a:bodyPr/>
        <a:lstStyle/>
        <a:p>
          <a:r>
            <a:rPr lang="ru-RU" u="sng" dirty="0" smtClean="0"/>
            <a:t>развитие мышления</a:t>
          </a:r>
          <a:endParaRPr lang="ru-RU" dirty="0"/>
        </a:p>
      </dgm:t>
    </dgm:pt>
    <dgm:pt modelId="{3B6F7359-ED21-4523-914D-7AFD4004C1DD}" type="parTrans" cxnId="{EAF4AA31-43ED-4C1C-91A7-18582FB72556}">
      <dgm:prSet/>
      <dgm:spPr/>
      <dgm:t>
        <a:bodyPr/>
        <a:lstStyle/>
        <a:p>
          <a:endParaRPr lang="ru-RU"/>
        </a:p>
      </dgm:t>
    </dgm:pt>
    <dgm:pt modelId="{1697A64B-A551-460A-9538-CE64DD1C675F}" type="sibTrans" cxnId="{EAF4AA31-43ED-4C1C-91A7-18582FB72556}">
      <dgm:prSet/>
      <dgm:spPr/>
      <dgm:t>
        <a:bodyPr/>
        <a:lstStyle/>
        <a:p>
          <a:endParaRPr lang="ru-RU"/>
        </a:p>
      </dgm:t>
    </dgm:pt>
    <dgm:pt modelId="{F7505930-0F0B-4777-BBCB-69D0F2D01443}">
      <dgm:prSet/>
      <dgm:spPr/>
      <dgm:t>
        <a:bodyPr/>
        <a:lstStyle/>
        <a:p>
          <a:r>
            <a:rPr lang="ru-RU" b="1" u="sng" dirty="0" smtClean="0">
              <a:solidFill>
                <a:schemeClr val="tx1"/>
              </a:solidFill>
            </a:rPr>
            <a:t>обучение учащихся решать задачи с помощью моделирования</a:t>
          </a:r>
          <a:endParaRPr lang="ru-RU" b="1" u="sng" dirty="0">
            <a:solidFill>
              <a:schemeClr val="tx1"/>
            </a:solidFill>
          </a:endParaRPr>
        </a:p>
      </dgm:t>
    </dgm:pt>
    <dgm:pt modelId="{6A3EC23F-9659-4041-B212-6B6E965479D4}" type="parTrans" cxnId="{A99F80DA-49FA-4E2A-A3BE-7185B3D081E5}">
      <dgm:prSet/>
      <dgm:spPr/>
      <dgm:t>
        <a:bodyPr/>
        <a:lstStyle/>
        <a:p>
          <a:endParaRPr lang="ru-RU"/>
        </a:p>
      </dgm:t>
    </dgm:pt>
    <dgm:pt modelId="{D6B8ABF4-38F0-40A0-97E1-87FA6614F130}" type="sibTrans" cxnId="{A99F80DA-49FA-4E2A-A3BE-7185B3D081E5}">
      <dgm:prSet/>
      <dgm:spPr/>
      <dgm:t>
        <a:bodyPr/>
        <a:lstStyle/>
        <a:p>
          <a:endParaRPr lang="ru-RU"/>
        </a:p>
      </dgm:t>
    </dgm:pt>
    <dgm:pt modelId="{E86E12F6-E36F-498D-B440-CC884DDB9E77}">
      <dgm:prSet/>
      <dgm:spPr/>
      <dgm:t>
        <a:bodyPr/>
        <a:lstStyle/>
        <a:p>
          <a:r>
            <a:rPr lang="ru-RU" smtClean="0"/>
            <a:t>от простого к сложному, от конкретного к абстрактному, то есть </a:t>
          </a:r>
          <a:r>
            <a:rPr lang="ru-RU" u="sng" smtClean="0"/>
            <a:t>от предметного моделирования к графическому</a:t>
          </a:r>
          <a:endParaRPr lang="ru-RU"/>
        </a:p>
      </dgm:t>
    </dgm:pt>
    <dgm:pt modelId="{3CDDE06A-AE2C-4E26-908B-A25E1135EC7E}" type="parTrans" cxnId="{B1283DEF-5FE4-477E-89AC-509735DFE632}">
      <dgm:prSet/>
      <dgm:spPr/>
      <dgm:t>
        <a:bodyPr/>
        <a:lstStyle/>
        <a:p>
          <a:endParaRPr lang="ru-RU"/>
        </a:p>
      </dgm:t>
    </dgm:pt>
    <dgm:pt modelId="{3F72289F-969B-4274-A253-E868E86F6F30}" type="sibTrans" cxnId="{B1283DEF-5FE4-477E-89AC-509735DFE632}">
      <dgm:prSet/>
      <dgm:spPr/>
      <dgm:t>
        <a:bodyPr/>
        <a:lstStyle/>
        <a:p>
          <a:endParaRPr lang="ru-RU"/>
        </a:p>
      </dgm:t>
    </dgm:pt>
    <dgm:pt modelId="{A4D8E617-9B2B-4F0E-AD07-24664B839E79}">
      <dgm:prSet/>
      <dgm:spPr/>
      <dgm:t>
        <a:bodyPr/>
        <a:lstStyle/>
        <a:p>
          <a:r>
            <a:rPr lang="ru-RU" b="1" u="sng" dirty="0" smtClean="0">
              <a:solidFill>
                <a:schemeClr val="tx1"/>
              </a:solidFill>
            </a:rPr>
            <a:t>отработка умения решать задачи с помощью моделирования</a:t>
          </a:r>
          <a:endParaRPr lang="ru-RU" b="1" u="sng" dirty="0">
            <a:solidFill>
              <a:schemeClr val="tx1"/>
            </a:solidFill>
          </a:endParaRPr>
        </a:p>
      </dgm:t>
    </dgm:pt>
    <dgm:pt modelId="{C7240C9A-9113-480A-AA3A-5F9EFD3447A6}" type="parTrans" cxnId="{6998EBC2-CF6E-432B-B732-074324EB2895}">
      <dgm:prSet/>
      <dgm:spPr/>
      <dgm:t>
        <a:bodyPr/>
        <a:lstStyle/>
        <a:p>
          <a:endParaRPr lang="ru-RU"/>
        </a:p>
      </dgm:t>
    </dgm:pt>
    <dgm:pt modelId="{804FF4EE-05F5-4375-B6BA-B92BF5445970}" type="sibTrans" cxnId="{6998EBC2-CF6E-432B-B732-074324EB2895}">
      <dgm:prSet/>
      <dgm:spPr/>
      <dgm:t>
        <a:bodyPr/>
        <a:lstStyle/>
        <a:p>
          <a:endParaRPr lang="ru-RU"/>
        </a:p>
      </dgm:t>
    </dgm:pt>
    <dgm:pt modelId="{E6FD37C5-D645-44E2-8761-9EC53D822DEA}">
      <dgm:prSet/>
      <dgm:spPr/>
      <dgm:t>
        <a:bodyPr/>
        <a:lstStyle/>
        <a:p>
          <a:r>
            <a:rPr lang="ru-RU" smtClean="0"/>
            <a:t>задания на преобразование задач, на обучение учащихся самостоятельному составлению задач, сравнение задач, выбор соответствующей модели к задаче и т.д.</a:t>
          </a:r>
          <a:endParaRPr lang="ru-RU"/>
        </a:p>
      </dgm:t>
    </dgm:pt>
    <dgm:pt modelId="{D949DEE1-1FB1-43A2-B0C7-97B2C00E41AB}" type="parTrans" cxnId="{28F8CF4B-502C-4F42-A22E-01376971F465}">
      <dgm:prSet/>
      <dgm:spPr/>
      <dgm:t>
        <a:bodyPr/>
        <a:lstStyle/>
        <a:p>
          <a:endParaRPr lang="ru-RU"/>
        </a:p>
      </dgm:t>
    </dgm:pt>
    <dgm:pt modelId="{2D055E7D-6D58-4993-B6AD-415219753960}" type="sibTrans" cxnId="{28F8CF4B-502C-4F42-A22E-01376971F465}">
      <dgm:prSet/>
      <dgm:spPr/>
      <dgm:t>
        <a:bodyPr/>
        <a:lstStyle/>
        <a:p>
          <a:endParaRPr lang="ru-RU"/>
        </a:p>
      </dgm:t>
    </dgm:pt>
    <dgm:pt modelId="{687E2DD5-299B-4FD2-8740-36FC32EB8058}" type="pres">
      <dgm:prSet presAssocID="{84AB96F0-EC91-4852-B739-9AAD6358FA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EB8B95-6705-462E-80F0-EDBD85812A72}" type="pres">
      <dgm:prSet presAssocID="{233E411A-91FE-48E8-8117-1C7179B75C9F}" presName="composite" presStyleCnt="0"/>
      <dgm:spPr/>
    </dgm:pt>
    <dgm:pt modelId="{1417524A-5D99-4992-9AFF-5E52145B30B2}" type="pres">
      <dgm:prSet presAssocID="{233E411A-91FE-48E8-8117-1C7179B75C9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FAC2D-8245-445C-B0AE-4A105CD454D6}" type="pres">
      <dgm:prSet presAssocID="{233E411A-91FE-48E8-8117-1C7179B75C9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B1C331-799F-408F-A95B-B2D7AD832DDB}" type="pres">
      <dgm:prSet presAssocID="{20187BB7-E6ED-4539-ADCC-C338889FE757}" presName="space" presStyleCnt="0"/>
      <dgm:spPr/>
    </dgm:pt>
    <dgm:pt modelId="{27A3805C-8198-4B59-B8A9-6E4A78E5F937}" type="pres">
      <dgm:prSet presAssocID="{F7505930-0F0B-4777-BBCB-69D0F2D01443}" presName="composite" presStyleCnt="0"/>
      <dgm:spPr/>
    </dgm:pt>
    <dgm:pt modelId="{9DC0C93A-E7E9-49F1-83EE-E2631AEED58A}" type="pres">
      <dgm:prSet presAssocID="{F7505930-0F0B-4777-BBCB-69D0F2D0144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DB6FF-F11B-4898-A9E0-BD45E3227018}" type="pres">
      <dgm:prSet presAssocID="{F7505930-0F0B-4777-BBCB-69D0F2D0144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E1CA6-1A47-435F-9D9C-D4F87FB191B8}" type="pres">
      <dgm:prSet presAssocID="{D6B8ABF4-38F0-40A0-97E1-87FA6614F130}" presName="space" presStyleCnt="0"/>
      <dgm:spPr/>
    </dgm:pt>
    <dgm:pt modelId="{8ED72F00-7A0C-4DE9-A295-F8F18BF64854}" type="pres">
      <dgm:prSet presAssocID="{A4D8E617-9B2B-4F0E-AD07-24664B839E79}" presName="composite" presStyleCnt="0"/>
      <dgm:spPr/>
    </dgm:pt>
    <dgm:pt modelId="{E0E17B98-A7D0-484F-B7E2-EA6B9AD33E1E}" type="pres">
      <dgm:prSet presAssocID="{A4D8E617-9B2B-4F0E-AD07-24664B839E7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3DBFF-0163-4FDF-A62B-E43199E72808}" type="pres">
      <dgm:prSet presAssocID="{A4D8E617-9B2B-4F0E-AD07-24664B839E7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33B0B5-ADEE-4A18-AB26-C0854BCC2910}" type="presOf" srcId="{233E411A-91FE-48E8-8117-1C7179B75C9F}" destId="{1417524A-5D99-4992-9AFF-5E52145B30B2}" srcOrd="0" destOrd="0" presId="urn:microsoft.com/office/officeart/2005/8/layout/hList1"/>
    <dgm:cxn modelId="{6998EBC2-CF6E-432B-B732-074324EB2895}" srcId="{84AB96F0-EC91-4852-B739-9AAD6358FAC3}" destId="{A4D8E617-9B2B-4F0E-AD07-24664B839E79}" srcOrd="2" destOrd="0" parTransId="{C7240C9A-9113-480A-AA3A-5F9EFD3447A6}" sibTransId="{804FF4EE-05F5-4375-B6BA-B92BF5445970}"/>
    <dgm:cxn modelId="{607E52E0-989D-4DF1-996F-5B3814F48AFA}" type="presOf" srcId="{84AB96F0-EC91-4852-B739-9AAD6358FAC3}" destId="{687E2DD5-299B-4FD2-8740-36FC32EB8058}" srcOrd="0" destOrd="0" presId="urn:microsoft.com/office/officeart/2005/8/layout/hList1"/>
    <dgm:cxn modelId="{8BF2F04E-0966-468D-8D17-2AA2BC276079}" srcId="{84AB96F0-EC91-4852-B739-9AAD6358FAC3}" destId="{233E411A-91FE-48E8-8117-1C7179B75C9F}" srcOrd="0" destOrd="0" parTransId="{E0012E41-FBB5-45A6-BF92-163FE1905353}" sibTransId="{20187BB7-E6ED-4539-ADCC-C338889FE757}"/>
    <dgm:cxn modelId="{5F7E32F3-9723-4335-A3CA-180C16675FDD}" srcId="{233E411A-91FE-48E8-8117-1C7179B75C9F}" destId="{52183822-5BB7-4E24-918C-5FA25A00C488}" srcOrd="1" destOrd="0" parTransId="{2A7242BB-AB26-49DA-ADBC-5063A5FE8552}" sibTransId="{EF571246-0228-4D4F-8CD2-664FA8114F40}"/>
    <dgm:cxn modelId="{EAF4AA31-43ED-4C1C-91A7-18582FB72556}" srcId="{233E411A-91FE-48E8-8117-1C7179B75C9F}" destId="{0DBC41ED-D944-457B-907E-1602934C3889}" srcOrd="2" destOrd="0" parTransId="{3B6F7359-ED21-4523-914D-7AFD4004C1DD}" sibTransId="{1697A64B-A551-460A-9538-CE64DD1C675F}"/>
    <dgm:cxn modelId="{3497323A-15EB-43E6-A3F1-A7F874AAEC70}" type="presOf" srcId="{E86E12F6-E36F-498D-B440-CC884DDB9E77}" destId="{8CEDB6FF-F11B-4898-A9E0-BD45E3227018}" srcOrd="0" destOrd="0" presId="urn:microsoft.com/office/officeart/2005/8/layout/hList1"/>
    <dgm:cxn modelId="{9D032FEF-D3A1-4936-9CDC-8AEA0894E8FC}" type="presOf" srcId="{0DBC41ED-D944-457B-907E-1602934C3889}" destId="{977FAC2D-8245-445C-B0AE-4A105CD454D6}" srcOrd="0" destOrd="2" presId="urn:microsoft.com/office/officeart/2005/8/layout/hList1"/>
    <dgm:cxn modelId="{A99F80DA-49FA-4E2A-A3BE-7185B3D081E5}" srcId="{84AB96F0-EC91-4852-B739-9AAD6358FAC3}" destId="{F7505930-0F0B-4777-BBCB-69D0F2D01443}" srcOrd="1" destOrd="0" parTransId="{6A3EC23F-9659-4041-B212-6B6E965479D4}" sibTransId="{D6B8ABF4-38F0-40A0-97E1-87FA6614F130}"/>
    <dgm:cxn modelId="{B1283DEF-5FE4-477E-89AC-509735DFE632}" srcId="{F7505930-0F0B-4777-BBCB-69D0F2D01443}" destId="{E86E12F6-E36F-498D-B440-CC884DDB9E77}" srcOrd="0" destOrd="0" parTransId="{3CDDE06A-AE2C-4E26-908B-A25E1135EC7E}" sibTransId="{3F72289F-969B-4274-A253-E868E86F6F30}"/>
    <dgm:cxn modelId="{69531132-2025-4F05-8A6A-D7EFC06E9781}" type="presOf" srcId="{F7505930-0F0B-4777-BBCB-69D0F2D01443}" destId="{9DC0C93A-E7E9-49F1-83EE-E2631AEED58A}" srcOrd="0" destOrd="0" presId="urn:microsoft.com/office/officeart/2005/8/layout/hList1"/>
    <dgm:cxn modelId="{8EC532D7-5CEC-48A8-AF9F-2476EDBF873A}" type="presOf" srcId="{A4D8E617-9B2B-4F0E-AD07-24664B839E79}" destId="{E0E17B98-A7D0-484F-B7E2-EA6B9AD33E1E}" srcOrd="0" destOrd="0" presId="urn:microsoft.com/office/officeart/2005/8/layout/hList1"/>
    <dgm:cxn modelId="{93E25F96-BA39-4D9F-9F59-B5EF0E7D75AB}" type="presOf" srcId="{E6FD37C5-D645-44E2-8761-9EC53D822DEA}" destId="{FFB3DBFF-0163-4FDF-A62B-E43199E72808}" srcOrd="0" destOrd="0" presId="urn:microsoft.com/office/officeart/2005/8/layout/hList1"/>
    <dgm:cxn modelId="{28F8CF4B-502C-4F42-A22E-01376971F465}" srcId="{A4D8E617-9B2B-4F0E-AD07-24664B839E79}" destId="{E6FD37C5-D645-44E2-8761-9EC53D822DEA}" srcOrd="0" destOrd="0" parTransId="{D949DEE1-1FB1-43A2-B0C7-97B2C00E41AB}" sibTransId="{2D055E7D-6D58-4993-B6AD-415219753960}"/>
    <dgm:cxn modelId="{E98D09EB-BAD9-4CBA-A0EE-C00AEDAE8ABA}" type="presOf" srcId="{B39ACA92-9BC0-4CA7-84CD-B9F0158FBB15}" destId="{977FAC2D-8245-445C-B0AE-4A105CD454D6}" srcOrd="0" destOrd="0" presId="urn:microsoft.com/office/officeart/2005/8/layout/hList1"/>
    <dgm:cxn modelId="{9847FC37-4003-48B5-8C6F-E7DB2321EED1}" type="presOf" srcId="{52183822-5BB7-4E24-918C-5FA25A00C488}" destId="{977FAC2D-8245-445C-B0AE-4A105CD454D6}" srcOrd="0" destOrd="1" presId="urn:microsoft.com/office/officeart/2005/8/layout/hList1"/>
    <dgm:cxn modelId="{5A2D910A-DA9B-4541-ACA6-CC568427255A}" srcId="{233E411A-91FE-48E8-8117-1C7179B75C9F}" destId="{B39ACA92-9BC0-4CA7-84CD-B9F0158FBB15}" srcOrd="0" destOrd="0" parTransId="{67390C1F-A7A6-4284-9B42-E97339964B35}" sibTransId="{F314AFEB-6CA8-45A4-A598-B1D7C09CAF6D}"/>
    <dgm:cxn modelId="{441EAAE6-6C04-491B-8B1B-92A3D98E821B}" type="presParOf" srcId="{687E2DD5-299B-4FD2-8740-36FC32EB8058}" destId="{F9EB8B95-6705-462E-80F0-EDBD85812A72}" srcOrd="0" destOrd="0" presId="urn:microsoft.com/office/officeart/2005/8/layout/hList1"/>
    <dgm:cxn modelId="{AAEF34D1-ADF5-4D96-AFFA-489C73429300}" type="presParOf" srcId="{F9EB8B95-6705-462E-80F0-EDBD85812A72}" destId="{1417524A-5D99-4992-9AFF-5E52145B30B2}" srcOrd="0" destOrd="0" presId="urn:microsoft.com/office/officeart/2005/8/layout/hList1"/>
    <dgm:cxn modelId="{2AFF3207-AED4-4F0F-B9E9-C89DE8AEDE6B}" type="presParOf" srcId="{F9EB8B95-6705-462E-80F0-EDBD85812A72}" destId="{977FAC2D-8245-445C-B0AE-4A105CD454D6}" srcOrd="1" destOrd="0" presId="urn:microsoft.com/office/officeart/2005/8/layout/hList1"/>
    <dgm:cxn modelId="{EA60E035-9F79-470A-99B8-0EA7D883F74A}" type="presParOf" srcId="{687E2DD5-299B-4FD2-8740-36FC32EB8058}" destId="{DEB1C331-799F-408F-A95B-B2D7AD832DDB}" srcOrd="1" destOrd="0" presId="urn:microsoft.com/office/officeart/2005/8/layout/hList1"/>
    <dgm:cxn modelId="{33908581-0428-45C4-8EA3-EEC9909A5654}" type="presParOf" srcId="{687E2DD5-299B-4FD2-8740-36FC32EB8058}" destId="{27A3805C-8198-4B59-B8A9-6E4A78E5F937}" srcOrd="2" destOrd="0" presId="urn:microsoft.com/office/officeart/2005/8/layout/hList1"/>
    <dgm:cxn modelId="{32EBDACD-4FCF-48FA-9C41-208A12F613D5}" type="presParOf" srcId="{27A3805C-8198-4B59-B8A9-6E4A78E5F937}" destId="{9DC0C93A-E7E9-49F1-83EE-E2631AEED58A}" srcOrd="0" destOrd="0" presId="urn:microsoft.com/office/officeart/2005/8/layout/hList1"/>
    <dgm:cxn modelId="{AE58E505-AF31-4961-8EAC-01D8E42B5BCE}" type="presParOf" srcId="{27A3805C-8198-4B59-B8A9-6E4A78E5F937}" destId="{8CEDB6FF-F11B-4898-A9E0-BD45E3227018}" srcOrd="1" destOrd="0" presId="urn:microsoft.com/office/officeart/2005/8/layout/hList1"/>
    <dgm:cxn modelId="{2BCE4AE0-5307-4098-8FF7-A1AB35070850}" type="presParOf" srcId="{687E2DD5-299B-4FD2-8740-36FC32EB8058}" destId="{45DE1CA6-1A47-435F-9D9C-D4F87FB191B8}" srcOrd="3" destOrd="0" presId="urn:microsoft.com/office/officeart/2005/8/layout/hList1"/>
    <dgm:cxn modelId="{5102987B-5074-473A-8058-04603965CA1A}" type="presParOf" srcId="{687E2DD5-299B-4FD2-8740-36FC32EB8058}" destId="{8ED72F00-7A0C-4DE9-A295-F8F18BF64854}" srcOrd="4" destOrd="0" presId="urn:microsoft.com/office/officeart/2005/8/layout/hList1"/>
    <dgm:cxn modelId="{C6128600-E6B6-4A56-AE08-4A0324285F3C}" type="presParOf" srcId="{8ED72F00-7A0C-4DE9-A295-F8F18BF64854}" destId="{E0E17B98-A7D0-484F-B7E2-EA6B9AD33E1E}" srcOrd="0" destOrd="0" presId="urn:microsoft.com/office/officeart/2005/8/layout/hList1"/>
    <dgm:cxn modelId="{07E28F97-B1CC-4151-928F-8EA0F11251E1}" type="presParOf" srcId="{8ED72F00-7A0C-4DE9-A295-F8F18BF64854}" destId="{FFB3DBFF-0163-4FDF-A62B-E43199E7280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9ECD-9F1C-4B32-B09D-98641FFE4A5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7778-1434-4F74-A07C-3EF3A8701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180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9ECD-9F1C-4B32-B09D-98641FFE4A5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7778-1434-4F74-A07C-3EF3A8701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799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9ECD-9F1C-4B32-B09D-98641FFE4A5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7778-1434-4F74-A07C-3EF3A8701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0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9ECD-9F1C-4B32-B09D-98641FFE4A5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7778-1434-4F74-A07C-3EF3A8701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091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9ECD-9F1C-4B32-B09D-98641FFE4A5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7778-1434-4F74-A07C-3EF3A8701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519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9ECD-9F1C-4B32-B09D-98641FFE4A5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7778-1434-4F74-A07C-3EF3A8701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17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9ECD-9F1C-4B32-B09D-98641FFE4A5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7778-1434-4F74-A07C-3EF3A8701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924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9ECD-9F1C-4B32-B09D-98641FFE4A5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7778-1434-4F74-A07C-3EF3A8701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20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9ECD-9F1C-4B32-B09D-98641FFE4A5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7778-1434-4F74-A07C-3EF3A8701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60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9ECD-9F1C-4B32-B09D-98641FFE4A5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82B7778-1434-4F74-A07C-3EF3A8701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44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9ECD-9F1C-4B32-B09D-98641FFE4A5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7778-1434-4F74-A07C-3EF3A8701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64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9ECD-9F1C-4B32-B09D-98641FFE4A5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7778-1434-4F74-A07C-3EF3A8701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74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9ECD-9F1C-4B32-B09D-98641FFE4A5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7778-1434-4F74-A07C-3EF3A8701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018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9ECD-9F1C-4B32-B09D-98641FFE4A5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7778-1434-4F74-A07C-3EF3A8701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9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9ECD-9F1C-4B32-B09D-98641FFE4A5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7778-1434-4F74-A07C-3EF3A8701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85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9ECD-9F1C-4B32-B09D-98641FFE4A5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7778-1434-4F74-A07C-3EF3A8701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2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9ECD-9F1C-4B32-B09D-98641FFE4A5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7778-1434-4F74-A07C-3EF3A8701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5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B09ECD-9F1C-4B32-B09D-98641FFE4A5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2B7778-1434-4F74-A07C-3EF3A8701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43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73288" y="1417320"/>
            <a:ext cx="8879522" cy="467487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/>
              <a:t/>
            </a:r>
            <a:br>
              <a:rPr lang="ru-RU" sz="4000" i="1" dirty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/>
              <a:t/>
            </a:r>
            <a:br>
              <a:rPr lang="ru-RU" sz="4000" i="1" dirty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b="1" dirty="0" smtClean="0"/>
              <a:t>Использование </a:t>
            </a:r>
            <a:r>
              <a:rPr lang="ru-RU" b="1" dirty="0"/>
              <a:t>способов и приёмов моделирования при решении текстовых задач.</a:t>
            </a:r>
            <a:br>
              <a:rPr lang="ru-RU" b="1" dirty="0"/>
            </a:br>
            <a:r>
              <a:rPr lang="ru-RU" b="1" dirty="0"/>
              <a:t> </a:t>
            </a:r>
            <a:br>
              <a:rPr lang="ru-RU" b="1" dirty="0"/>
            </a:br>
            <a:r>
              <a:rPr lang="ru-RU" sz="4000" i="1" dirty="0"/>
              <a:t/>
            </a:r>
            <a:br>
              <a:rPr lang="ru-RU" sz="4000" i="1" dirty="0"/>
            </a:br>
            <a:r>
              <a:rPr lang="ru-RU" sz="2000" i="1" dirty="0"/>
              <a:t>Выполнила Кузнецова Ю. В</a:t>
            </a:r>
            <a:r>
              <a:rPr lang="ru-RU" sz="2000" i="1" dirty="0" smtClean="0"/>
              <a:t>.,</a:t>
            </a:r>
            <a:br>
              <a:rPr lang="ru-RU" sz="2000" i="1" dirty="0" smtClean="0"/>
            </a:br>
            <a:r>
              <a:rPr lang="ru-RU" sz="2000" i="1" dirty="0" smtClean="0"/>
              <a:t> </a:t>
            </a:r>
            <a:r>
              <a:rPr lang="ru-RU" sz="2000" i="1" dirty="0" smtClean="0"/>
              <a:t>учитель начальных классов</a:t>
            </a:r>
            <a:br>
              <a:rPr lang="ru-RU" sz="2000" i="1" dirty="0" smtClean="0"/>
            </a:br>
            <a:r>
              <a:rPr lang="ru-RU" sz="2000" i="1" dirty="0" smtClean="0"/>
              <a:t>ГБОУ № 604 Пушкинского р-на</a:t>
            </a:r>
            <a:br>
              <a:rPr lang="ru-RU" sz="2000" i="1" dirty="0" smtClean="0"/>
            </a:br>
            <a:r>
              <a:rPr lang="ru-RU" sz="2000" i="1" dirty="0" smtClean="0"/>
              <a:t>г. Санкт-Петербург, 2015 г.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4000" i="1" dirty="0"/>
              <a:t/>
            </a:r>
            <a:br>
              <a:rPr lang="ru-RU" sz="4000" i="1" dirty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/>
              <a:t/>
            </a:r>
            <a:br>
              <a:rPr lang="ru-RU" sz="4000" i="1" dirty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97" t="20495" r="15947"/>
          <a:stretch/>
        </p:blipFill>
        <p:spPr>
          <a:xfrm>
            <a:off x="7600950" y="4017964"/>
            <a:ext cx="427482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218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Вилка длиннее ложки на 2 см. Отметь на схеме отрезок, который обозначает 2 см.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2438399"/>
            <a:ext cx="5520689" cy="230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8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257300"/>
            <a:ext cx="10018713" cy="1181099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У Кати 3 конфеты, у Маши — 5, а у Лены на 4 конфеты больше, чем у Кати. Закрась синим цветом конфеты каждой девочки, если каждая конфета обозначена квадратом.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4550" y="3000374"/>
            <a:ext cx="6998494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2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Дети посадили у школы 6 лип и 4 березы. Сколько всего деревьев посадили дети у школы?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399"/>
            <a:ext cx="5810917" cy="331089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694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В нашем доме 9 этажей, Это на 4 этажа больше, чем в соседнем. Сколько этажей в соседнем доме?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0" y="2617470"/>
            <a:ext cx="6815233" cy="364617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85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348740"/>
            <a:ext cx="10018713" cy="1089659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В коробке 9 мячей. Из них 3 красных, а остальные зеленые. Сколько зеленых мячей в коробке? Выбери соответствующую схему и реши задачу.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4720" y="2640330"/>
            <a:ext cx="5309711" cy="298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3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«На ветке сидело несколько птиц. После того как 5 птиц улетели, их осталось 9. Сколько птиц сидело на ветке?»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47" t="-4767" r="-32" b="-3705"/>
          <a:stretch>
            <a:fillRect/>
          </a:stretch>
        </p:blipFill>
        <p:spPr bwMode="auto">
          <a:xfrm>
            <a:off x="2651760" y="2788920"/>
            <a:ext cx="7898130" cy="3326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1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188720"/>
            <a:ext cx="10018713" cy="1249679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Ребята заготовили для птиц 5 кг рябины и 6 кг семян арбуза. Сколько всего килограммов корма заготовили дети?</a:t>
            </a:r>
            <a:br>
              <a:rPr lang="ru-RU" i="1" dirty="0"/>
            </a:br>
            <a:endParaRPr lang="ru-RU" i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020" y="2438398"/>
            <a:ext cx="8561070" cy="372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080260" y="171450"/>
            <a:ext cx="9589770" cy="61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На четырёх перекрещенных дорожках в саду лежало 3 яблока, по 2 яблока на каждой. Как это может быть?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7450" y="2788920"/>
            <a:ext cx="7189469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7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Составь задачу по </a:t>
            </a:r>
            <a:r>
              <a:rPr lang="ru-RU" i="1" dirty="0" smtClean="0"/>
              <a:t>краткой записи </a:t>
            </a:r>
            <a:r>
              <a:rPr lang="ru-RU" i="1" dirty="0"/>
              <a:t>и реши её.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950" y="1703070"/>
            <a:ext cx="8949690" cy="408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5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84311" y="-2177383"/>
            <a:ext cx="10018713" cy="74789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spcAft>
                <a:spcPts val="0"/>
              </a:spcAft>
            </a:pP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ыпускник начальной школы должен уметь:</a:t>
            </a: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ru-RU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кратко записывать условия задачи</a:t>
            </a:r>
            <a:r>
              <a:rPr lang="ru-RU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иллюстрируя ее с помощью рисунка, схемы или чертежа,</a:t>
            </a:r>
            <a:br>
              <a:rPr lang="ru-RU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обосновывать каждый шаг в анализе задачи и ее решении, </a:t>
            </a:r>
            <a:br>
              <a:rPr lang="ru-RU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проверять правильность решения.</a:t>
            </a:r>
            <a:endParaRPr lang="ru-RU" sz="1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7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73288" y="685800"/>
            <a:ext cx="10018712" cy="1752600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Составь задачу по схеме и реши её.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930" y="1783080"/>
            <a:ext cx="9086850" cy="398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660" y="331470"/>
            <a:ext cx="6858000" cy="620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6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290" y="3429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841625" y="228600"/>
            <a:ext cx="8721725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42900"/>
            <a:ext cx="8332470" cy="613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3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310" y="605790"/>
            <a:ext cx="8187690" cy="570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513207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Познавательные УУД:</a:t>
            </a:r>
            <a:br>
              <a:rPr lang="ru-RU" b="1" dirty="0" smtClean="0"/>
            </a:br>
            <a:r>
              <a:rPr lang="ru-RU" b="1" dirty="0" smtClean="0"/>
              <a:t>- </a:t>
            </a:r>
            <a:r>
              <a:rPr lang="ru-RU" dirty="0" smtClean="0"/>
              <a:t>исследования</a:t>
            </a:r>
            <a:r>
              <a:rPr lang="ru-RU" dirty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</a:t>
            </a:r>
            <a:r>
              <a:rPr lang="ru-RU" dirty="0" smtClean="0"/>
              <a:t>поиск </a:t>
            </a:r>
            <a:r>
              <a:rPr lang="ru-RU" dirty="0"/>
              <a:t>и отбор необходимой информации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/>
              <a:t>ее структурирование;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</a:t>
            </a:r>
            <a:r>
              <a:rPr lang="ru-RU" dirty="0" smtClean="0"/>
              <a:t>моделирование </a:t>
            </a:r>
            <a:r>
              <a:rPr lang="ru-RU" dirty="0"/>
              <a:t>изучаемого содержания,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-логические </a:t>
            </a:r>
            <a:r>
              <a:rPr lang="ru-RU" dirty="0"/>
              <a:t>действия и операции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1010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5154930"/>
          </a:xfrm>
        </p:spPr>
        <p:txBody>
          <a:bodyPr>
            <a:normAutofit/>
          </a:bodyPr>
          <a:lstStyle/>
          <a:p>
            <a:r>
              <a:rPr lang="ru-RU" b="1" dirty="0"/>
              <a:t>Моделирование </a:t>
            </a:r>
            <a:r>
              <a:rPr lang="ru-RU" dirty="0"/>
              <a:t>– </a:t>
            </a:r>
            <a:r>
              <a:rPr lang="ru-RU" u="sng" dirty="0"/>
              <a:t>наглядно-практический метод обучения</a:t>
            </a:r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/>
              <a:t>принцип </a:t>
            </a:r>
            <a:r>
              <a:rPr lang="ru-RU" b="1" u="sng" dirty="0"/>
              <a:t>замещения</a:t>
            </a:r>
            <a:r>
              <a:rPr lang="ru-RU" b="1" dirty="0"/>
              <a:t>: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реальный предмет          другой предмет, </a:t>
            </a:r>
            <a:r>
              <a:rPr lang="ru-RU" dirty="0"/>
              <a:t>его </a:t>
            </a:r>
            <a:r>
              <a:rPr lang="ru-RU" dirty="0" smtClean="0"/>
              <a:t>изображение,  условный знак.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5943600" y="4400550"/>
            <a:ext cx="83439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51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547497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«Модель</a:t>
            </a:r>
            <a:r>
              <a:rPr lang="ru-RU" b="1" dirty="0"/>
              <a:t>» </a:t>
            </a:r>
            <a:r>
              <a:rPr lang="ru-RU" dirty="0"/>
              <a:t>в переводе с </a:t>
            </a:r>
            <a:r>
              <a:rPr lang="ru-RU" dirty="0" smtClean="0"/>
              <a:t>фр. </a:t>
            </a:r>
            <a:r>
              <a:rPr lang="ru-RU" dirty="0"/>
              <a:t>означает </a:t>
            </a:r>
            <a:r>
              <a:rPr lang="ru-RU" b="1" dirty="0"/>
              <a:t>«образец</a:t>
            </a:r>
            <a:r>
              <a:rPr lang="ru-RU" b="1" dirty="0" smtClean="0"/>
              <a:t>».</a:t>
            </a:r>
            <a:br>
              <a:rPr lang="ru-RU" b="1" dirty="0" smtClean="0"/>
            </a:br>
            <a:r>
              <a:rPr lang="ru-RU" b="1" dirty="0" smtClean="0"/>
              <a:t>                         </a:t>
            </a:r>
            <a:r>
              <a:rPr lang="ru-RU" dirty="0" smtClean="0"/>
              <a:t>по </a:t>
            </a:r>
            <a:r>
              <a:rPr lang="ru-RU" dirty="0"/>
              <a:t>видам </a:t>
            </a:r>
            <a:r>
              <a:rPr lang="ru-RU" dirty="0" smtClean="0"/>
              <a:t>средств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u="sng" dirty="0" smtClean="0"/>
              <a:t>схематизированные</a:t>
            </a:r>
            <a:r>
              <a:rPr lang="ru-RU" dirty="0" smtClean="0"/>
              <a:t>            </a:t>
            </a:r>
            <a:r>
              <a:rPr lang="ru-RU" u="sng" dirty="0" smtClean="0"/>
              <a:t>знаковые</a:t>
            </a:r>
            <a:br>
              <a:rPr lang="ru-RU" u="sng" dirty="0" smtClean="0"/>
            </a:br>
            <a:r>
              <a:rPr lang="ru-RU" sz="2700" dirty="0" smtClean="0"/>
              <a:t>вещественные </a:t>
            </a:r>
            <a:r>
              <a:rPr lang="ru-RU" sz="2700" dirty="0"/>
              <a:t>(предметные</a:t>
            </a:r>
            <a:r>
              <a:rPr lang="ru-RU" sz="2700" dirty="0" smtClean="0"/>
              <a:t>)                         краткая запись</a:t>
            </a:r>
            <a:br>
              <a:rPr lang="ru-RU" sz="2700" dirty="0" smtClean="0"/>
            </a:br>
            <a:r>
              <a:rPr lang="ru-RU" sz="2700" dirty="0" smtClean="0"/>
              <a:t>графические</a:t>
            </a:r>
            <a:r>
              <a:rPr lang="ru-RU" dirty="0" smtClean="0"/>
              <a:t>                                        </a:t>
            </a:r>
            <a:r>
              <a:rPr lang="ru-RU" sz="2700" dirty="0" smtClean="0"/>
              <a:t>таблица</a:t>
            </a:r>
            <a:br>
              <a:rPr lang="ru-RU" sz="2700" dirty="0" smtClean="0"/>
            </a:br>
            <a:r>
              <a:rPr lang="ru-RU" sz="2700" dirty="0"/>
              <a:t> </a:t>
            </a:r>
            <a:r>
              <a:rPr lang="ru-RU" sz="2700" dirty="0" smtClean="0"/>
              <a:t>                                                                                       формула</a:t>
            </a:r>
            <a:br>
              <a:rPr lang="ru-RU" sz="2700" dirty="0" smtClean="0"/>
            </a:br>
            <a:r>
              <a:rPr lang="ru-RU" sz="2700" dirty="0" smtClean="0"/>
              <a:t>                                                                                        выражение</a:t>
            </a:r>
            <a:br>
              <a:rPr lang="ru-RU" sz="2700" dirty="0" smtClean="0"/>
            </a:br>
            <a:r>
              <a:rPr lang="ru-RU" sz="2700" dirty="0"/>
              <a:t> </a:t>
            </a:r>
            <a:r>
              <a:rPr lang="ru-RU" sz="2700" dirty="0" smtClean="0"/>
              <a:t>                                                                                        уравнение</a:t>
            </a:r>
            <a:endParaRPr lang="ru-RU" sz="27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527426" y="2663190"/>
            <a:ext cx="720090" cy="5600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7006590" y="2663190"/>
            <a:ext cx="868680" cy="6515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38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394460"/>
            <a:ext cx="10018713" cy="4000500"/>
          </a:xfrm>
        </p:spPr>
        <p:txBody>
          <a:bodyPr>
            <a:normAutofit/>
          </a:bodyPr>
          <a:lstStyle/>
          <a:p>
            <a:pPr algn="l"/>
            <a:r>
              <a:rPr lang="ru-RU" sz="2800" b="1" u="sng" dirty="0"/>
              <a:t>Методика о</a:t>
            </a:r>
            <a:r>
              <a:rPr lang="ru-RU" sz="2800" b="1" dirty="0"/>
              <a:t>бучения моделированию текстовых задач включает следующие этапы:</a:t>
            </a:r>
            <a:br>
              <a:rPr lang="ru-RU" sz="2800" b="1" dirty="0"/>
            </a:br>
            <a:r>
              <a:rPr lang="ru-RU" sz="2700" b="1" dirty="0"/>
              <a:t>I этап</a:t>
            </a:r>
            <a:r>
              <a:rPr lang="ru-RU" sz="2700" dirty="0"/>
              <a:t>: подготовительная работа к моделированию текстовых задач;</a:t>
            </a:r>
            <a:br>
              <a:rPr lang="ru-RU" sz="2700" dirty="0"/>
            </a:br>
            <a:r>
              <a:rPr lang="ru-RU" sz="2700" b="1" dirty="0"/>
              <a:t>II этап</a:t>
            </a:r>
            <a:r>
              <a:rPr lang="ru-RU" sz="2700" dirty="0"/>
              <a:t>: обучение моделированию текстовых задач;</a:t>
            </a:r>
            <a:br>
              <a:rPr lang="ru-RU" sz="2700" dirty="0"/>
            </a:br>
            <a:r>
              <a:rPr lang="ru-RU" sz="2700" b="1" dirty="0"/>
              <a:t>III этап</a:t>
            </a:r>
            <a:r>
              <a:rPr lang="ru-RU" sz="2700" dirty="0"/>
              <a:t>: закрепление умения решать задачи с помощью моделирования.</a:t>
            </a:r>
            <a:br>
              <a:rPr lang="ru-RU" sz="2700" dirty="0"/>
            </a:br>
            <a:r>
              <a:rPr lang="ru-RU" sz="2700" dirty="0"/>
              <a:t> </a:t>
            </a:r>
            <a:br>
              <a:rPr lang="ru-RU" sz="2700" dirty="0"/>
            </a:b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35979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04124459"/>
              </p:ext>
            </p:extLst>
          </p:nvPr>
        </p:nvGraphicFramePr>
        <p:xfrm>
          <a:off x="1108710" y="102870"/>
          <a:ext cx="10881360" cy="6755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25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4311" y="1040130"/>
            <a:ext cx="10018713" cy="1398269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В вазе лежали 3 груши, потом положили еще 2. Закрась красным цветом груши, которые доложили.              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3030" y="3006090"/>
            <a:ext cx="9178290" cy="163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В волейбольной команде были 2 девочки и 5 мальчиков. Закрась столько квадратиков, сколько участников в команде.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3150" y="2674620"/>
            <a:ext cx="7818120" cy="184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0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95</TotalTime>
  <Words>342</Words>
  <Application>Microsoft Office PowerPoint</Application>
  <PresentationFormat>Широкоэкранный</PresentationFormat>
  <Paragraphs>26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Corbel</vt:lpstr>
      <vt:lpstr>Times New Roman</vt:lpstr>
      <vt:lpstr>Параллакс</vt:lpstr>
      <vt:lpstr>      Использование способов и приёмов моделирования при решении текстовых задач.    Выполнила Кузнецова Ю. В.,  учитель начальных классов ГБОУ № 604 Пушкинского р-на г. Санкт-Петербург, 2015 г.     </vt:lpstr>
      <vt:lpstr>     Выпускник начальной школы должен уметь:  -кратко записывать условия задачи, иллюстрируя ее с помощью рисунка, схемы или чертежа, - обосновывать каждый шаг в анализе задачи и ее решении,  - проверять правильность решения.</vt:lpstr>
      <vt:lpstr>Познавательные УУД: - исследования,  -поиск и отбор необходимой информации, - ее структурирование;  -моделирование изучаемого содержания,  -логические действия и операции </vt:lpstr>
      <vt:lpstr>Моделирование – наглядно-практический метод обучения.   принцип замещения:   реальный предмет          другой предмет, его изображение,  условный знак.</vt:lpstr>
      <vt:lpstr>«Модель» в переводе с фр. означает «образец».                          по видам средств   схематизированные            знаковые вещественные (предметные)                         краткая запись графические                                        таблица                                                                                         формула                                                                                         выражение                                                                                          уравнение</vt:lpstr>
      <vt:lpstr>Методика обучения моделированию текстовых задач включает следующие этапы: I этап: подготовительная работа к моделированию текстовых задач; II этап: обучение моделированию текстовых задач; III этап: закрепление умения решать задачи с помощью моделирования.   </vt:lpstr>
      <vt:lpstr>Презентация PowerPoint</vt:lpstr>
      <vt:lpstr>В вазе лежали 3 груши, потом положили еще 2. Закрась красным цветом груши, которые доложили.                             </vt:lpstr>
      <vt:lpstr>В волейбольной команде были 2 девочки и 5 мальчиков. Закрась столько квадратиков, сколько участников в команде. </vt:lpstr>
      <vt:lpstr>Вилка длиннее ложки на 2 см. Отметь на схеме отрезок, который обозначает 2 см. </vt:lpstr>
      <vt:lpstr>У Кати 3 конфеты, у Маши — 5, а у Лены на 4 конфеты больше, чем у Кати. Закрась синим цветом конфеты каждой девочки, если каждая конфета обозначена квадратом.    </vt:lpstr>
      <vt:lpstr>Дети посадили у школы 6 лип и 4 березы. Сколько всего деревьев посадили дети у школы? </vt:lpstr>
      <vt:lpstr>В нашем доме 9 этажей, Это на 4 этажа больше, чем в соседнем. Сколько этажей в соседнем доме? </vt:lpstr>
      <vt:lpstr>В коробке 9 мячей. Из них 3 красных, а остальные зеленые. Сколько зеленых мячей в коробке? Выбери соответствующую схему и реши задачу.   </vt:lpstr>
      <vt:lpstr>«На ветке сидело несколько птиц. После того как 5 птиц улетели, их осталось 9. Сколько птиц сидело на ветке?»</vt:lpstr>
      <vt:lpstr>Ребята заготовили для птиц 5 кг рябины и 6 кг семян арбуза. Сколько всего килограммов корма заготовили дети? </vt:lpstr>
      <vt:lpstr>Презентация PowerPoint</vt:lpstr>
      <vt:lpstr>На четырёх перекрещенных дорожках в саду лежало 3 яблока, по 2 яблока на каждой. Как это может быть? </vt:lpstr>
      <vt:lpstr>Составь задачу по краткой записи и реши её.   </vt:lpstr>
      <vt:lpstr>Составь задачу по схеме и реши её.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Использование способов и приёмов моделирования при решении текстовых задач.         </dc:title>
  <dc:creator>Сергей Кузнецов</dc:creator>
  <cp:lastModifiedBy>Сергей Кузнецов</cp:lastModifiedBy>
  <cp:revision>15</cp:revision>
  <dcterms:created xsi:type="dcterms:W3CDTF">2015-02-12T22:24:47Z</dcterms:created>
  <dcterms:modified xsi:type="dcterms:W3CDTF">2015-02-15T18:12:54Z</dcterms:modified>
</cp:coreProperties>
</file>