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  <p:sldId id="267" r:id="rId13"/>
    <p:sldId id="272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6" autoAdjust="0"/>
    <p:restoredTop sz="94660"/>
  </p:normalViewPr>
  <p:slideViewPr>
    <p:cSldViewPr>
      <p:cViewPr varScale="1">
        <p:scale>
          <a:sx n="67" d="100"/>
          <a:sy n="67" d="100"/>
        </p:scale>
        <p:origin x="-146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/>
            </a:gs>
            <a:gs pos="53000">
              <a:srgbClr val="FFFF00"/>
            </a:gs>
            <a:gs pos="54000">
              <a:srgbClr val="FFFF00"/>
            </a:gs>
            <a:gs pos="93000">
              <a:srgbClr val="FFC00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51520" y="0"/>
            <a:ext cx="8712968" cy="612068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7030A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Основа,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7030A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на которой все держится</a:t>
            </a:r>
            <a:endParaRPr lang="ru-RU" sz="3600" kern="10" spc="0" dirty="0">
              <a:ln w="12700">
                <a:solidFill>
                  <a:srgbClr val="002060"/>
                </a:solidFill>
                <a:round/>
                <a:headEnd/>
                <a:tailEnd/>
              </a:ln>
              <a:solidFill>
                <a:srgbClr val="7030A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3000">
              <a:schemeClr val="accent2">
                <a:lumMod val="40000"/>
                <a:lumOff val="60000"/>
              </a:schemeClr>
            </a:gs>
            <a:gs pos="54000">
              <a:schemeClr val="accent2">
                <a:lumMod val="40000"/>
                <a:lumOff val="60000"/>
              </a:schemeClr>
            </a:gs>
            <a:gs pos="93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899592" y="0"/>
            <a:ext cx="7344816" cy="15525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548DD4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Знайка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548DD4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или Незнайка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548DD4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539552" y="1556792"/>
            <a:ext cx="8032948" cy="22120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Корень уравнения – это буква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Корень уравнения – это фигура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Корень уравнения – это значение буквы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Корень уравнения – это значение буквы, которое надо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подставлять в уравнение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467544" y="3717032"/>
            <a:ext cx="8352928" cy="3600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Корень уравнения – это число, при котором уравнение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превращается в верное числовое </a:t>
            </a:r>
          </a:p>
          <a:p>
            <a:pPr algn="ctr" rtl="0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авенство</a:t>
            </a:r>
          </a:p>
          <a:p>
            <a:pPr algn="ctr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Корень уравнения – основа </a:t>
            </a: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зуба</a:t>
            </a:r>
          </a:p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Корень уравнения – это значение буквы, при котором </a:t>
            </a:r>
          </a:p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уравнение превращается в верное числовое равенство</a:t>
            </a:r>
          </a:p>
          <a:p>
            <a:pPr algn="ctr"/>
            <a:endParaRPr lang="ru-RU" sz="3600" kern="10" spc="0" dirty="0" smtClean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rtl="0"/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6">
                <a:lumMod val="40000"/>
                <a:lumOff val="60000"/>
              </a:schemeClr>
            </a:gs>
            <a:gs pos="53000">
              <a:schemeClr val="accent4">
                <a:lumMod val="40000"/>
                <a:lumOff val="60000"/>
              </a:schemeClr>
            </a:gs>
            <a:gs pos="54000">
              <a:schemeClr val="accent4">
                <a:lumMod val="40000"/>
                <a:lumOff val="60000"/>
              </a:schemeClr>
            </a:gs>
            <a:gs pos="100000">
              <a:schemeClr val="accent6">
                <a:lumMod val="60000"/>
                <a:lumOff val="40000"/>
                <a:alpha val="83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539552" y="476672"/>
            <a:ext cx="8604448" cy="59046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19050">
                  <a:solidFill>
                    <a:srgbClr val="FFC000"/>
                  </a:solidFill>
                  <a:round/>
                  <a:headEnd/>
                  <a:tailEnd/>
                </a:ln>
                <a:solidFill>
                  <a:srgbClr val="E36C0A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Какое из чисел  0, 1, 2, 3</a:t>
            </a:r>
          </a:p>
          <a:p>
            <a:pPr algn="ctr" rtl="0"/>
            <a:r>
              <a:rPr lang="ru-RU" sz="3600" b="1" kern="10" spc="0" dirty="0" smtClean="0">
                <a:ln w="19050">
                  <a:solidFill>
                    <a:srgbClr val="FFC000"/>
                  </a:solidFill>
                  <a:round/>
                  <a:headEnd/>
                  <a:tailEnd/>
                </a:ln>
                <a:solidFill>
                  <a:srgbClr val="E36C0A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является корнем уравнения    </a:t>
            </a:r>
          </a:p>
          <a:p>
            <a:pPr algn="ctr" rtl="0"/>
            <a:r>
              <a:rPr lang="ru-RU" sz="3600" b="1" kern="10" spc="0" dirty="0" smtClean="0">
                <a:ln w="19050">
                  <a:solidFill>
                    <a:srgbClr val="FFC000"/>
                  </a:solidFill>
                  <a:round/>
                  <a:headEnd/>
                  <a:tailEnd/>
                </a:ln>
                <a:solidFill>
                  <a:srgbClr val="E36C0A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Х + 3 = </a:t>
            </a:r>
            <a:r>
              <a:rPr lang="ru-RU" sz="3600" b="1" kern="10" spc="0" dirty="0" smtClean="0">
                <a:ln w="19050">
                  <a:solidFill>
                    <a:srgbClr val="FFC000"/>
                  </a:solidFill>
                  <a:round/>
                  <a:headEnd/>
                  <a:tailEnd/>
                </a:ln>
                <a:solidFill>
                  <a:srgbClr val="E36C0A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6</a:t>
            </a:r>
            <a:endParaRPr lang="ru-RU" sz="3600" b="1" kern="10" spc="0" dirty="0" smtClean="0">
              <a:ln w="19050">
                <a:solidFill>
                  <a:srgbClr val="FFC000"/>
                </a:solidFill>
                <a:round/>
                <a:headEnd/>
                <a:tailEnd/>
              </a:ln>
              <a:solidFill>
                <a:srgbClr val="E36C0A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2552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0"/>
              </a:schemeClr>
            </a:gs>
            <a:gs pos="53000">
              <a:schemeClr val="accent4">
                <a:lumMod val="40000"/>
                <a:lumOff val="60000"/>
              </a:schemeClr>
            </a:gs>
            <a:gs pos="54000">
              <a:schemeClr val="accent4">
                <a:lumMod val="40000"/>
                <a:lumOff val="60000"/>
              </a:schemeClr>
            </a:gs>
            <a:gs pos="100000">
              <a:schemeClr val="tx2">
                <a:lumMod val="5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WordArt 1"/>
          <p:cNvSpPr>
            <a:spLocks noChangeArrowheads="1" noChangeShapeType="1" noTextEdit="1"/>
          </p:cNvSpPr>
          <p:nvPr/>
        </p:nvSpPr>
        <p:spPr bwMode="auto">
          <a:xfrm>
            <a:off x="179512" y="0"/>
            <a:ext cx="8784976" cy="170080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/>
            <a:r>
              <a:rPr lang="ru-RU" sz="3600" kern="10" spc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Решите уравнения</a:t>
            </a:r>
            <a:endParaRPr lang="ru-RU" sz="3600" kern="10" spc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sp>
        <p:nvSpPr>
          <p:cNvPr id="5122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683568" y="1988840"/>
            <a:ext cx="7704856" cy="42484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1)   Х + 14 = 36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2)   Х – 23 = 95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3)   </a:t>
            </a:r>
            <a:r>
              <a:rPr lang="ru-RU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77</a:t>
            </a:r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– Х = </a:t>
            </a:r>
            <a:r>
              <a:rPr lang="ru-RU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29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0" y="-1"/>
          <a:ext cx="9144000" cy="7027333"/>
        </p:xfrm>
        <a:graphic>
          <a:graphicData uri="http://schemas.openxmlformats.org/presentationml/2006/ole">
            <p:oleObj spid="_x0000_s29697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/>
            </a:gs>
            <a:gs pos="53000">
              <a:schemeClr val="accent2">
                <a:lumMod val="75000"/>
              </a:schemeClr>
            </a:gs>
            <a:gs pos="54000">
              <a:schemeClr val="accent2">
                <a:lumMod val="75000"/>
              </a:schemeClr>
            </a:gs>
            <a:gs pos="93000">
              <a:srgbClr val="FFC00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1403648" y="0"/>
            <a:ext cx="6296025" cy="18097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endParaRPr lang="ru-RU" sz="3600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92CDDC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5608" name="WordArt 8"/>
          <p:cNvSpPr>
            <a:spLocks noChangeArrowheads="1" noChangeShapeType="1" noTextEdit="1"/>
          </p:cNvSpPr>
          <p:nvPr/>
        </p:nvSpPr>
        <p:spPr bwMode="auto">
          <a:xfrm>
            <a:off x="1115616" y="1"/>
            <a:ext cx="6915150" cy="177281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Работа в парах</a:t>
            </a:r>
            <a:endParaRPr lang="ru-RU" sz="3600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7030A0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5121" name="WordArt 1"/>
          <p:cNvSpPr>
            <a:spLocks noChangeArrowheads="1" noChangeShapeType="1" noTextEdit="1"/>
          </p:cNvSpPr>
          <p:nvPr/>
        </p:nvSpPr>
        <p:spPr bwMode="auto">
          <a:xfrm>
            <a:off x="683568" y="1844824"/>
            <a:ext cx="7848872" cy="48245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Сколько корней и</a:t>
            </a:r>
            <a:r>
              <a:rPr lang="ru-RU" sz="3600" b="1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м</a:t>
            </a:r>
            <a:r>
              <a:rPr lang="ru-RU" sz="3600" b="1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еет каждое уравнение?</a:t>
            </a:r>
          </a:p>
          <a:p>
            <a:pPr algn="ctr" rtl="0"/>
            <a:r>
              <a:rPr lang="ru-RU" sz="3600" b="1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1) b+40=60</a:t>
            </a:r>
          </a:p>
          <a:p>
            <a:pPr algn="ctr" rtl="0"/>
            <a:r>
              <a:rPr lang="ru-RU" sz="3600" b="1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........................</a:t>
            </a:r>
          </a:p>
          <a:p>
            <a:pPr algn="ctr" rtl="0"/>
            <a:r>
              <a:rPr lang="ru-RU" sz="3600" b="1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2) a:a=1</a:t>
            </a:r>
          </a:p>
          <a:p>
            <a:pPr algn="ctr" rtl="0"/>
            <a:r>
              <a:rPr lang="ru-RU" sz="3600" b="1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..........................</a:t>
            </a:r>
          </a:p>
          <a:p>
            <a:pPr algn="ctr" rtl="0"/>
            <a:r>
              <a:rPr lang="ru-RU" sz="3600" b="1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3) 0*X=7</a:t>
            </a:r>
          </a:p>
          <a:p>
            <a:pPr algn="ctr" rtl="0"/>
            <a:r>
              <a:rPr lang="ru-RU" sz="3600" b="1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.........................</a:t>
            </a:r>
            <a:endParaRPr lang="ru-RU" sz="3600" b="1" kern="10" spc="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3419872" y="3356992"/>
            <a:ext cx="2448272" cy="504056"/>
          </a:xfrm>
          <a:prstGeom prst="rect">
            <a:avLst/>
          </a:prstGeom>
          <a:solidFill>
            <a:schemeClr val="bg1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19050">
                  <a:solidFill>
                    <a:srgbClr val="00B0F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один корень</a:t>
            </a:r>
            <a:endParaRPr lang="ru-RU" sz="3600" b="1" kern="10" spc="0" dirty="0">
              <a:ln w="19050">
                <a:solidFill>
                  <a:srgbClr val="00B0F0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3275856" y="4653136"/>
            <a:ext cx="2664296" cy="648072"/>
          </a:xfrm>
          <a:prstGeom prst="rect">
            <a:avLst/>
          </a:prstGeom>
          <a:solidFill>
            <a:schemeClr val="bg1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9050">
                  <a:solidFill>
                    <a:srgbClr val="00B0F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много</a:t>
            </a:r>
            <a:r>
              <a:rPr lang="ru-RU" sz="3600" b="1" kern="10" spc="0" dirty="0" smtClean="0">
                <a:ln w="19050">
                  <a:solidFill>
                    <a:srgbClr val="00B0F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корней</a:t>
            </a:r>
            <a:endParaRPr lang="ru-RU" sz="3600" b="1" kern="10" spc="0" dirty="0">
              <a:ln w="19050">
                <a:solidFill>
                  <a:srgbClr val="00B0F0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3059832" y="6093296"/>
            <a:ext cx="3384376" cy="576064"/>
          </a:xfrm>
          <a:prstGeom prst="rect">
            <a:avLst/>
          </a:prstGeom>
          <a:solidFill>
            <a:schemeClr val="bg1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9050">
                  <a:solidFill>
                    <a:srgbClr val="00B0F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не имеет </a:t>
            </a:r>
            <a:r>
              <a:rPr lang="ru-RU" sz="3600" b="1" kern="10" spc="0" dirty="0" smtClean="0">
                <a:ln w="19050">
                  <a:solidFill>
                    <a:srgbClr val="00B0F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корней</a:t>
            </a:r>
            <a:endParaRPr lang="ru-RU" sz="3600" b="1" kern="10" spc="0" dirty="0">
              <a:ln w="19050">
                <a:solidFill>
                  <a:srgbClr val="00B0F0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5122" grpId="0" animBg="1"/>
      <p:bldP spid="5123" grpId="0" animBg="1"/>
      <p:bldP spid="51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53000">
              <a:schemeClr val="accent5">
                <a:lumMod val="40000"/>
                <a:lumOff val="60000"/>
              </a:schemeClr>
            </a:gs>
            <a:gs pos="54000">
              <a:schemeClr val="accent5">
                <a:lumMod val="40000"/>
                <a:lumOff val="60000"/>
              </a:schemeClr>
            </a:gs>
            <a:gs pos="100000">
              <a:schemeClr val="accent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WordArt 3"/>
          <p:cNvSpPr>
            <a:spLocks noChangeArrowheads="1" noChangeShapeType="1" noTextEdit="1"/>
          </p:cNvSpPr>
          <p:nvPr/>
        </p:nvSpPr>
        <p:spPr bwMode="auto">
          <a:xfrm>
            <a:off x="395536" y="1052736"/>
            <a:ext cx="2808312" cy="4608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19050">
                  <a:solidFill>
                    <a:srgbClr val="974706"/>
                  </a:solidFill>
                  <a:round/>
                  <a:headEnd/>
                  <a:tailEnd/>
                </a:ln>
                <a:solidFill>
                  <a:srgbClr val="D99594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n – 27 = 8</a:t>
            </a:r>
          </a:p>
          <a:p>
            <a:pPr algn="ctr" rtl="0"/>
            <a:r>
              <a:rPr lang="en-US" sz="3600" kern="10" spc="0" dirty="0" smtClean="0">
                <a:ln w="19050">
                  <a:solidFill>
                    <a:srgbClr val="974706"/>
                  </a:solidFill>
                  <a:round/>
                  <a:headEnd/>
                  <a:tailEnd/>
                </a:ln>
                <a:solidFill>
                  <a:srgbClr val="D99594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x + 38 = 94</a:t>
            </a:r>
          </a:p>
          <a:p>
            <a:pPr algn="ctr" rtl="0"/>
            <a:r>
              <a:rPr lang="en-US" sz="3600" kern="10" spc="0" dirty="0" smtClean="0">
                <a:ln w="19050">
                  <a:solidFill>
                    <a:srgbClr val="974706"/>
                  </a:solidFill>
                  <a:round/>
                  <a:headEnd/>
                  <a:tailEnd/>
                </a:ln>
                <a:solidFill>
                  <a:srgbClr val="D99594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76 – y = 35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974706"/>
                  </a:solidFill>
                  <a:round/>
                  <a:headEnd/>
                  <a:tailEnd/>
                </a:ln>
                <a:solidFill>
                  <a:srgbClr val="D99594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 – 35 = 90</a:t>
            </a:r>
            <a:endParaRPr lang="ru-RU" sz="3600" kern="10" spc="0" dirty="0">
              <a:ln w="19050">
                <a:solidFill>
                  <a:srgbClr val="974706"/>
                </a:solidFill>
                <a:round/>
                <a:headEnd/>
                <a:tailEnd/>
              </a:ln>
              <a:solidFill>
                <a:srgbClr val="D99594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26629" name="WordArt 5"/>
          <p:cNvSpPr>
            <a:spLocks noChangeArrowheads="1" noChangeShapeType="1" noTextEdit="1"/>
          </p:cNvSpPr>
          <p:nvPr/>
        </p:nvSpPr>
        <p:spPr bwMode="auto">
          <a:xfrm>
            <a:off x="3491880" y="2060848"/>
            <a:ext cx="5400600" cy="2592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pt-BR" sz="3600" b="1" kern="10" spc="0" dirty="0" smtClean="0">
                <a:ln w="19050">
                  <a:solidFill>
                    <a:srgbClr val="D99594"/>
                  </a:solidFill>
                  <a:round/>
                  <a:headEnd/>
                  <a:tailEnd/>
                </a:ln>
                <a:solidFill>
                  <a:srgbClr val="97470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5c + 3c – 120 = 786</a:t>
            </a:r>
          </a:p>
          <a:p>
            <a:pPr algn="ctr" rtl="0"/>
            <a:r>
              <a:rPr lang="pt-BR" sz="3600" b="1" kern="10" spc="0" dirty="0" smtClean="0">
                <a:ln w="19050">
                  <a:solidFill>
                    <a:srgbClr val="D99594"/>
                  </a:solidFill>
                  <a:round/>
                  <a:headEnd/>
                  <a:tailEnd/>
                </a:ln>
                <a:solidFill>
                  <a:srgbClr val="97470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(5376 – a) – 3877 = 904</a:t>
            </a:r>
            <a:endParaRPr lang="ru-RU" sz="3600" b="1" kern="10" spc="0" dirty="0">
              <a:ln w="19050">
                <a:solidFill>
                  <a:srgbClr val="D99594"/>
                </a:solidFill>
                <a:round/>
                <a:headEnd/>
                <a:tailEnd/>
              </a:ln>
              <a:solidFill>
                <a:srgbClr val="974706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53000">
              <a:srgbClr val="00B050"/>
            </a:gs>
            <a:gs pos="54000">
              <a:srgbClr val="00B050"/>
            </a:gs>
            <a:gs pos="93000">
              <a:srgbClr val="7030A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467544" y="260648"/>
            <a:ext cx="8352928" cy="56886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Когда уравненье решаешь, дружок,</a:t>
            </a:r>
          </a:p>
          <a:p>
            <a:pPr algn="ctr" rtl="0"/>
            <a:r>
              <a:rPr lang="ru-RU" sz="3600" b="1" kern="10" spc="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Ты должен найти у него ……..</a:t>
            </a:r>
          </a:p>
          <a:p>
            <a:pPr algn="ctr" rtl="0"/>
            <a:r>
              <a:rPr lang="ru-RU" sz="3600" b="1" kern="10" spc="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Значение буквы проверить несложно,</a:t>
            </a:r>
          </a:p>
          <a:p>
            <a:pPr algn="ctr" rtl="0"/>
            <a:r>
              <a:rPr lang="ru-RU" sz="3600" b="1" kern="10" spc="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Поставь в …………  </a:t>
            </a:r>
          </a:p>
          <a:p>
            <a:pPr algn="ctr" rtl="0"/>
            <a:r>
              <a:rPr lang="ru-RU" sz="3600" b="1" kern="10" spc="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его осторожно.</a:t>
            </a:r>
          </a:p>
          <a:p>
            <a:pPr algn="ctr" rtl="0"/>
            <a:r>
              <a:rPr lang="ru-RU" sz="3600" b="1" kern="10" spc="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Коль верное …………   выйдет у вас, </a:t>
            </a:r>
          </a:p>
          <a:p>
            <a:pPr algn="ctr" rtl="0"/>
            <a:r>
              <a:rPr lang="ru-RU" sz="3600" b="1" kern="10" spc="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То ……….. значенье зовите </a:t>
            </a:r>
            <a:endParaRPr lang="ru-RU" sz="3600" b="1" kern="10" spc="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3419872" y="6021288"/>
            <a:ext cx="1728192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тотчас.</a:t>
            </a:r>
            <a:endParaRPr lang="ru-RU" sz="3600" b="1" kern="10" spc="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7656" name="WordArt 8"/>
          <p:cNvSpPr>
            <a:spLocks noChangeArrowheads="1" noChangeShapeType="1" noTextEdit="1"/>
          </p:cNvSpPr>
          <p:nvPr/>
        </p:nvSpPr>
        <p:spPr bwMode="auto">
          <a:xfrm>
            <a:off x="6660232" y="1196752"/>
            <a:ext cx="1872208" cy="5760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00B0F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корешок</a:t>
            </a:r>
            <a:endParaRPr lang="ru-RU" sz="3600" b="1" kern="10" spc="0" dirty="0">
              <a:ln w="9525">
                <a:solidFill>
                  <a:srgbClr val="00B0F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7657" name="WordArt 9"/>
          <p:cNvSpPr>
            <a:spLocks noChangeArrowheads="1" noChangeShapeType="1" noTextEdit="1"/>
          </p:cNvSpPr>
          <p:nvPr/>
        </p:nvSpPr>
        <p:spPr bwMode="auto">
          <a:xfrm>
            <a:off x="4716016" y="2924944"/>
            <a:ext cx="2304256" cy="50405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00B0F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уравненье</a:t>
            </a:r>
            <a:endParaRPr lang="ru-RU" sz="3600" b="1" kern="10" spc="0" dirty="0">
              <a:ln w="9525">
                <a:solidFill>
                  <a:srgbClr val="00B0F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7658" name="WordArt 10"/>
          <p:cNvSpPr>
            <a:spLocks noChangeArrowheads="1" noChangeShapeType="1" noTextEdit="1"/>
          </p:cNvSpPr>
          <p:nvPr/>
        </p:nvSpPr>
        <p:spPr bwMode="auto">
          <a:xfrm>
            <a:off x="3347864" y="4581128"/>
            <a:ext cx="2232248" cy="50405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00B0F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равенство</a:t>
            </a:r>
            <a:endParaRPr lang="ru-RU" sz="3600" b="1" kern="10" spc="0" dirty="0">
              <a:ln w="9525">
                <a:solidFill>
                  <a:srgbClr val="00B0F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7659" name="WordArt 11"/>
          <p:cNvSpPr>
            <a:spLocks noChangeArrowheads="1" noChangeShapeType="1" noTextEdit="1"/>
          </p:cNvSpPr>
          <p:nvPr/>
        </p:nvSpPr>
        <p:spPr bwMode="auto">
          <a:xfrm>
            <a:off x="2195736" y="5445224"/>
            <a:ext cx="1800200" cy="432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00B0F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корнем</a:t>
            </a:r>
            <a:endParaRPr lang="ru-RU" sz="3600" b="1" kern="10" spc="0" dirty="0">
              <a:ln w="9525">
                <a:solidFill>
                  <a:srgbClr val="00B0F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27656" grpId="0" animBg="1"/>
      <p:bldP spid="27657" grpId="0" animBg="1"/>
      <p:bldP spid="27658" grpId="0" animBg="1"/>
      <p:bldP spid="2765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2"/>
          <p:cNvSpPr>
            <a:spLocks noChangeArrowheads="1" noChangeShapeType="1" noTextEdit="1"/>
          </p:cNvSpPr>
          <p:nvPr/>
        </p:nvSpPr>
        <p:spPr bwMode="auto">
          <a:xfrm>
            <a:off x="179512" y="-243408"/>
            <a:ext cx="8712968" cy="710140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Хотите ли ещё встретиться с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«Мистером Х» - корнем уравнения?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53000">
              <a:srgbClr val="00B0F0">
                <a:alpha val="80000"/>
              </a:srgbClr>
            </a:gs>
            <a:gs pos="54000">
              <a:srgbClr val="00B0F0">
                <a:alpha val="80000"/>
              </a:srgbClr>
            </a:gs>
            <a:gs pos="93000">
              <a:srgbClr val="0070C0">
                <a:alpha val="88000"/>
              </a:srgb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899592" y="1340768"/>
            <a:ext cx="5616624" cy="52565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E36C0A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1)  120-20*4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E36C0A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2)  215-(115+97)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E36C0A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3)  (549+298)-249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E36C0A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4)  15+420:4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E36C0A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5)  (296+157)-146</a:t>
            </a:r>
          </a:p>
          <a:p>
            <a:pPr marL="742950" indent="-742950" algn="ctr" rtl="0">
              <a:buAutoNum type="arabicParenR" startAt="6"/>
            </a:pPr>
            <a:r>
              <a:rPr lang="ru-RU" sz="3600" kern="10" spc="0" dirty="0" smtClean="0">
                <a:ln w="19050">
                  <a:solidFill>
                    <a:srgbClr val="E36C0A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11+23+27+39+29</a:t>
            </a:r>
          </a:p>
          <a:p>
            <a:pPr marL="742950" indent="-742950" algn="ctr" rtl="0">
              <a:buAutoNum type="arabicParenR" startAt="6"/>
            </a:pPr>
            <a:r>
              <a:rPr lang="ru-RU" sz="3600" kern="10" dirty="0" smtClean="0">
                <a:ln w="19050">
                  <a:solidFill>
                    <a:srgbClr val="E36C0A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56-27+44</a:t>
            </a:r>
          </a:p>
        </p:txBody>
      </p:sp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1907704" y="188640"/>
            <a:ext cx="5428481" cy="936104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FFC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Устный счет</a:t>
            </a:r>
            <a:endParaRPr lang="ru-RU" sz="3600" kern="10" spc="0" dirty="0">
              <a:ln w="12700">
                <a:solidFill>
                  <a:srgbClr val="FFC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 rot="5400000">
            <a:off x="4932040" y="3573016"/>
            <a:ext cx="5184576" cy="72008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ru-RU" sz="3600" i="1" kern="10" spc="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Arial Black"/>
              </a:rPr>
              <a:t>АУЕНРИВ</a:t>
            </a:r>
            <a:endParaRPr lang="ru-RU" sz="3600" i="1" kern="10" spc="0" dirty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F79646"/>
              </a:solidFill>
              <a:effectLst>
                <a:outerShdw dist="35921" dir="2700000" algn="ctr" rotWithShape="0">
                  <a:srgbClr val="B2B2B2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>
                <a:alpha val="90000"/>
              </a:srgbClr>
            </a:gs>
            <a:gs pos="53000">
              <a:schemeClr val="accent4">
                <a:lumMod val="60000"/>
                <a:lumOff val="40000"/>
              </a:schemeClr>
            </a:gs>
            <a:gs pos="54000">
              <a:schemeClr val="accent4">
                <a:lumMod val="60000"/>
                <a:lumOff val="40000"/>
              </a:schemeClr>
            </a:gs>
            <a:gs pos="93000">
              <a:srgbClr val="7030A0">
                <a:alpha val="78000"/>
              </a:srgb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323528" y="260648"/>
            <a:ext cx="6984776" cy="11521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Что вы видите?</a:t>
            </a:r>
            <a:endParaRPr lang="ru-RU" sz="3600" kern="10" spc="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55100">
            <a:off x="586187" y="1647436"/>
            <a:ext cx="1569648" cy="2683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WordArt 3" descr="Частый вертикальный"/>
          <p:cNvSpPr>
            <a:spLocks noChangeArrowheads="1" noChangeShapeType="1" noTextEdit="1"/>
          </p:cNvSpPr>
          <p:nvPr/>
        </p:nvSpPr>
        <p:spPr bwMode="auto">
          <a:xfrm rot="883585">
            <a:off x="6893937" y="2892631"/>
            <a:ext cx="2088232" cy="1296144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 + Х  = 5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Х - ?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148" t="-2591" r="22148"/>
          <a:stretch>
            <a:fillRect/>
          </a:stretch>
        </p:blipFill>
        <p:spPr bwMode="auto">
          <a:xfrm rot="1059513">
            <a:off x="7112241" y="4545821"/>
            <a:ext cx="1773671" cy="197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247"/>
          <a:stretch>
            <a:fillRect/>
          </a:stretch>
        </p:blipFill>
        <p:spPr bwMode="auto">
          <a:xfrm rot="1229409">
            <a:off x="7377837" y="1363869"/>
            <a:ext cx="1595053" cy="1265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WordArt 4" descr="Частый вертикальный"/>
          <p:cNvSpPr>
            <a:spLocks noChangeArrowheads="1" noChangeShapeType="1" noTextEdit="1"/>
          </p:cNvSpPr>
          <p:nvPr/>
        </p:nvSpPr>
        <p:spPr bwMode="auto">
          <a:xfrm rot="20234976">
            <a:off x="309524" y="4873684"/>
            <a:ext cx="1776245" cy="13083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√а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1907704" y="1628800"/>
            <a:ext cx="5256584" cy="504056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FFC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Я у дуба,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FFC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Я у зуба,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FFC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Я у слов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FFC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И у цветов.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FFC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Я упрятан в темноту.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FFC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Я не вверх, а вниз расту</a:t>
            </a:r>
            <a:endParaRPr lang="ru-RU" sz="3600" kern="10" spc="0" dirty="0">
              <a:ln w="12700">
                <a:solidFill>
                  <a:srgbClr val="FFC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60000"/>
                <a:lumOff val="40000"/>
              </a:schemeClr>
            </a:gs>
            <a:gs pos="53000">
              <a:schemeClr val="accent6">
                <a:lumMod val="60000"/>
                <a:lumOff val="40000"/>
              </a:schemeClr>
            </a:gs>
            <a:gs pos="54000">
              <a:schemeClr val="accent6">
                <a:lumMod val="60000"/>
                <a:lumOff val="40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 rot="20688495">
            <a:off x="396638" y="672052"/>
            <a:ext cx="7338392" cy="2635746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365F91"/>
                </a:solidFill>
                <a:effectLst/>
                <a:latin typeface="Arial Black"/>
              </a:rPr>
              <a:t>Из толкового словаря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365F91"/>
              </a:solidFill>
              <a:effectLst/>
              <a:latin typeface="Arial Black"/>
            </a:endParaRPr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755576" y="1124744"/>
            <a:ext cx="8208913" cy="2304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Корень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1)Подземная часть растения, служащая, для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укрепления его в почве и всасывания из нее воды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 питательных веществ. Например: пустить корни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755576" y="3573016"/>
            <a:ext cx="8208912" cy="1008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2) Внутренняя находящаяся  теле часть волоса, зуба,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ногтя. Например: покраснеть до корней волос.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103" name="WordArt 7"/>
          <p:cNvSpPr>
            <a:spLocks noChangeArrowheads="1" noChangeShapeType="1" noTextEdit="1"/>
          </p:cNvSpPr>
          <p:nvPr/>
        </p:nvSpPr>
        <p:spPr bwMode="auto">
          <a:xfrm>
            <a:off x="755576" y="4725144"/>
            <a:ext cx="8136904" cy="9361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3) В русском языке основная часть слова без приставок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и суффиксов.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104" name="WordArt 8"/>
          <p:cNvSpPr>
            <a:spLocks noChangeArrowheads="1" noChangeShapeType="1" noTextEdit="1"/>
          </p:cNvSpPr>
          <p:nvPr/>
        </p:nvSpPr>
        <p:spPr bwMode="auto">
          <a:xfrm>
            <a:off x="755576" y="5805264"/>
            <a:ext cx="3528392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4) В математике:     ????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00B05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3" grpId="0"/>
      <p:bldP spid="41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3000">
              <a:srgbClr val="92D050"/>
            </a:gs>
            <a:gs pos="54000">
              <a:srgbClr val="92D050"/>
            </a:gs>
            <a:gs pos="98000">
              <a:srgbClr val="00B05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413" name="WordArt 5"/>
          <p:cNvSpPr>
            <a:spLocks noChangeArrowheads="1" noChangeShapeType="1" noTextEdit="1"/>
          </p:cNvSpPr>
          <p:nvPr/>
        </p:nvSpPr>
        <p:spPr bwMode="auto">
          <a:xfrm>
            <a:off x="251520" y="260648"/>
            <a:ext cx="8640960" cy="62646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FABF8F"/>
                  </a:solidFill>
                  <a:round/>
                  <a:headEnd/>
                  <a:tailEnd/>
                </a:ln>
                <a:solidFill>
                  <a:srgbClr val="FABF8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Корень зла</a:t>
            </a:r>
          </a:p>
          <a:p>
            <a:pPr algn="ctr" rtl="0"/>
            <a:endParaRPr lang="ru-RU" sz="3600" kern="10" spc="0" dirty="0" smtClean="0">
              <a:ln w="19050">
                <a:solidFill>
                  <a:srgbClr val="FABF8F"/>
                </a:solidFill>
                <a:round/>
                <a:headEnd/>
                <a:tailEnd/>
              </a:ln>
              <a:solidFill>
                <a:srgbClr val="FABF8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FABF8F"/>
                  </a:solidFill>
                  <a:round/>
                  <a:headEnd/>
                  <a:tailEnd/>
                </a:ln>
                <a:solidFill>
                  <a:srgbClr val="FABF8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 корне неправильно</a:t>
            </a:r>
          </a:p>
          <a:p>
            <a:pPr algn="ctr" rtl="0"/>
            <a:endParaRPr lang="ru-RU" sz="3600" kern="10" spc="0" dirty="0" smtClean="0">
              <a:ln w="19050">
                <a:solidFill>
                  <a:srgbClr val="FABF8F"/>
                </a:solidFill>
                <a:round/>
                <a:headEnd/>
                <a:tailEnd/>
              </a:ln>
              <a:solidFill>
                <a:srgbClr val="FABF8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FABF8F"/>
                  </a:solidFill>
                  <a:round/>
                  <a:headEnd/>
                  <a:tailEnd/>
                </a:ln>
                <a:solidFill>
                  <a:srgbClr val="FABF8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Коренная перестройка</a:t>
            </a:r>
          </a:p>
          <a:p>
            <a:pPr algn="ctr" rtl="0"/>
            <a:endParaRPr lang="ru-RU" sz="3600" kern="10" spc="0" dirty="0" smtClean="0">
              <a:ln w="19050">
                <a:solidFill>
                  <a:srgbClr val="FABF8F"/>
                </a:solidFill>
                <a:round/>
                <a:headEnd/>
                <a:tailEnd/>
              </a:ln>
              <a:solidFill>
                <a:srgbClr val="FABF8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FABF8F"/>
                  </a:solidFill>
                  <a:round/>
                  <a:headEnd/>
                  <a:tailEnd/>
                </a:ln>
                <a:solidFill>
                  <a:srgbClr val="FABF8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Смотри в корень или зри в корень</a:t>
            </a:r>
            <a:endParaRPr lang="ru-RU" sz="3600" kern="10" spc="0" dirty="0">
              <a:ln w="19050">
                <a:solidFill>
                  <a:srgbClr val="FABF8F"/>
                </a:solidFill>
                <a:round/>
                <a:headEnd/>
                <a:tailEnd/>
              </a:ln>
              <a:solidFill>
                <a:srgbClr val="FABF8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4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4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3000">
              <a:schemeClr val="accent2">
                <a:lumMod val="40000"/>
                <a:lumOff val="60000"/>
              </a:schemeClr>
            </a:gs>
            <a:gs pos="54000">
              <a:schemeClr val="accent2">
                <a:lumMod val="40000"/>
                <a:lumOff val="60000"/>
              </a:schemeClr>
            </a:gs>
            <a:gs pos="93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4" name="WordArt 2"/>
          <p:cNvSpPr>
            <a:spLocks noChangeArrowheads="1" noChangeShapeType="1" noTextEdit="1"/>
          </p:cNvSpPr>
          <p:nvPr/>
        </p:nvSpPr>
        <p:spPr bwMode="auto">
          <a:xfrm>
            <a:off x="971600" y="836712"/>
            <a:ext cx="7632848" cy="51125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943634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УРАВНЕНИЕ</a:t>
            </a:r>
          </a:p>
          <a:p>
            <a:pPr algn="ctr" rtl="0"/>
            <a:r>
              <a:rPr lang="ru-RU" sz="3600" kern="10" dirty="0" smtClean="0">
                <a:ln w="19050">
                  <a:solidFill>
                    <a:srgbClr val="943634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и</a:t>
            </a:r>
            <a:r>
              <a:rPr lang="ru-RU" sz="3600" kern="10" spc="0" dirty="0" smtClean="0">
                <a:ln w="19050">
                  <a:solidFill>
                    <a:srgbClr val="943634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943634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ЕГО КОРНИ</a:t>
            </a:r>
            <a:endParaRPr lang="ru-RU" sz="3600" kern="10" spc="0" dirty="0">
              <a:ln w="19050">
                <a:solidFill>
                  <a:srgbClr val="943634"/>
                </a:solidFill>
                <a:round/>
                <a:headEnd/>
                <a:tailEnd/>
              </a:ln>
              <a:solidFill>
                <a:srgbClr val="92D05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0"/>
              </a:schemeClr>
            </a:gs>
            <a:gs pos="53000">
              <a:schemeClr val="accent6">
                <a:lumMod val="75000"/>
              </a:schemeClr>
            </a:gs>
            <a:gs pos="54000">
              <a:schemeClr val="accent6">
                <a:lumMod val="75000"/>
              </a:schemeClr>
            </a:gs>
            <a:gs pos="100000">
              <a:schemeClr val="accent6">
                <a:lumMod val="50000"/>
                <a:alpha val="81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 noTextEdit="1"/>
          </p:cNvSpPr>
          <p:nvPr/>
        </p:nvSpPr>
        <p:spPr bwMode="auto">
          <a:xfrm>
            <a:off x="1763688" y="1556792"/>
            <a:ext cx="5904656" cy="49685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b="1" kern="10" spc="0" dirty="0" smtClean="0">
                <a:ln w="19050">
                  <a:solidFill>
                    <a:srgbClr val="92CDDC"/>
                  </a:solidFill>
                  <a:round/>
                  <a:headEnd/>
                  <a:tailEnd/>
                </a:ln>
                <a:solidFill>
                  <a:srgbClr val="548DD4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1) 25 &gt; 13</a:t>
            </a:r>
          </a:p>
          <a:p>
            <a:pPr algn="ctr" rtl="0"/>
            <a:r>
              <a:rPr lang="es-ES" sz="3600" b="1" kern="10" spc="0" dirty="0" smtClean="0">
                <a:ln w="19050">
                  <a:solidFill>
                    <a:srgbClr val="92CDDC"/>
                  </a:solidFill>
                  <a:round/>
                  <a:headEnd/>
                  <a:tailEnd/>
                </a:ln>
                <a:solidFill>
                  <a:srgbClr val="548DD4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2) 15 + 8 = 23</a:t>
            </a:r>
          </a:p>
          <a:p>
            <a:pPr algn="ctr" rtl="0"/>
            <a:r>
              <a:rPr lang="es-ES" sz="3600" b="1" kern="10" spc="0" dirty="0" smtClean="0">
                <a:ln w="19050">
                  <a:solidFill>
                    <a:srgbClr val="92CDDC"/>
                  </a:solidFill>
                  <a:round/>
                  <a:headEnd/>
                  <a:tailEnd/>
                </a:ln>
                <a:solidFill>
                  <a:srgbClr val="548DD4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3) a + b = b + a</a:t>
            </a:r>
          </a:p>
          <a:p>
            <a:pPr algn="ctr" rtl="0"/>
            <a:r>
              <a:rPr lang="es-ES" sz="3600" b="1" kern="10" spc="0" dirty="0" smtClean="0">
                <a:ln w="19050">
                  <a:solidFill>
                    <a:srgbClr val="92CDDC"/>
                  </a:solidFill>
                  <a:round/>
                  <a:headEnd/>
                  <a:tailEnd/>
                </a:ln>
                <a:solidFill>
                  <a:srgbClr val="548DD4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4) 18 + x = 56</a:t>
            </a:r>
          </a:p>
          <a:p>
            <a:pPr algn="ctr" rtl="0"/>
            <a:r>
              <a:rPr lang="es-ES" sz="3600" b="1" kern="10" spc="0" dirty="0" smtClean="0">
                <a:ln w="19050">
                  <a:solidFill>
                    <a:srgbClr val="92CDDC"/>
                  </a:solidFill>
                  <a:round/>
                  <a:headEnd/>
                  <a:tailEnd/>
                </a:ln>
                <a:solidFill>
                  <a:srgbClr val="548DD4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5) 138 – x</a:t>
            </a:r>
          </a:p>
          <a:p>
            <a:pPr algn="ctr" rtl="0"/>
            <a:r>
              <a:rPr lang="es-ES" sz="3600" b="1" kern="10" spc="0" dirty="0" smtClean="0">
                <a:ln w="19050">
                  <a:solidFill>
                    <a:srgbClr val="92CDDC"/>
                  </a:solidFill>
                  <a:round/>
                  <a:headEnd/>
                  <a:tailEnd/>
                </a:ln>
                <a:solidFill>
                  <a:srgbClr val="548DD4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6) y – 7 = 20</a:t>
            </a:r>
          </a:p>
          <a:p>
            <a:pPr algn="ctr" rtl="0"/>
            <a:r>
              <a:rPr lang="es-ES" sz="3600" b="1" kern="10" spc="0" dirty="0" smtClean="0">
                <a:ln w="19050">
                  <a:solidFill>
                    <a:srgbClr val="92CDDC"/>
                  </a:solidFill>
                  <a:round/>
                  <a:headEnd/>
                  <a:tailEnd/>
                </a:ln>
                <a:solidFill>
                  <a:srgbClr val="548DD4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7) (x + 10) – 3 = 17</a:t>
            </a:r>
            <a:endParaRPr lang="ru-RU" sz="3600" b="1" kern="10" spc="0" dirty="0">
              <a:ln w="19050">
                <a:solidFill>
                  <a:srgbClr val="92CDDC"/>
                </a:solidFill>
                <a:round/>
                <a:headEnd/>
                <a:tailEnd/>
              </a:ln>
              <a:solidFill>
                <a:srgbClr val="548DD4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0" name="WordArt 2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684213" y="260350"/>
            <a:ext cx="8229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Среди этих записей найдите уравнения</a:t>
            </a:r>
            <a:endParaRPr lang="ru-RU" sz="3600" kern="10" spc="0" dirty="0">
              <a:ln w="12700">
                <a:solidFill>
                  <a:srgbClr val="7030A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0000"/>
                <a:lumOff val="40000"/>
              </a:schemeClr>
            </a:gs>
            <a:gs pos="53000">
              <a:schemeClr val="accent5">
                <a:lumMod val="60000"/>
                <a:lumOff val="40000"/>
              </a:schemeClr>
            </a:gs>
            <a:gs pos="54000">
              <a:schemeClr val="accent5">
                <a:lumMod val="60000"/>
                <a:lumOff val="4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395536" y="2060848"/>
            <a:ext cx="8496944" cy="41764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i="1" kern="10" spc="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179512" y="908720"/>
            <a:ext cx="8784976" cy="52565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742950" indent="-742950" algn="ctr" rtl="0">
              <a:buAutoNum type="arabicParenR"/>
            </a:pPr>
            <a:r>
              <a:rPr lang="ru-RU" sz="3600" i="1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Уравнением</a:t>
            </a:r>
            <a:r>
              <a:rPr lang="ru-RU" sz="3600" i="1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называется равенство содержащее</a:t>
            </a:r>
          </a:p>
          <a:p>
            <a:pPr marL="742950" indent="-742950" algn="ctr" rtl="0"/>
            <a:r>
              <a:rPr lang="ru-RU" sz="3600" i="1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неизвестное, обозначенное буквой</a:t>
            </a:r>
          </a:p>
          <a:p>
            <a:pPr algn="ctr" rtl="0"/>
            <a:endParaRPr lang="ru-RU" sz="3600" i="1" kern="10" spc="0" dirty="0" smtClean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ru-RU" sz="3600" i="1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2)Корнем</a:t>
            </a:r>
            <a:r>
              <a:rPr lang="ru-RU" sz="3600" i="1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ru-RU" sz="3600" i="1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уравнения</a:t>
            </a:r>
            <a:r>
              <a:rPr lang="ru-RU" sz="3600" i="1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называют значение неизвестного,</a:t>
            </a:r>
          </a:p>
          <a:p>
            <a:pPr algn="ctr" rtl="0"/>
            <a:r>
              <a:rPr lang="ru-RU" sz="3600" i="1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при котором уравнение обращается в верное  равенство</a:t>
            </a:r>
            <a:endParaRPr lang="ru-RU" sz="3600" i="1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75000"/>
              </a:schemeClr>
            </a:gs>
            <a:gs pos="53000">
              <a:schemeClr val="bg1">
                <a:lumMod val="75000"/>
              </a:schemeClr>
            </a:gs>
            <a:gs pos="54000">
              <a:schemeClr val="bg1">
                <a:lumMod val="75000"/>
              </a:schemeClr>
            </a:gs>
            <a:gs pos="100000">
              <a:schemeClr val="accent4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403244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539552" y="548680"/>
            <a:ext cx="8136904" cy="10297144"/>
          </a:xfrm>
          <a:prstGeom prst="rect">
            <a:avLst/>
          </a:prstGeom>
        </p:spPr>
        <p:txBody>
          <a:bodyPr wrap="none" fromWordArt="1">
            <a:prstTxWarp prst="textButton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Запишите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уравнения с корнем 8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</TotalTime>
  <Words>469</Words>
  <Application>Microsoft Office PowerPoint</Application>
  <PresentationFormat>Экран (4:3)</PresentationFormat>
  <Paragraphs>107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Среди этих записей найдите уравнения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RePack by SPecialiST</cp:lastModifiedBy>
  <cp:revision>63</cp:revision>
  <dcterms:created xsi:type="dcterms:W3CDTF">2015-10-13T13:28:54Z</dcterms:created>
  <dcterms:modified xsi:type="dcterms:W3CDTF">2015-10-15T19:02:31Z</dcterms:modified>
</cp:coreProperties>
</file>